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61" r:id="rId3"/>
    <p:sldId id="264" r:id="rId4"/>
    <p:sldId id="262" r:id="rId5"/>
    <p:sldId id="265" r:id="rId6"/>
    <p:sldId id="263" r:id="rId7"/>
    <p:sldId id="266" r:id="rId8"/>
    <p:sldId id="267" r:id="rId9"/>
    <p:sldId id="268" r:id="rId10"/>
    <p:sldId id="269" r:id="rId11"/>
    <p:sldId id="270" r:id="rId12"/>
    <p:sldId id="271" r:id="rId13"/>
    <p:sldId id="259" r:id="rId14"/>
    <p:sldId id="272" r:id="rId15"/>
    <p:sldId id="273" r:id="rId16"/>
    <p:sldId id="274" r:id="rId17"/>
    <p:sldId id="275"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5" d="100"/>
          <a:sy n="75" d="100"/>
        </p:scale>
        <p:origin x="612" y="10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01AA12-CB06-4144-B344-00ED6AB8B4AC}" type="datetimeFigureOut">
              <a:rPr lang="en-US" smtClean="0"/>
              <a:t>1/8/2016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DC60-11E4-4603-A052-9FE8231A499A}" type="slidenum">
              <a:rPr lang="en-US" smtClean="0"/>
              <a:t>‹#›</a:t>
            </a:fld>
            <a:endParaRPr lang="en-US"/>
          </a:p>
        </p:txBody>
      </p:sp>
    </p:spTree>
    <p:extLst>
      <p:ext uri="{BB962C8B-B14F-4D97-AF65-F5344CB8AC3E}">
        <p14:creationId xmlns:p14="http://schemas.microsoft.com/office/powerpoint/2010/main" val="127342110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3F52E-82D8-4CE2-BE1F-656F5A496361}" type="datetimeFigureOut">
              <a:rPr lang="en-US" smtClean="0"/>
              <a:t>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F6B41-2CF3-4F9C-9CF9-0575470E8440}" type="slidenum">
              <a:rPr lang="en-US" smtClean="0"/>
              <a:t>‹#›</a:t>
            </a:fld>
            <a:endParaRPr lang="en-US"/>
          </a:p>
        </p:txBody>
      </p:sp>
    </p:spTree>
    <p:extLst>
      <p:ext uri="{BB962C8B-B14F-4D97-AF65-F5344CB8AC3E}">
        <p14:creationId xmlns:p14="http://schemas.microsoft.com/office/powerpoint/2010/main" val="199411196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B8128B-67A3-48FF-AC9B-FD013AD76C42}" type="datetimeFigureOut">
              <a:rPr lang="en-US" smtClean="0"/>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CB571-3CD4-49E0-9DB7-6AE7C9A1128F}" type="slidenum">
              <a:rPr lang="en-US" smtClean="0"/>
              <a:t>‹#›</a:t>
            </a:fld>
            <a:endParaRPr lang="en-US"/>
          </a:p>
        </p:txBody>
      </p:sp>
    </p:spTree>
    <p:extLst>
      <p:ext uri="{BB962C8B-B14F-4D97-AF65-F5344CB8AC3E}">
        <p14:creationId xmlns:p14="http://schemas.microsoft.com/office/powerpoint/2010/main" val="1464586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endParaRPr lang="en-US"/>
          </a:p>
        </p:txBody>
      </p:sp>
      <p:sp>
        <p:nvSpPr>
          <p:cNvPr id="5" name="Date Placeholder 4"/>
          <p:cNvSpPr>
            <a:spLocks noGrp="1"/>
          </p:cNvSpPr>
          <p:nvPr>
            <p:ph type="dt" sz="half" idx="11"/>
          </p:nvPr>
        </p:nvSpPr>
        <p:spPr/>
        <p:txBody>
          <a:bodyPr/>
          <a:lstStyle/>
          <a:p>
            <a:fld id="{D9B8128B-67A3-48FF-AC9B-FD013AD76C42}" type="datetimeFigureOut">
              <a:rPr lang="en-US" smtClean="0"/>
              <a:t>1/8/2016</a:t>
            </a:fld>
            <a:endParaRPr lang="en-US"/>
          </a:p>
        </p:txBody>
      </p:sp>
      <p:sp>
        <p:nvSpPr>
          <p:cNvPr id="6" name="Slide Number Placeholder 5"/>
          <p:cNvSpPr>
            <a:spLocks noGrp="1"/>
          </p:cNvSpPr>
          <p:nvPr>
            <p:ph type="sldNum" sz="quarter" idx="12"/>
          </p:nvPr>
        </p:nvSpPr>
        <p:spPr/>
        <p:txBody>
          <a:bodyPr/>
          <a:lstStyle/>
          <a:p>
            <a:fld id="{0B6CB571-3CD4-49E0-9DB7-6AE7C9A1128F}" type="slidenum">
              <a:rPr lang="en-US" smtClean="0"/>
              <a:t>‹#›</a:t>
            </a:fld>
            <a:endParaRPr lang="en-US"/>
          </a:p>
        </p:txBody>
      </p:sp>
    </p:spTree>
    <p:extLst>
      <p:ext uri="{BB962C8B-B14F-4D97-AF65-F5344CB8AC3E}">
        <p14:creationId xmlns:p14="http://schemas.microsoft.com/office/powerpoint/2010/main" val="84720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endParaRPr lang="en-US"/>
          </a:p>
        </p:txBody>
      </p:sp>
      <p:sp>
        <p:nvSpPr>
          <p:cNvPr id="5" name="Date Placeholder 4"/>
          <p:cNvSpPr>
            <a:spLocks noGrp="1"/>
          </p:cNvSpPr>
          <p:nvPr>
            <p:ph type="dt" sz="half" idx="11"/>
          </p:nvPr>
        </p:nvSpPr>
        <p:spPr/>
        <p:txBody>
          <a:bodyPr/>
          <a:lstStyle/>
          <a:p>
            <a:fld id="{D9B8128B-67A3-48FF-AC9B-FD013AD76C42}" type="datetimeFigureOut">
              <a:rPr lang="en-US" smtClean="0"/>
              <a:t>1/8/2016</a:t>
            </a:fld>
            <a:endParaRPr lang="en-US"/>
          </a:p>
        </p:txBody>
      </p:sp>
      <p:sp>
        <p:nvSpPr>
          <p:cNvPr id="6" name="Slide Number Placeholder 5"/>
          <p:cNvSpPr>
            <a:spLocks noGrp="1"/>
          </p:cNvSpPr>
          <p:nvPr>
            <p:ph type="sldNum" sz="quarter" idx="12"/>
          </p:nvPr>
        </p:nvSpPr>
        <p:spPr/>
        <p:txBody>
          <a:bodyPr/>
          <a:lstStyle/>
          <a:p>
            <a:fld id="{0B6CB571-3CD4-49E0-9DB7-6AE7C9A1128F}" type="slidenum">
              <a:rPr lang="en-US" smtClean="0"/>
              <a:t>‹#›</a:t>
            </a:fld>
            <a:endParaRPr lang="en-US"/>
          </a:p>
        </p:txBody>
      </p:sp>
    </p:spTree>
    <p:extLst>
      <p:ext uri="{BB962C8B-B14F-4D97-AF65-F5344CB8AC3E}">
        <p14:creationId xmlns:p14="http://schemas.microsoft.com/office/powerpoint/2010/main" val="357729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endParaRPr lang="en-US"/>
          </a:p>
        </p:txBody>
      </p:sp>
      <p:sp>
        <p:nvSpPr>
          <p:cNvPr id="5" name="Date Placeholder 4"/>
          <p:cNvSpPr>
            <a:spLocks noGrp="1"/>
          </p:cNvSpPr>
          <p:nvPr>
            <p:ph type="dt" sz="half" idx="11"/>
          </p:nvPr>
        </p:nvSpPr>
        <p:spPr/>
        <p:txBody>
          <a:bodyPr/>
          <a:lstStyle/>
          <a:p>
            <a:fld id="{D9B8128B-67A3-48FF-AC9B-FD013AD76C42}" type="datetimeFigureOut">
              <a:rPr lang="en-US" smtClean="0"/>
              <a:t>1/8/2016</a:t>
            </a:fld>
            <a:endParaRPr lang="en-US"/>
          </a:p>
        </p:txBody>
      </p:sp>
      <p:sp>
        <p:nvSpPr>
          <p:cNvPr id="6" name="Slide Number Placeholder 5"/>
          <p:cNvSpPr>
            <a:spLocks noGrp="1"/>
          </p:cNvSpPr>
          <p:nvPr>
            <p:ph type="sldNum" sz="quarter" idx="12"/>
          </p:nvPr>
        </p:nvSpPr>
        <p:spPr/>
        <p:txBody>
          <a:bodyPr/>
          <a:lstStyle/>
          <a:p>
            <a:fld id="{0B6CB571-3CD4-49E0-9DB7-6AE7C9A1128F}" type="slidenum">
              <a:rPr lang="en-US" smtClean="0"/>
              <a:t>‹#›</a:t>
            </a:fld>
            <a:endParaRPr lang="en-US"/>
          </a:p>
        </p:txBody>
      </p:sp>
    </p:spTree>
    <p:extLst>
      <p:ext uri="{BB962C8B-B14F-4D97-AF65-F5344CB8AC3E}">
        <p14:creationId xmlns:p14="http://schemas.microsoft.com/office/powerpoint/2010/main" val="750967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Footer Placeholder 3"/>
          <p:cNvSpPr>
            <a:spLocks noGrp="1"/>
          </p:cNvSpPr>
          <p:nvPr>
            <p:ph type="ftr" sz="quarter" idx="10"/>
          </p:nvPr>
        </p:nvSpPr>
        <p:spPr/>
        <p:txBody>
          <a:bodyPr/>
          <a:lstStyle/>
          <a:p>
            <a:endParaRPr lang="en-US"/>
          </a:p>
        </p:txBody>
      </p:sp>
      <p:sp>
        <p:nvSpPr>
          <p:cNvPr id="5" name="Date Placeholder 4"/>
          <p:cNvSpPr>
            <a:spLocks noGrp="1"/>
          </p:cNvSpPr>
          <p:nvPr>
            <p:ph type="dt" sz="half" idx="11"/>
          </p:nvPr>
        </p:nvSpPr>
        <p:spPr/>
        <p:txBody>
          <a:bodyPr/>
          <a:lstStyle/>
          <a:p>
            <a:fld id="{D9B8128B-67A3-48FF-AC9B-FD013AD76C42}" type="datetimeFigureOut">
              <a:rPr lang="en-US" smtClean="0"/>
              <a:t>1/8/2016</a:t>
            </a:fld>
            <a:endParaRPr lang="en-US"/>
          </a:p>
        </p:txBody>
      </p:sp>
      <p:sp>
        <p:nvSpPr>
          <p:cNvPr id="6" name="Slide Number Placeholder 5"/>
          <p:cNvSpPr>
            <a:spLocks noGrp="1"/>
          </p:cNvSpPr>
          <p:nvPr>
            <p:ph type="sldNum" sz="quarter" idx="12"/>
          </p:nvPr>
        </p:nvSpPr>
        <p:spPr/>
        <p:txBody>
          <a:bodyPr/>
          <a:lstStyle/>
          <a:p>
            <a:fld id="{0B6CB571-3CD4-49E0-9DB7-6AE7C9A1128F}" type="slidenum">
              <a:rPr lang="en-US" smtClean="0"/>
              <a:t>‹#›</a:t>
            </a:fld>
            <a:endParaRPr lang="en-US"/>
          </a:p>
        </p:txBody>
      </p:sp>
    </p:spTree>
    <p:extLst>
      <p:ext uri="{BB962C8B-B14F-4D97-AF65-F5344CB8AC3E}">
        <p14:creationId xmlns:p14="http://schemas.microsoft.com/office/powerpoint/2010/main" val="259617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p>
            <a:endParaRPr lang="en-US"/>
          </a:p>
        </p:txBody>
      </p:sp>
      <p:sp>
        <p:nvSpPr>
          <p:cNvPr id="6" name="Date Placeholder 5"/>
          <p:cNvSpPr>
            <a:spLocks noGrp="1"/>
          </p:cNvSpPr>
          <p:nvPr>
            <p:ph type="dt" sz="half" idx="11"/>
          </p:nvPr>
        </p:nvSpPr>
        <p:spPr/>
        <p:txBody>
          <a:bodyPr/>
          <a:lstStyle/>
          <a:p>
            <a:fld id="{D9B8128B-67A3-48FF-AC9B-FD013AD76C42}" type="datetimeFigureOut">
              <a:rPr lang="en-US" smtClean="0"/>
              <a:t>1/8/2016</a:t>
            </a:fld>
            <a:endParaRPr lang="en-US"/>
          </a:p>
        </p:txBody>
      </p:sp>
      <p:sp>
        <p:nvSpPr>
          <p:cNvPr id="7" name="Slide Number Placeholder 6"/>
          <p:cNvSpPr>
            <a:spLocks noGrp="1"/>
          </p:cNvSpPr>
          <p:nvPr>
            <p:ph type="sldNum" sz="quarter" idx="12"/>
          </p:nvPr>
        </p:nvSpPr>
        <p:spPr/>
        <p:txBody>
          <a:bodyPr/>
          <a:lstStyle/>
          <a:p>
            <a:fld id="{0B6CB571-3CD4-49E0-9DB7-6AE7C9A1128F}" type="slidenum">
              <a:rPr lang="en-US" smtClean="0"/>
              <a:t>‹#›</a:t>
            </a:fld>
            <a:endParaRPr lang="en-US"/>
          </a:p>
        </p:txBody>
      </p:sp>
    </p:spTree>
    <p:extLst>
      <p:ext uri="{BB962C8B-B14F-4D97-AF65-F5344CB8AC3E}">
        <p14:creationId xmlns:p14="http://schemas.microsoft.com/office/powerpoint/2010/main" val="231692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p>
            <a:endParaRPr lang="en-US"/>
          </a:p>
        </p:txBody>
      </p:sp>
      <p:sp>
        <p:nvSpPr>
          <p:cNvPr id="8" name="Date Placeholder 7"/>
          <p:cNvSpPr>
            <a:spLocks noGrp="1"/>
          </p:cNvSpPr>
          <p:nvPr>
            <p:ph type="dt" sz="half" idx="11"/>
          </p:nvPr>
        </p:nvSpPr>
        <p:spPr/>
        <p:txBody>
          <a:bodyPr/>
          <a:lstStyle/>
          <a:p>
            <a:fld id="{D9B8128B-67A3-48FF-AC9B-FD013AD76C42}" type="datetimeFigureOut">
              <a:rPr lang="en-US" smtClean="0"/>
              <a:t>1/8/2016</a:t>
            </a:fld>
            <a:endParaRPr lang="en-US"/>
          </a:p>
        </p:txBody>
      </p:sp>
      <p:sp>
        <p:nvSpPr>
          <p:cNvPr id="9" name="Slide Number Placeholder 8"/>
          <p:cNvSpPr>
            <a:spLocks noGrp="1"/>
          </p:cNvSpPr>
          <p:nvPr>
            <p:ph type="sldNum" sz="quarter" idx="12"/>
          </p:nvPr>
        </p:nvSpPr>
        <p:spPr/>
        <p:txBody>
          <a:bodyPr/>
          <a:lstStyle/>
          <a:p>
            <a:fld id="{0B6CB571-3CD4-49E0-9DB7-6AE7C9A1128F}" type="slidenum">
              <a:rPr lang="en-US" smtClean="0"/>
              <a:t>‹#›</a:t>
            </a:fld>
            <a:endParaRPr lang="en-US"/>
          </a:p>
        </p:txBody>
      </p:sp>
    </p:spTree>
    <p:extLst>
      <p:ext uri="{BB962C8B-B14F-4D97-AF65-F5344CB8AC3E}">
        <p14:creationId xmlns:p14="http://schemas.microsoft.com/office/powerpoint/2010/main" val="75675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
        <p:nvSpPr>
          <p:cNvPr id="4" name="Date Placeholder 3"/>
          <p:cNvSpPr>
            <a:spLocks noGrp="1"/>
          </p:cNvSpPr>
          <p:nvPr>
            <p:ph type="dt" sz="half" idx="11"/>
          </p:nvPr>
        </p:nvSpPr>
        <p:spPr/>
        <p:txBody>
          <a:bodyPr/>
          <a:lstStyle/>
          <a:p>
            <a:fld id="{D9B8128B-67A3-48FF-AC9B-FD013AD76C42}" type="datetimeFigureOut">
              <a:rPr lang="en-US" smtClean="0"/>
              <a:t>1/8/2016</a:t>
            </a:fld>
            <a:endParaRPr lang="en-US"/>
          </a:p>
        </p:txBody>
      </p:sp>
      <p:sp>
        <p:nvSpPr>
          <p:cNvPr id="5" name="Slide Number Placeholder 4"/>
          <p:cNvSpPr>
            <a:spLocks noGrp="1"/>
          </p:cNvSpPr>
          <p:nvPr>
            <p:ph type="sldNum" sz="quarter" idx="12"/>
          </p:nvPr>
        </p:nvSpPr>
        <p:spPr/>
        <p:txBody>
          <a:bodyPr/>
          <a:lstStyle/>
          <a:p>
            <a:fld id="{0B6CB571-3CD4-49E0-9DB7-6AE7C9A1128F}" type="slidenum">
              <a:rPr lang="en-US" smtClean="0"/>
              <a:t>‹#›</a:t>
            </a:fld>
            <a:endParaRPr lang="en-US"/>
          </a:p>
        </p:txBody>
      </p:sp>
    </p:spTree>
    <p:extLst>
      <p:ext uri="{BB962C8B-B14F-4D97-AF65-F5344CB8AC3E}">
        <p14:creationId xmlns:p14="http://schemas.microsoft.com/office/powerpoint/2010/main" val="2560059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a:p>
        </p:txBody>
      </p:sp>
      <p:sp>
        <p:nvSpPr>
          <p:cNvPr id="3" name="Date Placeholder 2"/>
          <p:cNvSpPr>
            <a:spLocks noGrp="1"/>
          </p:cNvSpPr>
          <p:nvPr>
            <p:ph type="dt" sz="half" idx="11"/>
          </p:nvPr>
        </p:nvSpPr>
        <p:spPr/>
        <p:txBody>
          <a:bodyPr/>
          <a:lstStyle/>
          <a:p>
            <a:fld id="{D9B8128B-67A3-48FF-AC9B-FD013AD76C42}" type="datetimeFigureOut">
              <a:rPr lang="en-US" smtClean="0"/>
              <a:t>1/8/2016</a:t>
            </a:fld>
            <a:endParaRPr lang="en-US"/>
          </a:p>
        </p:txBody>
      </p:sp>
      <p:sp>
        <p:nvSpPr>
          <p:cNvPr id="4" name="Slide Number Placeholder 3"/>
          <p:cNvSpPr>
            <a:spLocks noGrp="1"/>
          </p:cNvSpPr>
          <p:nvPr>
            <p:ph type="sldNum" sz="quarter" idx="12"/>
          </p:nvPr>
        </p:nvSpPr>
        <p:spPr/>
        <p:txBody>
          <a:bodyPr/>
          <a:lstStyle/>
          <a:p>
            <a:fld id="{0B6CB571-3CD4-49E0-9DB7-6AE7C9A1128F}" type="slidenum">
              <a:rPr lang="en-US" smtClean="0"/>
              <a:t>‹#›</a:t>
            </a:fld>
            <a:endParaRPr lang="en-US"/>
          </a:p>
        </p:txBody>
      </p:sp>
    </p:spTree>
    <p:extLst>
      <p:ext uri="{BB962C8B-B14F-4D97-AF65-F5344CB8AC3E}">
        <p14:creationId xmlns:p14="http://schemas.microsoft.com/office/powerpoint/2010/main" val="3604984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endParaRPr lang="en-US"/>
          </a:p>
        </p:txBody>
      </p:sp>
      <p:sp>
        <p:nvSpPr>
          <p:cNvPr id="6" name="Date Placeholder 5"/>
          <p:cNvSpPr>
            <a:spLocks noGrp="1"/>
          </p:cNvSpPr>
          <p:nvPr>
            <p:ph type="dt" sz="half" idx="11"/>
          </p:nvPr>
        </p:nvSpPr>
        <p:spPr/>
        <p:txBody>
          <a:bodyPr/>
          <a:lstStyle/>
          <a:p>
            <a:fld id="{D9B8128B-67A3-48FF-AC9B-FD013AD76C42}" type="datetimeFigureOut">
              <a:rPr lang="en-US" smtClean="0"/>
              <a:t>1/8/2016</a:t>
            </a:fld>
            <a:endParaRPr lang="en-US"/>
          </a:p>
        </p:txBody>
      </p:sp>
      <p:sp>
        <p:nvSpPr>
          <p:cNvPr id="7" name="Slide Number Placeholder 6"/>
          <p:cNvSpPr>
            <a:spLocks noGrp="1"/>
          </p:cNvSpPr>
          <p:nvPr>
            <p:ph type="sldNum" sz="quarter" idx="12"/>
          </p:nvPr>
        </p:nvSpPr>
        <p:spPr/>
        <p:txBody>
          <a:bodyPr/>
          <a:lstStyle/>
          <a:p>
            <a:fld id="{0B6CB571-3CD4-49E0-9DB7-6AE7C9A1128F}" type="slidenum">
              <a:rPr lang="en-US" smtClean="0"/>
              <a:t>‹#›</a:t>
            </a:fld>
            <a:endParaRPr lang="en-US"/>
          </a:p>
        </p:txBody>
      </p:sp>
    </p:spTree>
    <p:extLst>
      <p:ext uri="{BB962C8B-B14F-4D97-AF65-F5344CB8AC3E}">
        <p14:creationId xmlns:p14="http://schemas.microsoft.com/office/powerpoint/2010/main" val="3839573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p>
            <a:endParaRPr lang="en-US"/>
          </a:p>
        </p:txBody>
      </p:sp>
      <p:sp>
        <p:nvSpPr>
          <p:cNvPr id="6" name="Date Placeholder 5"/>
          <p:cNvSpPr>
            <a:spLocks noGrp="1"/>
          </p:cNvSpPr>
          <p:nvPr>
            <p:ph type="dt" sz="half" idx="11"/>
          </p:nvPr>
        </p:nvSpPr>
        <p:spPr/>
        <p:txBody>
          <a:bodyPr/>
          <a:lstStyle/>
          <a:p>
            <a:fld id="{D9B8128B-67A3-48FF-AC9B-FD013AD76C42}" type="datetimeFigureOut">
              <a:rPr lang="en-US" smtClean="0"/>
              <a:t>1/8/2016</a:t>
            </a:fld>
            <a:endParaRPr lang="en-US"/>
          </a:p>
        </p:txBody>
      </p:sp>
      <p:sp>
        <p:nvSpPr>
          <p:cNvPr id="7" name="Slide Number Placeholder 6"/>
          <p:cNvSpPr>
            <a:spLocks noGrp="1"/>
          </p:cNvSpPr>
          <p:nvPr>
            <p:ph type="sldNum" sz="quarter" idx="12"/>
          </p:nvPr>
        </p:nvSpPr>
        <p:spPr/>
        <p:txBody>
          <a:bodyPr/>
          <a:lstStyle/>
          <a:p>
            <a:fld id="{0B6CB571-3CD4-49E0-9DB7-6AE7C9A1128F}" type="slidenum">
              <a:rPr lang="en-US" smtClean="0"/>
              <a:t>‹#›</a:t>
            </a:fld>
            <a:endParaRPr lang="en-US"/>
          </a:p>
        </p:txBody>
      </p:sp>
    </p:spTree>
    <p:extLst>
      <p:ext uri="{BB962C8B-B14F-4D97-AF65-F5344CB8AC3E}">
        <p14:creationId xmlns:p14="http://schemas.microsoft.com/office/powerpoint/2010/main" val="230601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003634" y="6530201"/>
            <a:ext cx="184731" cy="276999"/>
          </a:xfrm>
          <a:prstGeom prst="rect">
            <a:avLst/>
          </a:prstGeom>
        </p:spPr>
        <p:txBody>
          <a:bodyPr vert="horz" wrap="none" lIns="91440" tIns="45720" rIns="91440" bIns="45720" rtlCol="0" anchor="b" anchorCtr="1">
            <a:spAutoFit/>
          </a:bodyPr>
          <a:lstStyle>
            <a:lvl1pPr algn="ctr">
              <a:defRPr sz="1200">
                <a:solidFill>
                  <a:schemeClr val="tx1">
                    <a:tint val="75000"/>
                  </a:schemeClr>
                </a:solidFill>
              </a:defRPr>
            </a:lvl1pPr>
          </a:lstStyle>
          <a:p>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8128B-67A3-48FF-AC9B-FD013AD76C42}" type="datetimeFigureOut">
              <a:rPr lang="en-US" smtClean="0"/>
              <a:t>1/8/2016</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6CB571-3CD4-49E0-9DB7-6AE7C9A1128F}" type="slidenum">
              <a:rPr lang="en-US" smtClean="0"/>
              <a:t>‹#›</a:t>
            </a:fld>
            <a:endParaRPr lang="en-US"/>
          </a:p>
        </p:txBody>
      </p:sp>
    </p:spTree>
    <p:extLst>
      <p:ext uri="{BB962C8B-B14F-4D97-AF65-F5344CB8AC3E}">
        <p14:creationId xmlns:p14="http://schemas.microsoft.com/office/powerpoint/2010/main" val="3238065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03634" y="6530201"/>
            <a:ext cx="184731" cy="276999"/>
          </a:xfrm>
        </p:spPr>
        <p:txBody>
          <a:bodyPr wrap="none" anchor="b" anchorCtr="1">
            <a:spAutoFit/>
          </a:bodyPr>
          <a:lstStyle/>
          <a:p>
            <a:endParaRPr lang="en-US" dirty="0"/>
          </a:p>
        </p:txBody>
      </p:sp>
      <p:sp>
        <p:nvSpPr>
          <p:cNvPr id="2" name="Title 1"/>
          <p:cNvSpPr>
            <a:spLocks noGrp="1"/>
          </p:cNvSpPr>
          <p:nvPr>
            <p:ph type="ctrTitle"/>
          </p:nvPr>
        </p:nvSpPr>
        <p:spPr/>
        <p:txBody>
          <a:bodyPr>
            <a:normAutofit fontScale="90000"/>
          </a:bodyPr>
          <a:lstStyle/>
          <a:p>
            <a:r>
              <a:rPr lang="en-US" dirty="0" smtClean="0"/>
              <a:t>ANT</a:t>
            </a:r>
            <a:br>
              <a:rPr lang="en-US" dirty="0" smtClean="0"/>
            </a:br>
            <a:r>
              <a:rPr lang="en-US" b="1" dirty="0" smtClean="0"/>
              <a:t>A N</a:t>
            </a:r>
            <a:r>
              <a:rPr lang="en-US" dirty="0" smtClean="0"/>
              <a:t>etwork </a:t>
            </a:r>
            <a:r>
              <a:rPr lang="en-US" dirty="0" smtClean="0"/>
              <a:t>(Performance) </a:t>
            </a:r>
            <a:r>
              <a:rPr lang="en-US" b="1" dirty="0" smtClean="0"/>
              <a:t>T</a:t>
            </a:r>
            <a:r>
              <a:rPr lang="en-US" dirty="0" smtClean="0"/>
              <a:t>ester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08987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 Server </a:t>
            </a:r>
            <a:r>
              <a:rPr lang="en-US" b="1" dirty="0"/>
              <a:t>Send</a:t>
            </a:r>
            <a:r>
              <a:rPr lang="en-US" dirty="0"/>
              <a:t> Overview</a:t>
            </a:r>
          </a:p>
        </p:txBody>
      </p:sp>
      <p:sp>
        <p:nvSpPr>
          <p:cNvPr id="4" name="Content Placeholder 2"/>
          <p:cNvSpPr>
            <a:spLocks noGrp="1"/>
          </p:cNvSpPr>
          <p:nvPr>
            <p:ph idx="1"/>
          </p:nvPr>
        </p:nvSpPr>
        <p:spPr>
          <a:xfrm>
            <a:off x="838200" y="1600200"/>
            <a:ext cx="10515600" cy="4737099"/>
          </a:xfrm>
        </p:spPr>
        <p:txBody>
          <a:bodyPr>
            <a:normAutofit fontScale="47500" lnSpcReduction="20000"/>
          </a:bodyPr>
          <a:lstStyle/>
          <a:p>
            <a:r>
              <a:rPr lang="en-US" dirty="0" smtClean="0"/>
              <a:t>Both the HEADER and FOOTER are 153 bytes.  While this is typically larger than necessary, it improved consistency between iterations.  Both the HEADER and FOOTER are prefixed with the same common information, which is:</a:t>
            </a:r>
          </a:p>
          <a:p>
            <a:pPr lvl="1"/>
            <a:r>
              <a:rPr lang="en-US" b="1" dirty="0" smtClean="0"/>
              <a:t>&lt;client name&gt; </a:t>
            </a:r>
            <a:r>
              <a:rPr lang="en-US" dirty="0" smtClean="0"/>
              <a:t>is the name provided by the client in the initial Client Command.  By default the client will match the hostname of the system running the client.  If the same hostname is running multiple clients at the same time, they can be differentiated by the server supplied CID (this allows the same client name to be used across multiple clients, if desired)</a:t>
            </a:r>
          </a:p>
          <a:p>
            <a:pPr lvl="1"/>
            <a:r>
              <a:rPr lang="en-US" b="1" dirty="0" smtClean="0"/>
              <a:t>&lt;source&gt;</a:t>
            </a:r>
            <a:r>
              <a:rPr lang="en-US" dirty="0" smtClean="0"/>
              <a:t> is the network source of the client, represented by the IPv4 and port number.  A URI/URL might be used instead in some configurations, in which case only the first 30 characters is represented.   Most applications will require some form of this information be conveyed by the client.</a:t>
            </a:r>
          </a:p>
          <a:p>
            <a:pPr lvl="1"/>
            <a:r>
              <a:rPr lang="en-US" b="1" dirty="0" smtClean="0"/>
              <a:t>&lt;total iterations&gt;</a:t>
            </a:r>
            <a:r>
              <a:rPr lang="en-US" dirty="0" smtClean="0"/>
              <a:t> is a repeat of the number of iterations (or repetitions) specified in the original Client Command.</a:t>
            </a:r>
          </a:p>
          <a:p>
            <a:pPr lvl="1"/>
            <a:r>
              <a:rPr lang="en-US" b="1" dirty="0" smtClean="0"/>
              <a:t>&lt;bytes&gt;</a:t>
            </a:r>
            <a:r>
              <a:rPr lang="en-US" dirty="0" smtClean="0"/>
              <a:t> is a repeat of the number of requested bytes in the original Client Command.  As an exception, if the server is FILE MODE, then this field will represent the size of the file being transmitted.</a:t>
            </a:r>
          </a:p>
          <a:p>
            <a:pPr lvl="1"/>
            <a:r>
              <a:rPr lang="en-US" b="1" dirty="0"/>
              <a:t>&lt;current iteration&gt;</a:t>
            </a:r>
            <a:r>
              <a:rPr lang="en-US" dirty="0"/>
              <a:t> is which iteration the server is performing in response to the original Client Command.   Iterations go in sequence from 1 to N (N being the total iterations</a:t>
            </a:r>
            <a:r>
              <a:rPr lang="en-US" dirty="0" smtClean="0"/>
              <a:t>).</a:t>
            </a:r>
          </a:p>
          <a:p>
            <a:r>
              <a:rPr lang="en-US" dirty="0" smtClean="0"/>
              <a:t>HEADER specific information:</a:t>
            </a:r>
          </a:p>
          <a:p>
            <a:pPr lvl="1"/>
            <a:r>
              <a:rPr lang="en-US" b="1" dirty="0" smtClean="0"/>
              <a:t>&lt;CID&gt;</a:t>
            </a:r>
            <a:r>
              <a:rPr lang="en-US" dirty="0" smtClean="0"/>
              <a:t> is the Client ID (or Connection ID) generated by the server and assigned to the client connection being responded to based on a Client Command.  This allows the server to account for clients independently of their specified client name.   Having &lt;CID&gt; located before &lt;current iteration&gt; allows the HEADER string token to be more fully initialized once.</a:t>
            </a:r>
          </a:p>
          <a:p>
            <a:pPr lvl="1"/>
            <a:r>
              <a:rPr lang="en-US" b="1" dirty="0" smtClean="0"/>
              <a:t>&lt;BEGIN offset&gt;</a:t>
            </a:r>
            <a:r>
              <a:rPr lang="en-US" dirty="0" smtClean="0"/>
              <a:t> is the system specified offset number of nanoseconds in which the HEADER was generated (which is right before the header is sent to the socket)</a:t>
            </a:r>
          </a:p>
          <a:p>
            <a:pPr lvl="1"/>
            <a:r>
              <a:rPr lang="en-US" b="1" dirty="0" smtClean="0"/>
              <a:t>&lt;delta prior BEGIN&gt;</a:t>
            </a:r>
            <a:r>
              <a:rPr lang="en-US" dirty="0" smtClean="0"/>
              <a:t> is the delta number of nanoseconds since the previous &lt;BEGIN offset&gt; (of the previous iteration).  During the first iteration this entry is always 0.</a:t>
            </a:r>
          </a:p>
          <a:p>
            <a:r>
              <a:rPr lang="en-US" dirty="0" smtClean="0"/>
              <a:t>FOOTER specific information:</a:t>
            </a:r>
          </a:p>
          <a:p>
            <a:pPr lvl="1"/>
            <a:r>
              <a:rPr lang="en-US" b="1" dirty="0" smtClean="0"/>
              <a:t>&lt;END-BEGIN delta&gt;</a:t>
            </a:r>
            <a:r>
              <a:rPr lang="en-US" dirty="0" smtClean="0"/>
              <a:t> is the number of nanoseconds between generating the FOOTER and the corresponding HEADER for this iteration.</a:t>
            </a:r>
          </a:p>
          <a:p>
            <a:pPr lvl="1"/>
            <a:r>
              <a:rPr lang="en-US" b="1" dirty="0" smtClean="0"/>
              <a:t>&lt;data generation time&gt;</a:t>
            </a:r>
            <a:r>
              <a:rPr lang="en-US" dirty="0" smtClean="0"/>
              <a:t> is the accumulated amount of time to allocate/initialize all of the data for all “chunks” during the current iteration</a:t>
            </a:r>
          </a:p>
          <a:p>
            <a:pPr lvl="1"/>
            <a:endParaRPr lang="en-US" dirty="0"/>
          </a:p>
          <a:p>
            <a:r>
              <a:rPr lang="en-US" dirty="0" smtClean="0"/>
              <a:t>NOTE: In general, actual timing precision is limited by the host operating system and hardware.</a:t>
            </a:r>
            <a:endParaRPr lang="en-US" dirty="0"/>
          </a:p>
        </p:txBody>
      </p:sp>
    </p:spTree>
    <p:extLst>
      <p:ext uri="{BB962C8B-B14F-4D97-AF65-F5344CB8AC3E}">
        <p14:creationId xmlns:p14="http://schemas.microsoft.com/office/powerpoint/2010/main" val="353523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Server Sample HEADER/FOOTER</a:t>
            </a:r>
            <a:endParaRPr lang="en-US" dirty="0"/>
          </a:p>
        </p:txBody>
      </p:sp>
      <p:sp>
        <p:nvSpPr>
          <p:cNvPr id="4" name="TextBox 3"/>
          <p:cNvSpPr txBox="1"/>
          <p:nvPr/>
        </p:nvSpPr>
        <p:spPr>
          <a:xfrm>
            <a:off x="152400" y="2762933"/>
            <a:ext cx="11887200" cy="1477328"/>
          </a:xfrm>
          <a:prstGeom prst="rect">
            <a:avLst/>
          </a:prstGeom>
          <a:noFill/>
        </p:spPr>
        <p:txBody>
          <a:bodyPr wrap="square" rtlCol="0">
            <a:spAutoFit/>
          </a:bodyPr>
          <a:lstStyle/>
          <a:p>
            <a:r>
              <a:rPr lang="en-US" sz="1000" dirty="0">
                <a:latin typeface="Courier New" panose="02070309020205020404" pitchFamily="49" charset="0"/>
                <a:cs typeface="Courier New" panose="02070309020205020404" pitchFamily="49" charset="0"/>
              </a:rPr>
              <a:t>|AB,BLACKBIRD                               , </a:t>
            </a:r>
            <a:r>
              <a:rPr lang="en-US" sz="1000" dirty="0" smtClean="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127.0.0.1:02228,000020,000131072000,000000000000001,000018,000005274996816,000000190888847,B</a:t>
            </a:r>
            <a:r>
              <a:rPr lang="en-US" sz="1000" dirty="0" smtClean="0">
                <a:latin typeface="Courier New" panose="02070309020205020404" pitchFamily="49" charset="0"/>
                <a:cs typeface="Courier New" panose="02070309020205020404" pitchFamily="49" charset="0"/>
              </a:rPr>
              <a:t>|</a:t>
            </a:r>
          </a:p>
          <a:p>
            <a:r>
              <a:rPr lang="en-US" sz="1000" dirty="0" smtClean="0">
                <a:latin typeface="Courier New" panose="02070309020205020404" pitchFamily="49" charset="0"/>
                <a:cs typeface="Courier New" panose="02070309020205020404" pitchFamily="49" charset="0"/>
              </a:rPr>
              <a:t>&lt;…data of length equal to the transmit size…&gt;</a:t>
            </a:r>
          </a:p>
          <a:p>
            <a:r>
              <a:rPr lang="en-US" sz="1000" dirty="0">
                <a:latin typeface="Courier New" panose="02070309020205020404" pitchFamily="49" charset="0"/>
                <a:cs typeface="Courier New" panose="02070309020205020404" pitchFamily="49" charset="0"/>
              </a:rPr>
              <a:t>|AE,BLACKBIRD                               ,      </a:t>
            </a:r>
            <a:r>
              <a:rPr lang="en-US" sz="1000" dirty="0" smtClean="0">
                <a:latin typeface="Courier New" panose="02070309020205020404" pitchFamily="49" charset="0"/>
                <a:cs typeface="Courier New" panose="02070309020205020404" pitchFamily="49" charset="0"/>
              </a:rPr>
              <a:t>         127.0.0.1:02228,000020,000131072000,000000000000000,000018,000000181788706,000000000029862,E|</a:t>
            </a:r>
          </a:p>
          <a:p>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123456789012345678901234567890123456789012345678901234567890123456789012345678901234567890123456789012345678901234567890123456789012345678901234567890123</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1         2         3         4         5         6         7         8         9         A         B         C         D         E         F </a:t>
            </a:r>
          </a:p>
          <a:p>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(153)</a:t>
            </a:r>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p:txBody>
      </p:sp>
      <p:sp>
        <p:nvSpPr>
          <p:cNvPr id="5" name="Rectangle 4"/>
          <p:cNvSpPr/>
          <p:nvPr/>
        </p:nvSpPr>
        <p:spPr>
          <a:xfrm>
            <a:off x="6591300" y="2489200"/>
            <a:ext cx="901700" cy="2336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91300" y="2527300"/>
            <a:ext cx="901700" cy="2336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26150" y="2508250"/>
            <a:ext cx="476250" cy="2336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44900" y="2527300"/>
            <a:ext cx="2336800" cy="2336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58800" y="2527300"/>
            <a:ext cx="2997200" cy="2336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566025" y="1999616"/>
            <a:ext cx="1133475" cy="102298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72525" y="2489200"/>
            <a:ext cx="485775" cy="2336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81900" y="3071861"/>
            <a:ext cx="1117600" cy="11684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331325" y="1939021"/>
            <a:ext cx="1133475" cy="102298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537825" y="1926321"/>
            <a:ext cx="1133475" cy="102298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331324" y="3144569"/>
            <a:ext cx="1133475" cy="102298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37825" y="3144569"/>
            <a:ext cx="1133475" cy="102298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3250" y="4475718"/>
            <a:ext cx="2171700" cy="369332"/>
          </a:xfrm>
          <a:prstGeom prst="rect">
            <a:avLst/>
          </a:prstGeom>
          <a:noFill/>
        </p:spPr>
        <p:txBody>
          <a:bodyPr wrap="square" rtlCol="0">
            <a:spAutoFit/>
          </a:bodyPr>
          <a:lstStyle/>
          <a:p>
            <a:r>
              <a:rPr lang="en-US" dirty="0" smtClean="0"/>
              <a:t>client name</a:t>
            </a:r>
            <a:endParaRPr lang="en-US" dirty="0"/>
          </a:p>
        </p:txBody>
      </p:sp>
      <p:sp>
        <p:nvSpPr>
          <p:cNvPr id="18" name="TextBox 17"/>
          <p:cNvSpPr txBox="1"/>
          <p:nvPr/>
        </p:nvSpPr>
        <p:spPr>
          <a:xfrm>
            <a:off x="3644900" y="4475718"/>
            <a:ext cx="2171700" cy="369332"/>
          </a:xfrm>
          <a:prstGeom prst="rect">
            <a:avLst/>
          </a:prstGeom>
          <a:noFill/>
        </p:spPr>
        <p:txBody>
          <a:bodyPr wrap="square" rtlCol="0">
            <a:spAutoFit/>
          </a:bodyPr>
          <a:lstStyle/>
          <a:p>
            <a:r>
              <a:rPr lang="en-US" dirty="0" smtClean="0"/>
              <a:t>source</a:t>
            </a:r>
            <a:endParaRPr lang="en-US" dirty="0"/>
          </a:p>
        </p:txBody>
      </p:sp>
      <p:sp>
        <p:nvSpPr>
          <p:cNvPr id="19" name="TextBox 18"/>
          <p:cNvSpPr txBox="1"/>
          <p:nvPr/>
        </p:nvSpPr>
        <p:spPr>
          <a:xfrm>
            <a:off x="5673725" y="4902200"/>
            <a:ext cx="1181100" cy="646331"/>
          </a:xfrm>
          <a:prstGeom prst="rect">
            <a:avLst/>
          </a:prstGeom>
          <a:noFill/>
        </p:spPr>
        <p:txBody>
          <a:bodyPr wrap="square" rtlCol="0">
            <a:spAutoFit/>
          </a:bodyPr>
          <a:lstStyle/>
          <a:p>
            <a:pPr algn="ctr"/>
            <a:r>
              <a:rPr lang="en-US" dirty="0" smtClean="0"/>
              <a:t>total iterations</a:t>
            </a:r>
            <a:endParaRPr lang="en-US" dirty="0"/>
          </a:p>
        </p:txBody>
      </p:sp>
      <p:sp>
        <p:nvSpPr>
          <p:cNvPr id="20" name="TextBox 19"/>
          <p:cNvSpPr txBox="1"/>
          <p:nvPr/>
        </p:nvSpPr>
        <p:spPr>
          <a:xfrm>
            <a:off x="6435725" y="4444144"/>
            <a:ext cx="1181100" cy="369332"/>
          </a:xfrm>
          <a:prstGeom prst="rect">
            <a:avLst/>
          </a:prstGeom>
          <a:noFill/>
        </p:spPr>
        <p:txBody>
          <a:bodyPr wrap="square" rtlCol="0">
            <a:spAutoFit/>
          </a:bodyPr>
          <a:lstStyle/>
          <a:p>
            <a:pPr algn="ctr"/>
            <a:r>
              <a:rPr lang="en-US" dirty="0" smtClean="0"/>
              <a:t>bytes</a:t>
            </a:r>
            <a:endParaRPr lang="en-US" dirty="0"/>
          </a:p>
        </p:txBody>
      </p:sp>
      <p:sp>
        <p:nvSpPr>
          <p:cNvPr id="21" name="TextBox 20"/>
          <p:cNvSpPr txBox="1"/>
          <p:nvPr/>
        </p:nvSpPr>
        <p:spPr>
          <a:xfrm>
            <a:off x="7550150" y="2068481"/>
            <a:ext cx="1181100" cy="369332"/>
          </a:xfrm>
          <a:prstGeom prst="rect">
            <a:avLst/>
          </a:prstGeom>
          <a:noFill/>
        </p:spPr>
        <p:txBody>
          <a:bodyPr wrap="square" rtlCol="0">
            <a:spAutoFit/>
          </a:bodyPr>
          <a:lstStyle/>
          <a:p>
            <a:pPr algn="ctr"/>
            <a:r>
              <a:rPr lang="en-US" dirty="0" smtClean="0"/>
              <a:t>CID</a:t>
            </a:r>
            <a:endParaRPr lang="en-US" dirty="0"/>
          </a:p>
        </p:txBody>
      </p:sp>
      <p:sp>
        <p:nvSpPr>
          <p:cNvPr id="22" name="TextBox 21"/>
          <p:cNvSpPr txBox="1"/>
          <p:nvPr/>
        </p:nvSpPr>
        <p:spPr>
          <a:xfrm>
            <a:off x="7562850" y="3839306"/>
            <a:ext cx="1181100" cy="369332"/>
          </a:xfrm>
          <a:prstGeom prst="rect">
            <a:avLst/>
          </a:prstGeom>
          <a:noFill/>
        </p:spPr>
        <p:txBody>
          <a:bodyPr wrap="square" rtlCol="0">
            <a:spAutoFit/>
          </a:bodyPr>
          <a:lstStyle/>
          <a:p>
            <a:pPr algn="ctr"/>
            <a:r>
              <a:rPr lang="en-US" dirty="0" smtClean="0"/>
              <a:t>n/a</a:t>
            </a:r>
            <a:endParaRPr lang="en-US" dirty="0"/>
          </a:p>
        </p:txBody>
      </p:sp>
      <p:sp>
        <p:nvSpPr>
          <p:cNvPr id="23" name="TextBox 22"/>
          <p:cNvSpPr txBox="1"/>
          <p:nvPr/>
        </p:nvSpPr>
        <p:spPr>
          <a:xfrm>
            <a:off x="8424862" y="4902199"/>
            <a:ext cx="1181100" cy="646331"/>
          </a:xfrm>
          <a:prstGeom prst="rect">
            <a:avLst/>
          </a:prstGeom>
          <a:noFill/>
        </p:spPr>
        <p:txBody>
          <a:bodyPr wrap="square" rtlCol="0">
            <a:spAutoFit/>
          </a:bodyPr>
          <a:lstStyle/>
          <a:p>
            <a:pPr algn="ctr"/>
            <a:r>
              <a:rPr lang="en-US" dirty="0" smtClean="0"/>
              <a:t>current iteration</a:t>
            </a:r>
            <a:endParaRPr lang="en-US" dirty="0"/>
          </a:p>
        </p:txBody>
      </p:sp>
      <p:sp>
        <p:nvSpPr>
          <p:cNvPr id="24" name="TextBox 23"/>
          <p:cNvSpPr txBox="1"/>
          <p:nvPr/>
        </p:nvSpPr>
        <p:spPr>
          <a:xfrm>
            <a:off x="9348787" y="2071091"/>
            <a:ext cx="1181100" cy="646331"/>
          </a:xfrm>
          <a:prstGeom prst="rect">
            <a:avLst/>
          </a:prstGeom>
          <a:noFill/>
        </p:spPr>
        <p:txBody>
          <a:bodyPr wrap="square" rtlCol="0">
            <a:spAutoFit/>
          </a:bodyPr>
          <a:lstStyle/>
          <a:p>
            <a:pPr algn="ctr"/>
            <a:r>
              <a:rPr lang="en-US" dirty="0" smtClean="0"/>
              <a:t>BEGIN offset</a:t>
            </a:r>
            <a:endParaRPr lang="en-US" dirty="0"/>
          </a:p>
        </p:txBody>
      </p:sp>
      <p:sp>
        <p:nvSpPr>
          <p:cNvPr id="25" name="TextBox 24"/>
          <p:cNvSpPr txBox="1"/>
          <p:nvPr/>
        </p:nvSpPr>
        <p:spPr>
          <a:xfrm>
            <a:off x="10506075" y="2071091"/>
            <a:ext cx="1181100" cy="523220"/>
          </a:xfrm>
          <a:prstGeom prst="rect">
            <a:avLst/>
          </a:prstGeom>
          <a:noFill/>
        </p:spPr>
        <p:txBody>
          <a:bodyPr wrap="square" rtlCol="0">
            <a:spAutoFit/>
          </a:bodyPr>
          <a:lstStyle/>
          <a:p>
            <a:pPr algn="ctr"/>
            <a:r>
              <a:rPr lang="en-US" sz="1400" dirty="0" smtClean="0"/>
              <a:t>prior BEGIN delta</a:t>
            </a:r>
            <a:endParaRPr lang="en-US" sz="1400" dirty="0"/>
          </a:p>
        </p:txBody>
      </p:sp>
      <p:sp>
        <p:nvSpPr>
          <p:cNvPr id="26" name="TextBox 25"/>
          <p:cNvSpPr txBox="1"/>
          <p:nvPr/>
        </p:nvSpPr>
        <p:spPr>
          <a:xfrm>
            <a:off x="9348787" y="3695700"/>
            <a:ext cx="1181100" cy="523220"/>
          </a:xfrm>
          <a:prstGeom prst="rect">
            <a:avLst/>
          </a:prstGeom>
          <a:noFill/>
        </p:spPr>
        <p:txBody>
          <a:bodyPr wrap="square" rtlCol="0">
            <a:spAutoFit/>
          </a:bodyPr>
          <a:lstStyle/>
          <a:p>
            <a:pPr algn="ctr"/>
            <a:r>
              <a:rPr lang="en-US" sz="1400" dirty="0" smtClean="0"/>
              <a:t>END-BEGIN delta</a:t>
            </a:r>
            <a:endParaRPr lang="en-US" sz="1400" dirty="0"/>
          </a:p>
        </p:txBody>
      </p:sp>
      <p:sp>
        <p:nvSpPr>
          <p:cNvPr id="27" name="TextBox 26"/>
          <p:cNvSpPr txBox="1"/>
          <p:nvPr/>
        </p:nvSpPr>
        <p:spPr>
          <a:xfrm>
            <a:off x="10572750" y="3685117"/>
            <a:ext cx="1181100" cy="461665"/>
          </a:xfrm>
          <a:prstGeom prst="rect">
            <a:avLst/>
          </a:prstGeom>
          <a:noFill/>
        </p:spPr>
        <p:txBody>
          <a:bodyPr wrap="square" rtlCol="0">
            <a:spAutoFit/>
          </a:bodyPr>
          <a:lstStyle/>
          <a:p>
            <a:pPr algn="ctr"/>
            <a:r>
              <a:rPr lang="en-US" sz="1200" dirty="0" smtClean="0"/>
              <a:t>data generation time</a:t>
            </a:r>
            <a:endParaRPr lang="en-US" sz="1200" dirty="0"/>
          </a:p>
        </p:txBody>
      </p:sp>
    </p:spTree>
    <p:extLst>
      <p:ext uri="{BB962C8B-B14F-4D97-AF65-F5344CB8AC3E}">
        <p14:creationId xmlns:p14="http://schemas.microsoft.com/office/powerpoint/2010/main" val="214157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765607" y="2559721"/>
            <a:ext cx="4010093" cy="2405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Title 1"/>
          <p:cNvSpPr>
            <a:spLocks noGrp="1"/>
          </p:cNvSpPr>
          <p:nvPr>
            <p:ph type="title"/>
          </p:nvPr>
        </p:nvSpPr>
        <p:spPr/>
        <p:txBody>
          <a:bodyPr/>
          <a:lstStyle/>
          <a:p>
            <a:r>
              <a:rPr lang="en-US" dirty="0" smtClean="0"/>
              <a:t>General </a:t>
            </a:r>
            <a:r>
              <a:rPr lang="en-US" b="1" dirty="0" smtClean="0"/>
              <a:t>ANT Client </a:t>
            </a:r>
            <a:r>
              <a:rPr lang="en-US" dirty="0" smtClean="0"/>
              <a:t>Execution Flow</a:t>
            </a:r>
            <a:endParaRPr lang="en-US" dirty="0"/>
          </a:p>
        </p:txBody>
      </p:sp>
      <p:sp>
        <p:nvSpPr>
          <p:cNvPr id="4" name="Rectangle 3"/>
          <p:cNvSpPr/>
          <p:nvPr/>
        </p:nvSpPr>
        <p:spPr>
          <a:xfrm>
            <a:off x="4872963" y="2789597"/>
            <a:ext cx="2329416" cy="4678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Read Program Options and Perform Setup</a:t>
            </a:r>
            <a:endParaRPr lang="en-US" sz="1400" dirty="0"/>
          </a:p>
        </p:txBody>
      </p:sp>
      <p:sp>
        <p:nvSpPr>
          <p:cNvPr id="5" name="Rectangle 4"/>
          <p:cNvSpPr/>
          <p:nvPr/>
        </p:nvSpPr>
        <p:spPr>
          <a:xfrm>
            <a:off x="4872963" y="3350281"/>
            <a:ext cx="2329416" cy="4678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Send Client Command to Server</a:t>
            </a:r>
            <a:endParaRPr lang="en-US" sz="1400" dirty="0"/>
          </a:p>
        </p:txBody>
      </p:sp>
      <p:sp>
        <p:nvSpPr>
          <p:cNvPr id="6" name="Rectangle 5"/>
          <p:cNvSpPr/>
          <p:nvPr/>
        </p:nvSpPr>
        <p:spPr>
          <a:xfrm>
            <a:off x="4872962" y="3964311"/>
            <a:ext cx="2329417" cy="83628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Accumulate server HEADER/FOOTER responses for the expected number of intervals</a:t>
            </a:r>
            <a:endParaRPr lang="en-US" sz="1400" dirty="0"/>
          </a:p>
        </p:txBody>
      </p:sp>
      <p:sp>
        <p:nvSpPr>
          <p:cNvPr id="7" name="Rectangle 6"/>
          <p:cNvSpPr/>
          <p:nvPr/>
        </p:nvSpPr>
        <p:spPr>
          <a:xfrm>
            <a:off x="7269429" y="2789822"/>
            <a:ext cx="1353871" cy="201077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Terminate if signaled to do so.</a:t>
            </a:r>
            <a:endParaRPr lang="en-US" sz="1400" dirty="0"/>
          </a:p>
        </p:txBody>
      </p:sp>
      <p:cxnSp>
        <p:nvCxnSpPr>
          <p:cNvPr id="18" name="Straight Arrow Connector 17"/>
          <p:cNvCxnSpPr>
            <a:stCxn id="21" idx="2"/>
            <a:endCxn id="4" idx="0"/>
          </p:cNvCxnSpPr>
          <p:nvPr/>
        </p:nvCxnSpPr>
        <p:spPr>
          <a:xfrm flipH="1">
            <a:off x="6037671" y="2339777"/>
            <a:ext cx="7529" cy="44982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5295900" y="2032000"/>
            <a:ext cx="1498600" cy="307777"/>
          </a:xfrm>
          <a:prstGeom prst="rect">
            <a:avLst/>
          </a:prstGeom>
          <a:noFill/>
        </p:spPr>
        <p:txBody>
          <a:bodyPr wrap="square" rtlCol="0">
            <a:spAutoFit/>
          </a:bodyPr>
          <a:lstStyle/>
          <a:p>
            <a:pPr algn="ctr"/>
            <a:r>
              <a:rPr lang="en-US" sz="1400" dirty="0" smtClean="0"/>
              <a:t>START / MAIN</a:t>
            </a:r>
            <a:endParaRPr lang="en-US" sz="1400" dirty="0"/>
          </a:p>
        </p:txBody>
      </p:sp>
    </p:spTree>
    <p:extLst>
      <p:ext uri="{BB962C8B-B14F-4D97-AF65-F5344CB8AC3E}">
        <p14:creationId xmlns:p14="http://schemas.microsoft.com/office/powerpoint/2010/main" val="408486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15145" y="3761510"/>
            <a:ext cx="8395855" cy="1413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21927" y="2088572"/>
            <a:ext cx="2535382" cy="561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a_small_read_buffer</a:t>
            </a:r>
            <a:endParaRPr lang="en-US" b="1" dirty="0" smtClean="0"/>
          </a:p>
          <a:p>
            <a:pPr algn="ctr"/>
            <a:r>
              <a:rPr lang="en-US" dirty="0"/>
              <a:t>s</a:t>
            </a:r>
            <a:r>
              <a:rPr lang="en-US" dirty="0" smtClean="0"/>
              <a:t>uggest 16KB – 1MB</a:t>
            </a:r>
            <a:endParaRPr lang="en-US" dirty="0"/>
          </a:p>
        </p:txBody>
      </p:sp>
      <p:sp>
        <p:nvSpPr>
          <p:cNvPr id="5" name="Down Arrow 4"/>
          <p:cNvSpPr/>
          <p:nvPr/>
        </p:nvSpPr>
        <p:spPr>
          <a:xfrm>
            <a:off x="6568786" y="737753"/>
            <a:ext cx="841664" cy="13508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03472" y="4000500"/>
            <a:ext cx="2176895" cy="561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a_small_read_buffer</a:t>
            </a:r>
            <a:endParaRPr lang="en-US" dirty="0" smtClean="0"/>
          </a:p>
          <a:p>
            <a:pPr algn="ctr"/>
            <a:r>
              <a:rPr lang="en-US" dirty="0" smtClean="0"/>
              <a:t>portion 1 </a:t>
            </a:r>
            <a:r>
              <a:rPr lang="en-US" dirty="0" smtClean="0"/>
              <a:t>[|AB]</a:t>
            </a:r>
            <a:endParaRPr lang="en-US" dirty="0"/>
          </a:p>
        </p:txBody>
      </p:sp>
      <p:sp>
        <p:nvSpPr>
          <p:cNvPr id="7" name="Rectangle 6"/>
          <p:cNvSpPr/>
          <p:nvPr/>
        </p:nvSpPr>
        <p:spPr>
          <a:xfrm>
            <a:off x="5702877" y="4000499"/>
            <a:ext cx="2535382" cy="561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a_small_read_buffer</a:t>
            </a:r>
            <a:endParaRPr lang="en-US" dirty="0" smtClean="0"/>
          </a:p>
          <a:p>
            <a:pPr algn="ctr"/>
            <a:r>
              <a:rPr lang="en-US" dirty="0" smtClean="0"/>
              <a:t>portion 2 </a:t>
            </a:r>
            <a:r>
              <a:rPr lang="en-US" dirty="0" smtClean="0"/>
              <a:t>[,</a:t>
            </a:r>
            <a:r>
              <a:rPr lang="en-US" dirty="0" err="1" smtClean="0"/>
              <a:t>alph</a:t>
            </a:r>
            <a:r>
              <a:rPr lang="en-US" dirty="0" smtClean="0"/>
              <a:t>]</a:t>
            </a:r>
            <a:endParaRPr lang="en-US" dirty="0"/>
          </a:p>
        </p:txBody>
      </p:sp>
      <p:sp>
        <p:nvSpPr>
          <p:cNvPr id="8" name="Rectangle 7"/>
          <p:cNvSpPr/>
          <p:nvPr/>
        </p:nvSpPr>
        <p:spPr>
          <a:xfrm>
            <a:off x="8255576" y="4000498"/>
            <a:ext cx="2535382" cy="561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a_small_read_buffer</a:t>
            </a:r>
            <a:endParaRPr lang="en-US" dirty="0" smtClean="0"/>
          </a:p>
          <a:p>
            <a:pPr algn="ctr"/>
            <a:r>
              <a:rPr lang="en-US" dirty="0" smtClean="0"/>
              <a:t>portion 3 [a,3,10,127.]</a:t>
            </a:r>
            <a:endParaRPr lang="en-US" dirty="0"/>
          </a:p>
        </p:txBody>
      </p:sp>
      <p:sp>
        <p:nvSpPr>
          <p:cNvPr id="10" name="TextBox 9"/>
          <p:cNvSpPr txBox="1"/>
          <p:nvPr/>
        </p:nvSpPr>
        <p:spPr>
          <a:xfrm>
            <a:off x="10974531" y="3699164"/>
            <a:ext cx="697923" cy="800219"/>
          </a:xfrm>
          <a:prstGeom prst="rect">
            <a:avLst/>
          </a:prstGeom>
          <a:noFill/>
        </p:spPr>
        <p:txBody>
          <a:bodyPr wrap="square" rtlCol="0" anchor="ctr">
            <a:spAutoFit/>
          </a:bodyPr>
          <a:lstStyle/>
          <a:p>
            <a:r>
              <a:rPr lang="en-US" sz="4600" dirty="0" smtClean="0"/>
              <a:t>…</a:t>
            </a:r>
            <a:endParaRPr lang="en-US" sz="4600" dirty="0"/>
          </a:p>
        </p:txBody>
      </p:sp>
      <p:cxnSp>
        <p:nvCxnSpPr>
          <p:cNvPr id="12" name="Straight Arrow Connector 11"/>
          <p:cNvCxnSpPr>
            <a:stCxn id="4" idx="2"/>
            <a:endCxn id="6" idx="0"/>
          </p:cNvCxnSpPr>
          <p:nvPr/>
        </p:nvCxnSpPr>
        <p:spPr>
          <a:xfrm flipH="1">
            <a:off x="4591920" y="2649681"/>
            <a:ext cx="2397698" cy="1350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4" idx="2"/>
            <a:endCxn id="7" idx="0"/>
          </p:cNvCxnSpPr>
          <p:nvPr/>
        </p:nvCxnSpPr>
        <p:spPr>
          <a:xfrm flipH="1">
            <a:off x="6970568" y="2649681"/>
            <a:ext cx="19050" cy="1350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4" idx="2"/>
            <a:endCxn id="8" idx="0"/>
          </p:cNvCxnSpPr>
          <p:nvPr/>
        </p:nvCxnSpPr>
        <p:spPr>
          <a:xfrm>
            <a:off x="6989618" y="2649681"/>
            <a:ext cx="2533649" cy="1350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1637726" y="2294685"/>
            <a:ext cx="3731492" cy="1200329"/>
          </a:xfrm>
          <a:prstGeom prst="rect">
            <a:avLst/>
          </a:prstGeom>
          <a:noFill/>
        </p:spPr>
        <p:txBody>
          <a:bodyPr wrap="square" rtlCol="0">
            <a:spAutoFit/>
          </a:bodyPr>
          <a:lstStyle/>
          <a:p>
            <a:r>
              <a:rPr lang="en-US" sz="1200" dirty="0" smtClean="0"/>
              <a:t>We do not know </a:t>
            </a:r>
            <a:r>
              <a:rPr lang="en-US" sz="1200" dirty="0" err="1" smtClean="0"/>
              <a:t>apriori</a:t>
            </a:r>
            <a:r>
              <a:rPr lang="en-US" sz="1200" dirty="0" smtClean="0"/>
              <a:t> the length of any individual </a:t>
            </a:r>
            <a:r>
              <a:rPr lang="en-US" sz="1200" dirty="0" smtClean="0"/>
              <a:t>socket read</a:t>
            </a:r>
            <a:r>
              <a:rPr lang="en-US" sz="1200" dirty="0" smtClean="0"/>
              <a:t>.  It is platform dependent and varies with configuration (e.g. NIC driver, OS settings, MTU size, other network activity, etc.).   All we know is we will get at least 1 byte, or up to the max size of our </a:t>
            </a:r>
            <a:r>
              <a:rPr lang="en-US" sz="1200" dirty="0" smtClean="0"/>
              <a:t>Working Buffer</a:t>
            </a:r>
            <a:r>
              <a:rPr lang="en-US" sz="1200" dirty="0" smtClean="0"/>
              <a:t>.</a:t>
            </a:r>
            <a:endParaRPr lang="en-US" sz="1200" dirty="0"/>
          </a:p>
        </p:txBody>
      </p:sp>
      <p:sp>
        <p:nvSpPr>
          <p:cNvPr id="20" name="TextBox 19"/>
          <p:cNvSpPr txBox="1"/>
          <p:nvPr/>
        </p:nvSpPr>
        <p:spPr>
          <a:xfrm>
            <a:off x="3519056" y="4651707"/>
            <a:ext cx="5008418" cy="369332"/>
          </a:xfrm>
          <a:prstGeom prst="rect">
            <a:avLst/>
          </a:prstGeom>
          <a:noFill/>
        </p:spPr>
        <p:txBody>
          <a:bodyPr wrap="square" rtlCol="0">
            <a:spAutoFit/>
          </a:bodyPr>
          <a:lstStyle/>
          <a:p>
            <a:r>
              <a:rPr lang="en-US" b="1" dirty="0" smtClean="0"/>
              <a:t>long input buffer</a:t>
            </a:r>
            <a:endParaRPr lang="en-US" b="1" dirty="0"/>
          </a:p>
        </p:txBody>
      </p:sp>
      <p:sp>
        <p:nvSpPr>
          <p:cNvPr id="21" name="TextBox 20"/>
          <p:cNvSpPr txBox="1"/>
          <p:nvPr/>
        </p:nvSpPr>
        <p:spPr>
          <a:xfrm>
            <a:off x="1326572" y="5290886"/>
            <a:ext cx="9635839" cy="1569660"/>
          </a:xfrm>
          <a:prstGeom prst="rect">
            <a:avLst/>
          </a:prstGeom>
          <a:noFill/>
        </p:spPr>
        <p:txBody>
          <a:bodyPr wrap="square" rtlCol="0">
            <a:spAutoFit/>
          </a:bodyPr>
          <a:lstStyle/>
          <a:p>
            <a:r>
              <a:rPr lang="en-US" sz="1200" dirty="0" smtClean="0"/>
              <a:t>In this example, </a:t>
            </a:r>
            <a:r>
              <a:rPr lang="en-US" sz="1200" b="1" dirty="0" err="1" smtClean="0"/>
              <a:t>long_input_buffer</a:t>
            </a:r>
            <a:r>
              <a:rPr lang="en-US" sz="1200" dirty="0" smtClean="0"/>
              <a:t> is accumulated into </a:t>
            </a:r>
            <a:r>
              <a:rPr lang="en-US" sz="1200" dirty="0" smtClean="0"/>
              <a:t>[|AB][,</a:t>
            </a:r>
            <a:r>
              <a:rPr lang="en-US" sz="1200" dirty="0" err="1" smtClean="0"/>
              <a:t>alph</a:t>
            </a:r>
            <a:r>
              <a:rPr lang="en-US" sz="1200" dirty="0" smtClean="0"/>
              <a:t>][a,3,10,127.].  Portion 1 is the first read that included 3 characters.  Portion 2 is the second read that included 7 characters.  Portion 3 is the third read that included 11 characters.    </a:t>
            </a:r>
            <a:r>
              <a:rPr lang="en-US" sz="1200" b="1" dirty="0" err="1" smtClean="0"/>
              <a:t>long_input_buffer</a:t>
            </a:r>
            <a:r>
              <a:rPr lang="en-US" sz="1200" dirty="0" smtClean="0"/>
              <a:t> grows as needed as more data is accumulated.   The current value </a:t>
            </a:r>
            <a:r>
              <a:rPr lang="en-US" sz="1200" dirty="0" smtClean="0"/>
              <a:t>(based in the above example) is “</a:t>
            </a:r>
            <a:r>
              <a:rPr lang="en-US" sz="1200" b="1" dirty="0" smtClean="0"/>
              <a:t>|AB,alpha,3,10,127</a:t>
            </a:r>
            <a:r>
              <a:rPr lang="en-US" sz="1200" b="1" dirty="0" smtClean="0"/>
              <a:t>.</a:t>
            </a:r>
            <a:r>
              <a:rPr lang="en-US" sz="1200" dirty="0" smtClean="0"/>
              <a:t>” which is a partial completion of the HEADER tokens.  </a:t>
            </a:r>
            <a:r>
              <a:rPr lang="en-US" sz="1200" dirty="0"/>
              <a:t> </a:t>
            </a:r>
            <a:endParaRPr lang="en-US" sz="1200" dirty="0" smtClean="0"/>
          </a:p>
          <a:p>
            <a:endParaRPr lang="en-US" sz="1200" dirty="0"/>
          </a:p>
          <a:p>
            <a:r>
              <a:rPr lang="en-US" sz="1200" dirty="0" smtClean="0"/>
              <a:t>Although “|AB,” is </a:t>
            </a:r>
            <a:r>
              <a:rPr lang="en-US" sz="1200" dirty="0" smtClean="0"/>
              <a:t>a single token that indicates the start of </a:t>
            </a:r>
            <a:r>
              <a:rPr lang="en-US" sz="1200" dirty="0" smtClean="0"/>
              <a:t>an iteration, </a:t>
            </a:r>
            <a:r>
              <a:rPr lang="en-US" sz="1200" dirty="0" smtClean="0"/>
              <a:t>we still can’t anticipate the entire length of the message, nor is the message meaningful until complete in its entirety (meaning, if any transmit or network errors occur prior to reading until the end of the message, then the message is incomplete and dropped).   While the HEADER </a:t>
            </a:r>
            <a:r>
              <a:rPr lang="en-US" sz="1200" dirty="0" smtClean="0"/>
              <a:t>will contain </a:t>
            </a:r>
            <a:r>
              <a:rPr lang="en-US" sz="1200" dirty="0" smtClean="0"/>
              <a:t>the number of bytes corresponding to the message, that does not guarantee we will end up reading that amount of data.</a:t>
            </a:r>
            <a:endParaRPr lang="en-US" sz="1200" dirty="0"/>
          </a:p>
        </p:txBody>
      </p:sp>
      <p:sp>
        <p:nvSpPr>
          <p:cNvPr id="22" name="Title 1"/>
          <p:cNvSpPr>
            <a:spLocks noGrp="1"/>
          </p:cNvSpPr>
          <p:nvPr>
            <p:ph type="title"/>
          </p:nvPr>
        </p:nvSpPr>
        <p:spPr>
          <a:xfrm>
            <a:off x="838200" y="365125"/>
            <a:ext cx="10515600" cy="1325563"/>
          </a:xfrm>
        </p:spPr>
        <p:txBody>
          <a:bodyPr/>
          <a:lstStyle/>
          <a:p>
            <a:r>
              <a:rPr lang="en-US" b="1" dirty="0" smtClean="0"/>
              <a:t>ANT Client Overview</a:t>
            </a:r>
            <a:endParaRPr lang="en-US" b="1" dirty="0"/>
          </a:p>
        </p:txBody>
      </p:sp>
      <p:sp>
        <p:nvSpPr>
          <p:cNvPr id="23" name="Footer Placeholder 22"/>
          <p:cNvSpPr>
            <a:spLocks noGrp="1"/>
          </p:cNvSpPr>
          <p:nvPr>
            <p:ph type="ftr" sz="quarter" idx="10"/>
          </p:nvPr>
        </p:nvSpPr>
        <p:spPr/>
        <p:txBody>
          <a:bodyPr/>
          <a:lstStyle/>
          <a:p>
            <a:endParaRPr lang="en-US"/>
          </a:p>
        </p:txBody>
      </p:sp>
      <p:sp>
        <p:nvSpPr>
          <p:cNvPr id="17" name="TextBox 16"/>
          <p:cNvSpPr txBox="1"/>
          <p:nvPr/>
        </p:nvSpPr>
        <p:spPr>
          <a:xfrm>
            <a:off x="8078066" y="2888669"/>
            <a:ext cx="1839714" cy="369332"/>
          </a:xfrm>
          <a:prstGeom prst="rect">
            <a:avLst/>
          </a:prstGeom>
          <a:noFill/>
        </p:spPr>
        <p:txBody>
          <a:bodyPr wrap="square" rtlCol="0">
            <a:spAutoFit/>
          </a:bodyPr>
          <a:lstStyle/>
          <a:p>
            <a:r>
              <a:rPr lang="en-US" dirty="0" smtClean="0"/>
              <a:t>append</a:t>
            </a:r>
            <a:endParaRPr lang="en-US" dirty="0"/>
          </a:p>
        </p:txBody>
      </p:sp>
    </p:spTree>
    <p:extLst>
      <p:ext uri="{BB962C8B-B14F-4D97-AF65-F5344CB8AC3E}">
        <p14:creationId xmlns:p14="http://schemas.microsoft.com/office/powerpoint/2010/main" val="2907058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9835" y="2973472"/>
            <a:ext cx="627705" cy="631653"/>
          </a:xfrm>
          <a:prstGeom prst="rect">
            <a:avLst/>
          </a:prstGeom>
        </p:spPr>
      </p:pic>
      <p:sp>
        <p:nvSpPr>
          <p:cNvPr id="2" name="Title 1"/>
          <p:cNvSpPr>
            <a:spLocks noGrp="1"/>
          </p:cNvSpPr>
          <p:nvPr>
            <p:ph type="title"/>
          </p:nvPr>
        </p:nvSpPr>
        <p:spPr/>
        <p:txBody>
          <a:bodyPr/>
          <a:lstStyle/>
          <a:p>
            <a:r>
              <a:rPr lang="en-US" dirty="0" smtClean="0"/>
              <a:t>ANT Client Overview</a:t>
            </a:r>
            <a:endParaRPr lang="en-US" dirty="0"/>
          </a:p>
        </p:txBody>
      </p:sp>
      <p:sp>
        <p:nvSpPr>
          <p:cNvPr id="3" name="Content Placeholder 2"/>
          <p:cNvSpPr>
            <a:spLocks noGrp="1"/>
          </p:cNvSpPr>
          <p:nvPr>
            <p:ph idx="1"/>
          </p:nvPr>
        </p:nvSpPr>
        <p:spPr>
          <a:xfrm>
            <a:off x="838200" y="4343399"/>
            <a:ext cx="10515600" cy="2565402"/>
          </a:xfrm>
        </p:spPr>
        <p:txBody>
          <a:bodyPr>
            <a:normAutofit fontScale="55000" lnSpcReduction="20000"/>
          </a:bodyPr>
          <a:lstStyle/>
          <a:p>
            <a:r>
              <a:rPr lang="en-US" dirty="0" smtClean="0"/>
              <a:t>The “long input buffer” is a buffer of accumulated socket stream data.  For each iteration, the content of this buffer should not exceed the length of the HEADER + FOOTER and number of test bytes.  However they may be “bleed over” of the next iteration being sent from the server before the client has fully extracted the current iteration.</a:t>
            </a:r>
          </a:p>
          <a:p>
            <a:r>
              <a:rPr lang="en-US" dirty="0" smtClean="0"/>
              <a:t>Socket data is accumulated at a dynamic rate (will vary with the relative performance between the server and client, other network traffic, processing burden on either the client or server, etc.).</a:t>
            </a:r>
          </a:p>
          <a:p>
            <a:r>
              <a:rPr lang="en-US" dirty="0" smtClean="0"/>
              <a:t>Part of the client processing is to “scan” the long input buffer for completed intervals.  Once detected, the “data” portion of the stream is copied to an application specific buffer.  These are the steps a real-world application would perform in order to extract and make use of server-provided generalized data.  For the ANT Client, the only usage of the data received is to log the data to a transfer log (if enabled).  A more real world application would likely de-serialize the data into an object.</a:t>
            </a:r>
          </a:p>
          <a:p>
            <a:r>
              <a:rPr lang="en-US" dirty="0" smtClean="0"/>
              <a:t>RECEIVE time is number of nanoseconds between identifying a HEADER/FOOTER, allocating the application buffer to hold the application copy of the full extent of data, and copying the data into the allocated buffer.  Purging the data from the long input buffer is not counted (and represents “intra-iteration” overhead time).  Processing, such as logging the data to a file, is also not part of the RECEIVE time metric.</a:t>
            </a:r>
            <a:endParaRPr lang="en-US" dirty="0"/>
          </a:p>
        </p:txBody>
      </p:sp>
      <p:sp>
        <p:nvSpPr>
          <p:cNvPr id="4" name="Rectangle 3"/>
          <p:cNvSpPr/>
          <p:nvPr/>
        </p:nvSpPr>
        <p:spPr>
          <a:xfrm>
            <a:off x="139700" y="1739900"/>
            <a:ext cx="11709400" cy="317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Courier New" panose="02070309020205020404" pitchFamily="49" charset="0"/>
                <a:cs typeface="Courier New" panose="02070309020205020404" pitchFamily="49" charset="0"/>
              </a:rPr>
              <a:t>HEADER&lt;iteration 1 data&gt;FOOTERHEADER&lt;iteration 2 data&gt;FOOTERHEADER&lt;…&gt;FOOTERHEADER&lt;iteration N data&gt;FOOTER </a:t>
            </a:r>
            <a:endParaRPr lang="en-US" sz="1200" dirty="0">
              <a:latin typeface="Courier New" panose="02070309020205020404" pitchFamily="49" charset="0"/>
              <a:cs typeface="Courier New" panose="02070309020205020404" pitchFamily="49" charset="0"/>
            </a:endParaRPr>
          </a:p>
        </p:txBody>
      </p:sp>
      <p:sp>
        <p:nvSpPr>
          <p:cNvPr id="5" name="Down Arrow 4"/>
          <p:cNvSpPr/>
          <p:nvPr/>
        </p:nvSpPr>
        <p:spPr>
          <a:xfrm rot="10800000">
            <a:off x="114300" y="2032000"/>
            <a:ext cx="342900" cy="787400"/>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0800000">
            <a:off x="2870200" y="1979612"/>
            <a:ext cx="342900" cy="787400"/>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0800000">
            <a:off x="5638800" y="1992312"/>
            <a:ext cx="342900" cy="787400"/>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rot="10800000">
            <a:off x="7035800" y="1992312"/>
            <a:ext cx="342900" cy="787400"/>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9786" y="3124199"/>
            <a:ext cx="38735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copy of iteration 1 data</a:t>
            </a:r>
            <a:endParaRPr lang="en-US" dirty="0"/>
          </a:p>
        </p:txBody>
      </p:sp>
      <p:sp>
        <p:nvSpPr>
          <p:cNvPr id="11" name="Rectangle 10"/>
          <p:cNvSpPr/>
          <p:nvPr/>
        </p:nvSpPr>
        <p:spPr>
          <a:xfrm>
            <a:off x="3267474" y="3679825"/>
            <a:ext cx="38735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copy of iteration 2 data</a:t>
            </a:r>
            <a:endParaRPr lang="en-US" dirty="0"/>
          </a:p>
        </p:txBody>
      </p:sp>
      <p:sp>
        <p:nvSpPr>
          <p:cNvPr id="12" name="Rectangle 11"/>
          <p:cNvSpPr/>
          <p:nvPr/>
        </p:nvSpPr>
        <p:spPr>
          <a:xfrm>
            <a:off x="5981700" y="3124199"/>
            <a:ext cx="38735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Rectangle 12"/>
          <p:cNvSpPr/>
          <p:nvPr/>
        </p:nvSpPr>
        <p:spPr>
          <a:xfrm>
            <a:off x="7810500" y="3679825"/>
            <a:ext cx="38735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copy of iteration N data</a:t>
            </a:r>
            <a:endParaRPr lang="en-US" dirty="0"/>
          </a:p>
        </p:txBody>
      </p:sp>
      <p:sp>
        <p:nvSpPr>
          <p:cNvPr id="14" name="Right Brace 13"/>
          <p:cNvSpPr/>
          <p:nvPr/>
        </p:nvSpPr>
        <p:spPr>
          <a:xfrm rot="5400000">
            <a:off x="1349772" y="1567261"/>
            <a:ext cx="508000" cy="1491455"/>
          </a:xfrm>
          <a:prstGeom prst="rightBrace">
            <a:avLst>
              <a:gd name="adj1" fmla="val 6083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Right Brace 14"/>
          <p:cNvSpPr/>
          <p:nvPr/>
        </p:nvSpPr>
        <p:spPr>
          <a:xfrm rot="5400000">
            <a:off x="4129286" y="1568649"/>
            <a:ext cx="508000" cy="1571227"/>
          </a:xfrm>
          <a:prstGeom prst="rightBrace">
            <a:avLst>
              <a:gd name="adj1" fmla="val 6083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Right Brace 15"/>
          <p:cNvSpPr/>
          <p:nvPr/>
        </p:nvSpPr>
        <p:spPr>
          <a:xfrm rot="5400000">
            <a:off x="6199387" y="2284613"/>
            <a:ext cx="508000" cy="250426"/>
          </a:xfrm>
          <a:prstGeom prst="rightBrace">
            <a:avLst>
              <a:gd name="adj1" fmla="val 6083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Right Brace 17"/>
          <p:cNvSpPr/>
          <p:nvPr/>
        </p:nvSpPr>
        <p:spPr>
          <a:xfrm rot="5400000">
            <a:off x="8312150" y="1590677"/>
            <a:ext cx="508000" cy="1511299"/>
          </a:xfrm>
          <a:prstGeom prst="rightBrace">
            <a:avLst>
              <a:gd name="adj1" fmla="val 6083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TextBox 48"/>
          <p:cNvSpPr txBox="1"/>
          <p:nvPr/>
        </p:nvSpPr>
        <p:spPr>
          <a:xfrm>
            <a:off x="114299" y="1352313"/>
            <a:ext cx="1839714" cy="369332"/>
          </a:xfrm>
          <a:prstGeom prst="rect">
            <a:avLst/>
          </a:prstGeom>
          <a:noFill/>
        </p:spPr>
        <p:txBody>
          <a:bodyPr wrap="square" rtlCol="0">
            <a:spAutoFit/>
          </a:bodyPr>
          <a:lstStyle/>
          <a:p>
            <a:r>
              <a:rPr lang="en-US" dirty="0" smtClean="0"/>
              <a:t>long input buffer</a:t>
            </a:r>
            <a:endParaRPr lang="en-US" dirty="0"/>
          </a:p>
        </p:txBody>
      </p:sp>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1128567"/>
            <a:ext cx="533400" cy="531029"/>
          </a:xfrm>
          <a:prstGeom prst="rect">
            <a:avLst/>
          </a:prstGeom>
        </p:spPr>
      </p:pic>
    </p:spTree>
    <p:extLst>
      <p:ext uri="{BB962C8B-B14F-4D97-AF65-F5344CB8AC3E}">
        <p14:creationId xmlns:p14="http://schemas.microsoft.com/office/powerpoint/2010/main" val="4286425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Client Statistics</a:t>
            </a:r>
            <a:endParaRPr lang="en-US" dirty="0"/>
          </a:p>
        </p:txBody>
      </p:sp>
      <p:sp>
        <p:nvSpPr>
          <p:cNvPr id="3" name="Content Placeholder 2"/>
          <p:cNvSpPr>
            <a:spLocks noGrp="1"/>
          </p:cNvSpPr>
          <p:nvPr>
            <p:ph idx="1"/>
          </p:nvPr>
        </p:nvSpPr>
        <p:spPr>
          <a:xfrm>
            <a:off x="508000" y="1690689"/>
            <a:ext cx="10845800" cy="4486274"/>
          </a:xfrm>
        </p:spPr>
        <p:txBody>
          <a:bodyPr>
            <a:normAutofit fontScale="55000" lnSpcReduction="20000"/>
          </a:bodyPr>
          <a:lstStyle/>
          <a:p>
            <a:r>
              <a:rPr lang="en-US" dirty="0" smtClean="0"/>
              <a:t>After receiving a HEADER/FOOTER for each iteration, the ANT Client logs a number of metrics…</a:t>
            </a:r>
          </a:p>
          <a:p>
            <a:pPr lvl="1"/>
            <a:r>
              <a:rPr lang="en-US" dirty="0" smtClean="0"/>
              <a:t>A) Time offset of when the HEADER was identified in the long input stream</a:t>
            </a:r>
          </a:p>
          <a:p>
            <a:pPr lvl="1"/>
            <a:r>
              <a:rPr lang="en-US" dirty="0" smtClean="0"/>
              <a:t>B) Time offset of when the FOOTER was identified in the long input stream</a:t>
            </a:r>
          </a:p>
          <a:p>
            <a:pPr lvl="1"/>
            <a:r>
              <a:rPr lang="en-US" dirty="0" smtClean="0"/>
              <a:t>C) Total accumulated time executing the </a:t>
            </a:r>
            <a:r>
              <a:rPr lang="en-US" dirty="0" err="1" smtClean="0"/>
              <a:t>read_some</a:t>
            </a:r>
            <a:r>
              <a:rPr lang="en-US" dirty="0" smtClean="0"/>
              <a:t> function to collect data from the socket stream</a:t>
            </a:r>
          </a:p>
          <a:p>
            <a:pPr lvl="1"/>
            <a:r>
              <a:rPr lang="en-US" dirty="0" smtClean="0"/>
              <a:t>D) Total accumulated number of bytes read from the socket stream (includes HEADER/FOOTER in addition to the transfer data)</a:t>
            </a:r>
          </a:p>
          <a:p>
            <a:pPr lvl="1"/>
            <a:r>
              <a:rPr lang="en-US" dirty="0" smtClean="0"/>
              <a:t>E) Amount of time to taken to allocate and copy from the long input stream into the application specific buffer</a:t>
            </a:r>
          </a:p>
          <a:p>
            <a:pPr lvl="1"/>
            <a:r>
              <a:rPr lang="en-US" dirty="0" smtClean="0"/>
              <a:t>F) Amount of time to parse and locate the actual data between the HEADER/FOOTER for the current iteration</a:t>
            </a:r>
          </a:p>
          <a:p>
            <a:r>
              <a:rPr lang="en-US" dirty="0" smtClean="0"/>
              <a:t>These results are appended in a client specific results CSV file, which allows for further post-analysis of the results using the raw measurements data (if desired).</a:t>
            </a:r>
          </a:p>
          <a:p>
            <a:r>
              <a:rPr lang="en-US" dirty="0" smtClean="0"/>
              <a:t>From these metrics, we can compute several RECEIVE/READ values</a:t>
            </a:r>
          </a:p>
          <a:p>
            <a:pPr lvl="1"/>
            <a:r>
              <a:rPr lang="en-US" dirty="0" smtClean="0"/>
              <a:t>PURE RECEIVE = D /C  (total bytes read / total time to read), this represents the raw data read time without performing any processing of the data</a:t>
            </a:r>
          </a:p>
          <a:p>
            <a:pPr lvl="1"/>
            <a:r>
              <a:rPr lang="en-US" dirty="0" smtClean="0"/>
              <a:t>PARSING TIME ONLY = transfer bytes / (F/1E9), this should be slightly larger than (B-A) (reflecting the systems performance in string parsing)</a:t>
            </a:r>
          </a:p>
          <a:p>
            <a:pPr lvl="1"/>
            <a:r>
              <a:rPr lang="en-US" dirty="0" smtClean="0"/>
              <a:t>PARSE AND COPY = transfer bytes / (((B-A)+E)/1E9)</a:t>
            </a:r>
          </a:p>
          <a:p>
            <a:pPr lvl="1"/>
            <a:r>
              <a:rPr lang="en-US" b="1" dirty="0" smtClean="0"/>
              <a:t>FULL READ TIME </a:t>
            </a:r>
            <a:r>
              <a:rPr lang="en-US" dirty="0" smtClean="0"/>
              <a:t>= transfer bytes / ((E+F)/1E9)           (this is the </a:t>
            </a:r>
            <a:r>
              <a:rPr lang="en-US" b="1" dirty="0" smtClean="0"/>
              <a:t>RECV </a:t>
            </a:r>
            <a:r>
              <a:rPr lang="en-US" dirty="0" smtClean="0"/>
              <a:t>result summarized after each interval)</a:t>
            </a:r>
          </a:p>
          <a:p>
            <a:r>
              <a:rPr lang="en-US" dirty="0" smtClean="0"/>
              <a:t>The </a:t>
            </a:r>
            <a:r>
              <a:rPr lang="en-US" b="1" dirty="0" smtClean="0"/>
              <a:t>SEND </a:t>
            </a:r>
            <a:r>
              <a:rPr lang="en-US" dirty="0" smtClean="0"/>
              <a:t>result summarized after each interval is the delta in the timestamps marked by the ANT Server in the received HEADER/FOOTER (which includes the overhead of allocating and initializing the transfer data, dependent on the execution mode of the ANT Server)</a:t>
            </a:r>
          </a:p>
          <a:p>
            <a:r>
              <a:rPr lang="en-US" dirty="0" smtClean="0"/>
              <a:t>The </a:t>
            </a:r>
            <a:r>
              <a:rPr lang="en-US" b="1" dirty="0" smtClean="0"/>
              <a:t>MEMORY</a:t>
            </a:r>
            <a:r>
              <a:rPr lang="en-US" dirty="0" smtClean="0"/>
              <a:t> result summarized after each interval is derived from the amount of time required to copy the transfer data from the long input buffer and into the application specific buffer (which is a memory to memory data transfer).</a:t>
            </a:r>
            <a:endParaRPr lang="en-US" dirty="0"/>
          </a:p>
        </p:txBody>
      </p:sp>
    </p:spTree>
    <p:extLst>
      <p:ext uri="{BB962C8B-B14F-4D97-AF65-F5344CB8AC3E}">
        <p14:creationId xmlns:p14="http://schemas.microsoft.com/office/powerpoint/2010/main" val="20923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Client Statistics</a:t>
            </a:r>
            <a:endParaRPr lang="en-US" dirty="0"/>
          </a:p>
        </p:txBody>
      </p:sp>
      <p:sp>
        <p:nvSpPr>
          <p:cNvPr id="5" name="Can 4"/>
          <p:cNvSpPr/>
          <p:nvPr/>
        </p:nvSpPr>
        <p:spPr>
          <a:xfrm>
            <a:off x="2794000" y="4657725"/>
            <a:ext cx="2247900" cy="8239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67</a:t>
            </a:r>
            <a:endParaRPr lang="en-US" dirty="0"/>
          </a:p>
        </p:txBody>
      </p:sp>
      <p:sp>
        <p:nvSpPr>
          <p:cNvPr id="4" name="Can 3"/>
          <p:cNvSpPr/>
          <p:nvPr/>
        </p:nvSpPr>
        <p:spPr>
          <a:xfrm>
            <a:off x="2794000" y="4052888"/>
            <a:ext cx="2247900" cy="8239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73</a:t>
            </a:r>
            <a:endParaRPr lang="en-US" dirty="0"/>
          </a:p>
        </p:txBody>
      </p:sp>
      <p:sp>
        <p:nvSpPr>
          <p:cNvPr id="6" name="Can 5"/>
          <p:cNvSpPr/>
          <p:nvPr/>
        </p:nvSpPr>
        <p:spPr>
          <a:xfrm>
            <a:off x="2794000" y="3448051"/>
            <a:ext cx="2247900" cy="8239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62</a:t>
            </a:r>
            <a:endParaRPr lang="en-US" dirty="0"/>
          </a:p>
        </p:txBody>
      </p:sp>
      <p:sp>
        <p:nvSpPr>
          <p:cNvPr id="7" name="Can 6"/>
          <p:cNvSpPr/>
          <p:nvPr/>
        </p:nvSpPr>
        <p:spPr>
          <a:xfrm>
            <a:off x="2794000" y="2836069"/>
            <a:ext cx="2247900" cy="8239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68</a:t>
            </a:r>
            <a:endParaRPr lang="en-US" dirty="0"/>
          </a:p>
        </p:txBody>
      </p:sp>
      <p:sp>
        <p:nvSpPr>
          <p:cNvPr id="8" name="Can 7"/>
          <p:cNvSpPr/>
          <p:nvPr/>
        </p:nvSpPr>
        <p:spPr>
          <a:xfrm>
            <a:off x="2794000" y="2231232"/>
            <a:ext cx="2247900" cy="8239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65</a:t>
            </a:r>
            <a:endParaRPr lang="en-US" dirty="0"/>
          </a:p>
        </p:txBody>
      </p:sp>
      <p:sp>
        <p:nvSpPr>
          <p:cNvPr id="9" name="Can 8"/>
          <p:cNvSpPr/>
          <p:nvPr/>
        </p:nvSpPr>
        <p:spPr>
          <a:xfrm>
            <a:off x="2794000" y="1626395"/>
            <a:ext cx="2247900" cy="8239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108</a:t>
            </a:r>
            <a:endParaRPr lang="en-US" dirty="0"/>
          </a:p>
        </p:txBody>
      </p:sp>
      <p:sp>
        <p:nvSpPr>
          <p:cNvPr id="10" name="Right Brace 9"/>
          <p:cNvSpPr/>
          <p:nvPr/>
        </p:nvSpPr>
        <p:spPr>
          <a:xfrm>
            <a:off x="5232400" y="2450307"/>
            <a:ext cx="330200" cy="2807493"/>
          </a:xfrm>
          <a:prstGeom prst="rightBrace">
            <a:avLst>
              <a:gd name="adj1" fmla="val 15064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753100" y="1438007"/>
            <a:ext cx="5473700" cy="4832092"/>
          </a:xfrm>
          <a:prstGeom prst="rect">
            <a:avLst/>
          </a:prstGeom>
          <a:noFill/>
        </p:spPr>
        <p:txBody>
          <a:bodyPr wrap="square" rtlCol="0">
            <a:spAutoFit/>
          </a:bodyPr>
          <a:lstStyle/>
          <a:p>
            <a:r>
              <a:rPr lang="en-US" sz="1400" dirty="0" smtClean="0"/>
              <a:t>A limited statistical history depth is maintained by the client.  This allows the summary to represent only the past few iteration results.  Due to caching and other OS/HW nuances, it is advised to run at least 7-10 iterations (ideally at least 20).  Windows processes may tend to get an artificial priority “boost” during initial startup.</a:t>
            </a:r>
          </a:p>
          <a:p>
            <a:endParaRPr lang="en-US" sz="1400" dirty="0"/>
          </a:p>
          <a:p>
            <a:r>
              <a:rPr lang="en-US" sz="1400" dirty="0" smtClean="0"/>
              <a:t>The TOTAL statistics (of all iterations) is also maintained and summarized after all iterations are completed.  A large difference between the HISTORY and TOTAL results can indicate a system that has excessive background interference (running services or other processes).</a:t>
            </a:r>
          </a:p>
          <a:p>
            <a:endParaRPr lang="en-US" sz="1400" dirty="0"/>
          </a:p>
          <a:p>
            <a:r>
              <a:rPr lang="en-US" sz="1400" dirty="0" smtClean="0"/>
              <a:t>Large variations in results can also indicate large transfers, excessive number of clients, Working Buffers that are too large, or too large of a DEPTH.  In general, using more than half of main system memory may cause the OS to page in and out of virtual memory (remember received data is effectively resident in memory twice: in the long buffer {for a moment} and copied to the application specific buffer). </a:t>
            </a:r>
          </a:p>
          <a:p>
            <a:endParaRPr lang="en-US" sz="1400" dirty="0"/>
          </a:p>
          <a:p>
            <a:r>
              <a:rPr lang="en-US" sz="1400" dirty="0" smtClean="0"/>
              <a:t>ANT was not implemented to prohibit the use of virtual memory, but be mindful that extreme allocations may result in benchmarking virtual memory performance (disk) rather than cache or main memory usage to facilitate network transfers.</a:t>
            </a:r>
          </a:p>
        </p:txBody>
      </p:sp>
    </p:spTree>
    <p:extLst>
      <p:ext uri="{BB962C8B-B14F-4D97-AF65-F5344CB8AC3E}">
        <p14:creationId xmlns:p14="http://schemas.microsoft.com/office/powerpoint/2010/main" val="2387986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Notes</a:t>
            </a:r>
            <a:endParaRPr lang="en-US" dirty="0"/>
          </a:p>
        </p:txBody>
      </p:sp>
      <p:sp>
        <p:nvSpPr>
          <p:cNvPr id="3" name="Content Placeholder 2"/>
          <p:cNvSpPr>
            <a:spLocks noGrp="1"/>
          </p:cNvSpPr>
          <p:nvPr>
            <p:ph idx="1"/>
          </p:nvPr>
        </p:nvSpPr>
        <p:spPr>
          <a:xfrm>
            <a:off x="838200" y="1346200"/>
            <a:ext cx="10515600" cy="5283200"/>
          </a:xfrm>
        </p:spPr>
        <p:txBody>
          <a:bodyPr>
            <a:noAutofit/>
          </a:bodyPr>
          <a:lstStyle/>
          <a:p>
            <a:r>
              <a:rPr lang="en-US" sz="1000" dirty="0" smtClean="0"/>
              <a:t>Working Buffer size recommendations (WB)</a:t>
            </a:r>
          </a:p>
          <a:p>
            <a:pPr lvl="1"/>
            <a:r>
              <a:rPr lang="en-US" sz="1000" dirty="0" smtClean="0"/>
              <a:t>SERVER… (the Working Buffer is used to SEND data)</a:t>
            </a:r>
          </a:p>
          <a:p>
            <a:pPr lvl="2"/>
            <a:r>
              <a:rPr lang="en-US" sz="1000" dirty="0" smtClean="0"/>
              <a:t>If the intent is to model an application that must entirely allocate its data prior to sending the data (as is often the case with serialized objects), then suggest setting the Working Buffer to the expected size of the Client Command bytes size (e.g. if the client is going to be specifying 1MB test, set the server Working Buffer to 1MB; this will force the entire transfer test to be allocated and initialized entirely prior to being transmitted.</a:t>
            </a:r>
          </a:p>
          <a:p>
            <a:pPr lvl="2"/>
            <a:r>
              <a:rPr lang="en-US" sz="1000" dirty="0" smtClean="0"/>
              <a:t>Otherwise, suggest using modest sized Working Buffer of 4KB-64KB (but avoid a buffer larger than 1MB).</a:t>
            </a:r>
          </a:p>
          <a:p>
            <a:pPr lvl="1"/>
            <a:r>
              <a:rPr lang="en-US" sz="1000" dirty="0" smtClean="0"/>
              <a:t>CLIENT… (the Working Buffer is used to RECEIVE data)</a:t>
            </a:r>
          </a:p>
          <a:p>
            <a:pPr lvl="2"/>
            <a:r>
              <a:rPr lang="en-US" sz="1000" dirty="0" smtClean="0"/>
              <a:t>Suggest a modest sized Working Buffer of 4KB-64KB (but avoid a buffer larger than 1MB)</a:t>
            </a:r>
          </a:p>
          <a:p>
            <a:r>
              <a:rPr lang="en-US" sz="1000" dirty="0" smtClean="0"/>
              <a:t>Client (C) and Depth (D) recommendations (SERVER)</a:t>
            </a:r>
          </a:p>
          <a:p>
            <a:pPr lvl="1"/>
            <a:r>
              <a:rPr lang="en-US" sz="1000" dirty="0" smtClean="0"/>
              <a:t>Aside from controlled testing setup, we do not know how much data any specific client will request.  If RAPID-MODE the amount of data does not really matter, since the same pre-allocated buffer is re-used.   In the other modes, you want to avoid allocating more than approximately HALF of main memory (ANT shows the detected amount of physical memory during its startup).</a:t>
            </a:r>
          </a:p>
          <a:p>
            <a:pPr lvl="1"/>
            <a:r>
              <a:rPr lang="en-US" sz="1000" dirty="0" smtClean="0"/>
              <a:t>If you have 16GB of memory and want to support up to 1000 clients, then no single client should send a Client Command with more then about 16MB.  For LINEAR-RANDOM and FILE-MODE you can improve efficiency by prepare to send multiple “chunks” of the data (represented by the DEPTH), but this will cost more memory.</a:t>
            </a:r>
          </a:p>
          <a:p>
            <a:pPr lvl="1"/>
            <a:r>
              <a:rPr lang="en-US" sz="1000" dirty="0" smtClean="0"/>
              <a:t>General guidance would be: max client bytes = main memory / C / D</a:t>
            </a:r>
          </a:p>
          <a:p>
            <a:pPr lvl="2"/>
            <a:r>
              <a:rPr lang="en-US" sz="1000" dirty="0" smtClean="0"/>
              <a:t>Example: Using 8GB main memory with desire to support up to 10 clients with a depth of 2</a:t>
            </a:r>
          </a:p>
          <a:p>
            <a:pPr lvl="2"/>
            <a:r>
              <a:rPr lang="en-US" sz="1000" dirty="0" smtClean="0"/>
              <a:t>max client bytes = 8GB / 10 clients / 2 buffer depth </a:t>
            </a:r>
            <a:r>
              <a:rPr lang="en-US" sz="1000" dirty="0"/>
              <a:t>per client = </a:t>
            </a:r>
            <a:r>
              <a:rPr lang="en-US" sz="1000" dirty="0" smtClean="0"/>
              <a:t>429,496,729.6 = 409 </a:t>
            </a:r>
            <a:r>
              <a:rPr lang="en-US" sz="1000" dirty="0" err="1" smtClean="0"/>
              <a:t>MegaBytes</a:t>
            </a:r>
            <a:endParaRPr lang="en-US" sz="1000" dirty="0" smtClean="0"/>
          </a:p>
          <a:p>
            <a:pPr lvl="1"/>
            <a:r>
              <a:rPr lang="en-US" sz="1000" dirty="0" smtClean="0"/>
              <a:t>Because of virtual memory, any individual client could send a client Command with more than 409MB, but then the benchmark will not represent raw memory to memory performance and include disk I/O and paging reductions</a:t>
            </a:r>
          </a:p>
          <a:p>
            <a:pPr lvl="1"/>
            <a:r>
              <a:rPr lang="en-US" sz="1000" dirty="0" smtClean="0"/>
              <a:t>This assumes also that the server is not hosting any other processing</a:t>
            </a:r>
          </a:p>
          <a:p>
            <a:r>
              <a:rPr lang="en-US" sz="1000" dirty="0" smtClean="0"/>
              <a:t>In RAPID-MODE the DEPTH will be set to 0 since in this mode, there is no additional memory consumed for queued SENDS</a:t>
            </a:r>
          </a:p>
          <a:p>
            <a:r>
              <a:rPr lang="en-US" sz="1000" dirty="0" smtClean="0"/>
              <a:t>Another rule of thumb might be to set the DEPTH equal to the number of processing cores</a:t>
            </a:r>
          </a:p>
          <a:p>
            <a:r>
              <a:rPr lang="en-US" sz="1000" dirty="0" smtClean="0"/>
              <a:t>Logging transfers means writing to disk ONLY the data that is generated and received for each iteration (i.e. does not include the HEADER/FOOTER).  The HEADER/FOOTER is effectively logged even if “logging transfer” is disabled, since the HEADER/FOOTER results are written to the RESULTS SUMMARY file.</a:t>
            </a:r>
          </a:p>
          <a:p>
            <a:r>
              <a:rPr lang="en-US" sz="1000" dirty="0" smtClean="0"/>
              <a:t>While writing a logging transfer is attempted to not be included in the results metrics (to avoid disk I/O results), the writing is executed in a thread and could end up being executed in parallel to the next iteration. To avoid this, a “wait” option is provided where the server will pause a number of milliseconds between iterations (with intent to give time for the client to write, flush, and end the transfer log thread)</a:t>
            </a:r>
          </a:p>
        </p:txBody>
      </p:sp>
    </p:spTree>
    <p:extLst>
      <p:ext uri="{BB962C8B-B14F-4D97-AF65-F5344CB8AC3E}">
        <p14:creationId xmlns:p14="http://schemas.microsoft.com/office/powerpoint/2010/main" val="4227249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9024501" y="660597"/>
            <a:ext cx="2412427" cy="1287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t>Client Connection Data</a:t>
            </a:r>
            <a:endParaRPr lang="en-US" dirty="0"/>
          </a:p>
        </p:txBody>
      </p:sp>
      <p:sp>
        <p:nvSpPr>
          <p:cNvPr id="31" name="Can 30"/>
          <p:cNvSpPr/>
          <p:nvPr/>
        </p:nvSpPr>
        <p:spPr>
          <a:xfrm>
            <a:off x="9528465" y="1027472"/>
            <a:ext cx="1227858" cy="862662"/>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err="1" smtClean="0"/>
              <a:t>cid</a:t>
            </a:r>
            <a:r>
              <a:rPr lang="en-US" sz="1000" dirty="0" smtClean="0"/>
              <a:t> </a:t>
            </a:r>
            <a:r>
              <a:rPr lang="en-US" sz="1000" dirty="0" err="1" smtClean="0"/>
              <a:t>ioservice</a:t>
            </a:r>
            <a:endParaRPr lang="en-US" sz="1000" dirty="0" smtClean="0"/>
          </a:p>
          <a:p>
            <a:pPr algn="ctr"/>
            <a:r>
              <a:rPr lang="en-US" sz="1000" dirty="0" err="1" smtClean="0"/>
              <a:t>cid</a:t>
            </a:r>
            <a:r>
              <a:rPr lang="en-US" sz="1000" dirty="0" smtClean="0"/>
              <a:t> </a:t>
            </a:r>
            <a:r>
              <a:rPr lang="en-US" sz="1000" dirty="0" err="1" smtClean="0"/>
              <a:t>ioservice</a:t>
            </a:r>
            <a:endParaRPr lang="en-US" sz="1000" dirty="0" smtClean="0"/>
          </a:p>
          <a:p>
            <a:pPr algn="ctr"/>
            <a:r>
              <a:rPr lang="en-US" sz="1000" dirty="0" err="1" smtClean="0"/>
              <a:t>cid</a:t>
            </a:r>
            <a:r>
              <a:rPr lang="en-US" sz="1000" dirty="0" smtClean="0"/>
              <a:t> </a:t>
            </a:r>
            <a:r>
              <a:rPr lang="en-US" sz="1000" dirty="0" err="1" smtClean="0"/>
              <a:t>ioservice</a:t>
            </a:r>
            <a:endParaRPr lang="en-US" sz="1000" dirty="0"/>
          </a:p>
        </p:txBody>
      </p:sp>
      <p:cxnSp>
        <p:nvCxnSpPr>
          <p:cNvPr id="48" name="Straight Arrow Connector 47"/>
          <p:cNvCxnSpPr>
            <a:stCxn id="44" idx="1"/>
            <a:endCxn id="33" idx="0"/>
          </p:cNvCxnSpPr>
          <p:nvPr/>
        </p:nvCxnSpPr>
        <p:spPr>
          <a:xfrm flipH="1">
            <a:off x="6409459" y="1476176"/>
            <a:ext cx="3193019" cy="16987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p:cNvCxnSpPr>
            <a:stCxn id="45" idx="1"/>
            <a:endCxn id="34" idx="0"/>
          </p:cNvCxnSpPr>
          <p:nvPr/>
        </p:nvCxnSpPr>
        <p:spPr>
          <a:xfrm flipH="1">
            <a:off x="9234062" y="1636514"/>
            <a:ext cx="368416" cy="15518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p:cNvCxnSpPr>
            <a:stCxn id="43" idx="1"/>
            <a:endCxn id="32" idx="0"/>
          </p:cNvCxnSpPr>
          <p:nvPr/>
        </p:nvCxnSpPr>
        <p:spPr>
          <a:xfrm flipH="1">
            <a:off x="3623830" y="1328575"/>
            <a:ext cx="5978648" cy="18394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p:txBody>
          <a:bodyPr/>
          <a:lstStyle/>
          <a:p>
            <a:r>
              <a:rPr lang="en-US" b="1" dirty="0" smtClean="0"/>
              <a:t>Server</a:t>
            </a:r>
            <a:endParaRPr lang="en-US" b="1" dirty="0"/>
          </a:p>
        </p:txBody>
      </p:sp>
      <p:sp>
        <p:nvSpPr>
          <p:cNvPr id="4" name="Rectangle 3"/>
          <p:cNvSpPr/>
          <p:nvPr/>
        </p:nvSpPr>
        <p:spPr>
          <a:xfrm>
            <a:off x="2713332" y="5912534"/>
            <a:ext cx="3816422" cy="561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a_small_write_buffer</a:t>
            </a:r>
            <a:r>
              <a:rPr lang="en-US" b="1" dirty="0" smtClean="0"/>
              <a:t> (</a:t>
            </a:r>
            <a:r>
              <a:rPr lang="en-US" b="1" dirty="0" err="1" smtClean="0"/>
              <a:t>raw_data</a:t>
            </a:r>
            <a:r>
              <a:rPr lang="en-US" b="1" dirty="0" smtClean="0"/>
              <a:t>)</a:t>
            </a:r>
          </a:p>
          <a:p>
            <a:pPr algn="ctr"/>
            <a:r>
              <a:rPr lang="en-US" dirty="0"/>
              <a:t>s</a:t>
            </a:r>
            <a:r>
              <a:rPr lang="en-US" dirty="0" smtClean="0"/>
              <a:t>uggest 16KB – 1MB</a:t>
            </a:r>
            <a:endParaRPr lang="en-US" dirty="0"/>
          </a:p>
        </p:txBody>
      </p:sp>
      <p:sp>
        <p:nvSpPr>
          <p:cNvPr id="6" name="Rectangle 5"/>
          <p:cNvSpPr/>
          <p:nvPr/>
        </p:nvSpPr>
        <p:spPr>
          <a:xfrm>
            <a:off x="4277591" y="921327"/>
            <a:ext cx="4263736" cy="561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prepared_to_accept_next_connection</a:t>
            </a:r>
            <a:endParaRPr lang="en-US" dirty="0"/>
          </a:p>
        </p:txBody>
      </p:sp>
      <p:sp>
        <p:nvSpPr>
          <p:cNvPr id="7" name="Rectangle 6"/>
          <p:cNvSpPr/>
          <p:nvPr/>
        </p:nvSpPr>
        <p:spPr>
          <a:xfrm>
            <a:off x="2318905" y="2246890"/>
            <a:ext cx="2609850" cy="392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Client_connection_manager</a:t>
            </a:r>
            <a:endParaRPr lang="en-US" sz="1400" dirty="0" smtClean="0"/>
          </a:p>
          <a:p>
            <a:pPr algn="ctr"/>
            <a:r>
              <a:rPr lang="en-US" sz="1400" dirty="0" smtClean="0"/>
              <a:t>::create</a:t>
            </a:r>
            <a:endParaRPr lang="en-US" sz="1400" dirty="0"/>
          </a:p>
        </p:txBody>
      </p:sp>
      <p:sp>
        <p:nvSpPr>
          <p:cNvPr id="8" name="Rectangle 7"/>
          <p:cNvSpPr/>
          <p:nvPr/>
        </p:nvSpPr>
        <p:spPr>
          <a:xfrm>
            <a:off x="5104534" y="2246890"/>
            <a:ext cx="2609850" cy="392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Client_connection_manager</a:t>
            </a:r>
            <a:endParaRPr lang="en-US" sz="1400" dirty="0" smtClean="0"/>
          </a:p>
          <a:p>
            <a:pPr algn="ctr"/>
            <a:r>
              <a:rPr lang="en-US" sz="1400" dirty="0" smtClean="0"/>
              <a:t>::create</a:t>
            </a:r>
            <a:endParaRPr lang="en-US" sz="1400" dirty="0"/>
          </a:p>
        </p:txBody>
      </p:sp>
      <p:sp>
        <p:nvSpPr>
          <p:cNvPr id="9" name="Rectangle 8"/>
          <p:cNvSpPr/>
          <p:nvPr/>
        </p:nvSpPr>
        <p:spPr>
          <a:xfrm>
            <a:off x="7929137" y="2246890"/>
            <a:ext cx="2609850" cy="392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Client_connection_manager</a:t>
            </a:r>
            <a:endParaRPr lang="en-US" sz="1400" dirty="0" smtClean="0"/>
          </a:p>
          <a:p>
            <a:pPr algn="ctr"/>
            <a:r>
              <a:rPr lang="en-US" sz="1400" dirty="0" smtClean="0"/>
              <a:t>::create</a:t>
            </a:r>
            <a:endParaRPr lang="en-US" sz="1400" dirty="0"/>
          </a:p>
        </p:txBody>
      </p:sp>
      <p:cxnSp>
        <p:nvCxnSpPr>
          <p:cNvPr id="11" name="Straight Arrow Connector 10"/>
          <p:cNvCxnSpPr>
            <a:stCxn id="6" idx="2"/>
            <a:endCxn id="7" idx="0"/>
          </p:cNvCxnSpPr>
          <p:nvPr/>
        </p:nvCxnSpPr>
        <p:spPr>
          <a:xfrm flipH="1">
            <a:off x="3623830" y="1482436"/>
            <a:ext cx="2785629" cy="764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6" idx="2"/>
            <a:endCxn id="8" idx="0"/>
          </p:cNvCxnSpPr>
          <p:nvPr/>
        </p:nvCxnSpPr>
        <p:spPr>
          <a:xfrm>
            <a:off x="6409459" y="1482436"/>
            <a:ext cx="0" cy="764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 idx="2"/>
            <a:endCxn id="9" idx="0"/>
          </p:cNvCxnSpPr>
          <p:nvPr/>
        </p:nvCxnSpPr>
        <p:spPr>
          <a:xfrm>
            <a:off x="6409459" y="1482436"/>
            <a:ext cx="2824603" cy="764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890162" y="1322099"/>
            <a:ext cx="1956947" cy="36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TCP Acceptor</a:t>
            </a:r>
            <a:endParaRPr lang="en-US" dirty="0"/>
          </a:p>
        </p:txBody>
      </p:sp>
      <p:sp>
        <p:nvSpPr>
          <p:cNvPr id="26" name="Can 25"/>
          <p:cNvSpPr/>
          <p:nvPr/>
        </p:nvSpPr>
        <p:spPr>
          <a:xfrm>
            <a:off x="2357438" y="1984664"/>
            <a:ext cx="105207" cy="541554"/>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Can 26"/>
          <p:cNvSpPr/>
          <p:nvPr/>
        </p:nvSpPr>
        <p:spPr>
          <a:xfrm>
            <a:off x="5143508" y="1970016"/>
            <a:ext cx="105207" cy="541554"/>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Can 27"/>
          <p:cNvSpPr/>
          <p:nvPr/>
        </p:nvSpPr>
        <p:spPr>
          <a:xfrm>
            <a:off x="8034344" y="2025217"/>
            <a:ext cx="105207" cy="541554"/>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ectangle 31"/>
          <p:cNvSpPr/>
          <p:nvPr/>
        </p:nvSpPr>
        <p:spPr>
          <a:xfrm>
            <a:off x="2318905" y="3168000"/>
            <a:ext cx="2609850" cy="392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Client_connection_manager</a:t>
            </a:r>
            <a:endParaRPr lang="en-US" sz="1400" dirty="0" smtClean="0"/>
          </a:p>
          <a:p>
            <a:pPr algn="ctr"/>
            <a:r>
              <a:rPr lang="en-US" sz="1400" dirty="0" smtClean="0"/>
              <a:t>::start (in thread)</a:t>
            </a:r>
            <a:endParaRPr lang="en-US" sz="1400" dirty="0"/>
          </a:p>
        </p:txBody>
      </p:sp>
      <p:sp>
        <p:nvSpPr>
          <p:cNvPr id="33" name="Rectangle 32"/>
          <p:cNvSpPr/>
          <p:nvPr/>
        </p:nvSpPr>
        <p:spPr>
          <a:xfrm>
            <a:off x="5104534" y="3174927"/>
            <a:ext cx="2609850" cy="392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Client_connection_manager</a:t>
            </a:r>
            <a:endParaRPr lang="en-US" sz="1400" dirty="0" smtClean="0"/>
          </a:p>
          <a:p>
            <a:pPr algn="ctr"/>
            <a:r>
              <a:rPr lang="en-US" sz="1400" dirty="0" smtClean="0"/>
              <a:t>::start (in thread)</a:t>
            </a:r>
            <a:endParaRPr lang="en-US" sz="1400" dirty="0"/>
          </a:p>
        </p:txBody>
      </p:sp>
      <p:sp>
        <p:nvSpPr>
          <p:cNvPr id="34" name="Rectangle 33"/>
          <p:cNvSpPr/>
          <p:nvPr/>
        </p:nvSpPr>
        <p:spPr>
          <a:xfrm>
            <a:off x="7929137" y="3188385"/>
            <a:ext cx="2609850" cy="392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Client_connection_manager</a:t>
            </a:r>
            <a:endParaRPr lang="en-US" sz="1400" dirty="0" smtClean="0"/>
          </a:p>
          <a:p>
            <a:pPr algn="ctr"/>
            <a:r>
              <a:rPr lang="en-US" sz="1400" dirty="0" smtClean="0"/>
              <a:t>::start (in thread)</a:t>
            </a:r>
            <a:endParaRPr lang="en-US" sz="1400" dirty="0"/>
          </a:p>
        </p:txBody>
      </p:sp>
      <p:cxnSp>
        <p:nvCxnSpPr>
          <p:cNvPr id="36" name="Straight Arrow Connector 35"/>
          <p:cNvCxnSpPr>
            <a:stCxn id="7" idx="2"/>
            <a:endCxn id="32" idx="0"/>
          </p:cNvCxnSpPr>
          <p:nvPr/>
        </p:nvCxnSpPr>
        <p:spPr>
          <a:xfrm>
            <a:off x="3623830" y="2639291"/>
            <a:ext cx="0" cy="528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8" idx="2"/>
            <a:endCxn id="33" idx="0"/>
          </p:cNvCxnSpPr>
          <p:nvPr/>
        </p:nvCxnSpPr>
        <p:spPr>
          <a:xfrm>
            <a:off x="6409459" y="2639291"/>
            <a:ext cx="0" cy="535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9" idx="2"/>
            <a:endCxn id="34" idx="0"/>
          </p:cNvCxnSpPr>
          <p:nvPr/>
        </p:nvCxnSpPr>
        <p:spPr>
          <a:xfrm>
            <a:off x="9234062" y="2639291"/>
            <a:ext cx="0" cy="5490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9602478" y="1254774"/>
            <a:ext cx="127728" cy="147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9602478" y="1402375"/>
            <a:ext cx="127728" cy="147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9602478" y="1562713"/>
            <a:ext cx="127728" cy="147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465119" y="3933211"/>
            <a:ext cx="3551526" cy="817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Wait for a fully qualified command from the client.</a:t>
            </a:r>
          </a:p>
          <a:p>
            <a:pPr algn="ctr"/>
            <a:r>
              <a:rPr lang="en-US" sz="1200" b="1" dirty="0"/>
              <a:t>|</a:t>
            </a:r>
            <a:r>
              <a:rPr lang="en-US" sz="1200" b="1" dirty="0" smtClean="0"/>
              <a:t>ANT,A,10,1024,END|</a:t>
            </a:r>
          </a:p>
          <a:p>
            <a:pPr algn="ctr"/>
            <a:r>
              <a:rPr lang="en-US" sz="1200" dirty="0" smtClean="0"/>
              <a:t>This command is parsed into a Data Transmit Task</a:t>
            </a:r>
            <a:endParaRPr lang="en-US" sz="1200" dirty="0"/>
          </a:p>
        </p:txBody>
      </p:sp>
      <p:sp>
        <p:nvSpPr>
          <p:cNvPr id="56" name="Rectangle 55"/>
          <p:cNvSpPr/>
          <p:nvPr/>
        </p:nvSpPr>
        <p:spPr>
          <a:xfrm>
            <a:off x="890162" y="4854321"/>
            <a:ext cx="9866161" cy="828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r>
              <a:rPr lang="en-US" sz="1000" dirty="0" smtClean="0">
                <a:latin typeface="Courier New" panose="02070309020205020404" pitchFamily="49" charset="0"/>
                <a:cs typeface="Courier New" panose="02070309020205020404" pitchFamily="49" charset="0"/>
              </a:rPr>
              <a:t>Send HEADER: |</a:t>
            </a:r>
            <a:r>
              <a:rPr lang="en-US" sz="1000" dirty="0" err="1" smtClean="0">
                <a:latin typeface="Courier New" panose="02070309020205020404" pitchFamily="49" charset="0"/>
                <a:cs typeface="Courier New" panose="02070309020205020404" pitchFamily="49" charset="0"/>
              </a:rPr>
              <a:t>ANT_BEGIN,alpha</a:t>
            </a:r>
            <a:r>
              <a:rPr lang="en-US" sz="1000" dirty="0" smtClean="0">
                <a:latin typeface="Courier New" panose="02070309020205020404" pitchFamily="49" charset="0"/>
                <a:cs typeface="Courier New" panose="02070309020205020404" pitchFamily="49" charset="0"/>
              </a:rPr>
              <a:t>, 1,10, blank,      &lt;time begin offset&gt;,&lt;begin delta time&gt;,    &lt;bytes to </a:t>
            </a:r>
            <a:r>
              <a:rPr lang="en-US" sz="1000" dirty="0" err="1" smtClean="0">
                <a:latin typeface="Courier New" panose="02070309020205020404" pitchFamily="49" charset="0"/>
                <a:cs typeface="Courier New" panose="02070309020205020404" pitchFamily="49" charset="0"/>
              </a:rPr>
              <a:t>xfer</a:t>
            </a:r>
            <a:r>
              <a:rPr lang="en-US" sz="1000" dirty="0" smtClean="0">
                <a:latin typeface="Courier New" panose="02070309020205020404" pitchFamily="49" charset="0"/>
                <a:cs typeface="Courier New" panose="02070309020205020404" pitchFamily="49" charset="0"/>
              </a:rPr>
              <a:t>&gt;, &lt;endpoint&gt;, END|</a:t>
            </a:r>
          </a:p>
          <a:p>
            <a:r>
              <a:rPr lang="en-US" sz="1000" dirty="0" smtClean="0">
                <a:latin typeface="Courier New" panose="02070309020205020404" pitchFamily="49" charset="0"/>
                <a:cs typeface="Courier New" panose="02070309020205020404" pitchFamily="49" charset="0"/>
              </a:rPr>
              <a:t>Send DATA  : &lt;bytes to </a:t>
            </a:r>
            <a:r>
              <a:rPr lang="en-US" sz="1000" dirty="0" err="1" smtClean="0">
                <a:latin typeface="Courier New" panose="02070309020205020404" pitchFamily="49" charset="0"/>
                <a:cs typeface="Courier New" panose="02070309020205020404" pitchFamily="49" charset="0"/>
              </a:rPr>
              <a:t>xfer</a:t>
            </a: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of random alphanumeric&gt;</a:t>
            </a:r>
          </a:p>
          <a:p>
            <a:r>
              <a:rPr lang="en-US" sz="1000" dirty="0" smtClean="0">
                <a:latin typeface="Courier New" panose="02070309020205020404" pitchFamily="49" charset="0"/>
                <a:cs typeface="Courier New" panose="02070309020205020404" pitchFamily="49" charset="0"/>
              </a:rPr>
              <a:t>Send FOOTER: |ANT_END,  alpha, 1,10, &lt;time send&gt;,&lt;time end offset&gt;,  &lt;end-begin delta time&gt;,&lt;bytes to </a:t>
            </a:r>
            <a:r>
              <a:rPr lang="en-US" sz="1000" dirty="0" err="1" smtClean="0">
                <a:latin typeface="Courier New" panose="02070309020205020404" pitchFamily="49" charset="0"/>
                <a:cs typeface="Courier New" panose="02070309020205020404" pitchFamily="49" charset="0"/>
              </a:rPr>
              <a:t>xfer</a:t>
            </a:r>
            <a:r>
              <a:rPr lang="en-US" sz="1000" dirty="0" smtClean="0">
                <a:latin typeface="Courier New" panose="02070309020205020404" pitchFamily="49" charset="0"/>
                <a:cs typeface="Courier New" panose="02070309020205020404" pitchFamily="49" charset="0"/>
              </a:rPr>
              <a:t>&gt;, &lt;endpoint&gt;, END|</a:t>
            </a:r>
            <a:endParaRPr lang="en-US" sz="1000" dirty="0">
              <a:latin typeface="Courier New" panose="02070309020205020404" pitchFamily="49" charset="0"/>
              <a:cs typeface="Courier New" panose="02070309020205020404" pitchFamily="49" charset="0"/>
            </a:endParaRPr>
          </a:p>
        </p:txBody>
      </p:sp>
      <p:sp>
        <p:nvSpPr>
          <p:cNvPr id="57" name="Footer Placeholder 56"/>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13293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ANT is both the server and client combined into a single executable</a:t>
            </a:r>
          </a:p>
          <a:p>
            <a:r>
              <a:rPr lang="en-US" dirty="0" smtClean="0"/>
              <a:t>Benchmark is specific to TCP/IPv4</a:t>
            </a:r>
          </a:p>
          <a:p>
            <a:pPr lvl="1"/>
            <a:r>
              <a:rPr lang="en-US" dirty="0" smtClean="0"/>
              <a:t>No UDP, no IPv6</a:t>
            </a:r>
          </a:p>
          <a:p>
            <a:r>
              <a:rPr lang="en-US" dirty="0" smtClean="0"/>
              <a:t>Intent is to model an “authentic” real-world multi-client-capable server</a:t>
            </a:r>
          </a:p>
          <a:p>
            <a:pPr lvl="1"/>
            <a:r>
              <a:rPr lang="en-US" dirty="0" smtClean="0"/>
              <a:t>Transfer status can be displayed (while this degrades performance, this represents the ability to also cancel or monitor transfers; more pertinent for LARGE transfers)</a:t>
            </a:r>
          </a:p>
          <a:p>
            <a:pPr lvl="1"/>
            <a:r>
              <a:rPr lang="en-US" dirty="0" smtClean="0"/>
              <a:t>Multiple execution modes and user-defined working buffer sizes (used to model different runtime scenarios)</a:t>
            </a:r>
          </a:p>
          <a:p>
            <a:pPr lvl="1"/>
            <a:r>
              <a:rPr lang="en-US" dirty="0" smtClean="0"/>
              <a:t>Memory usage is moderated, attempting to create a robust and stable runtime</a:t>
            </a:r>
          </a:p>
          <a:p>
            <a:r>
              <a:rPr lang="en-US" dirty="0" smtClean="0"/>
              <a:t>All results must be represented by the specific version and both client and server configuration context (e.g. buffer sizes used, execution mode used, depth, etc.) in order to be reproducible</a:t>
            </a:r>
            <a:endParaRPr lang="en-US" dirty="0"/>
          </a:p>
        </p:txBody>
      </p:sp>
    </p:spTree>
    <p:extLst>
      <p:ext uri="{BB962C8B-B14F-4D97-AF65-F5344CB8AC3E}">
        <p14:creationId xmlns:p14="http://schemas.microsoft.com/office/powerpoint/2010/main" val="182010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556307" y="2432721"/>
            <a:ext cx="4010093" cy="2405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p:cNvSpPr/>
          <p:nvPr/>
        </p:nvSpPr>
        <p:spPr>
          <a:xfrm>
            <a:off x="1496237" y="2286001"/>
            <a:ext cx="4561368" cy="3873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p>
        </p:txBody>
      </p:sp>
      <p:sp>
        <p:nvSpPr>
          <p:cNvPr id="2" name="Title 1"/>
          <p:cNvSpPr>
            <a:spLocks noGrp="1"/>
          </p:cNvSpPr>
          <p:nvPr>
            <p:ph type="title"/>
          </p:nvPr>
        </p:nvSpPr>
        <p:spPr/>
        <p:txBody>
          <a:bodyPr/>
          <a:lstStyle/>
          <a:p>
            <a:r>
              <a:rPr lang="en-US" dirty="0" smtClean="0"/>
              <a:t>General </a:t>
            </a:r>
            <a:r>
              <a:rPr lang="en-US" b="1" dirty="0" smtClean="0"/>
              <a:t>ANT Server </a:t>
            </a:r>
            <a:r>
              <a:rPr lang="en-US" dirty="0" smtClean="0"/>
              <a:t>Execution Flow</a:t>
            </a:r>
            <a:endParaRPr lang="en-US" dirty="0"/>
          </a:p>
        </p:txBody>
      </p:sp>
      <p:sp>
        <p:nvSpPr>
          <p:cNvPr id="4" name="Rectangle 3"/>
          <p:cNvSpPr/>
          <p:nvPr/>
        </p:nvSpPr>
        <p:spPr>
          <a:xfrm>
            <a:off x="6663663" y="2662597"/>
            <a:ext cx="2329416" cy="4678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Read Program Options and Perform Setup</a:t>
            </a:r>
            <a:endParaRPr lang="en-US" sz="1400" dirty="0"/>
          </a:p>
        </p:txBody>
      </p:sp>
      <p:sp>
        <p:nvSpPr>
          <p:cNvPr id="5" name="Rectangle 4"/>
          <p:cNvSpPr/>
          <p:nvPr/>
        </p:nvSpPr>
        <p:spPr>
          <a:xfrm>
            <a:off x="6663663" y="3223281"/>
            <a:ext cx="2329416" cy="4678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Wait for Client Connection (assigns CID)</a:t>
            </a:r>
            <a:endParaRPr lang="en-US" sz="1400" dirty="0"/>
          </a:p>
        </p:txBody>
      </p:sp>
      <p:sp>
        <p:nvSpPr>
          <p:cNvPr id="6" name="Rectangle 5"/>
          <p:cNvSpPr/>
          <p:nvPr/>
        </p:nvSpPr>
        <p:spPr>
          <a:xfrm>
            <a:off x="6663662" y="3837311"/>
            <a:ext cx="2329417" cy="83628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Accept Client Connection and Spawn Processing to Handle the Client</a:t>
            </a:r>
            <a:endParaRPr lang="en-US" sz="1400" dirty="0"/>
          </a:p>
        </p:txBody>
      </p:sp>
      <p:sp>
        <p:nvSpPr>
          <p:cNvPr id="7" name="Rectangle 6"/>
          <p:cNvSpPr/>
          <p:nvPr/>
        </p:nvSpPr>
        <p:spPr>
          <a:xfrm>
            <a:off x="9060129" y="2662822"/>
            <a:ext cx="1353871" cy="201077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Terminate if signaled to do so (closes any active clients)</a:t>
            </a:r>
            <a:endParaRPr lang="en-US" sz="1400" dirty="0"/>
          </a:p>
        </p:txBody>
      </p:sp>
      <p:sp>
        <p:nvSpPr>
          <p:cNvPr id="9" name="Rectangle 8"/>
          <p:cNvSpPr/>
          <p:nvPr/>
        </p:nvSpPr>
        <p:spPr>
          <a:xfrm>
            <a:off x="2963527" y="2531543"/>
            <a:ext cx="2599074" cy="11322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Cancel client if exceeds user-defined limit.  Otherwise, wait for CLIENT COMMAND (provides client identity, iteration count, bytes to transfer)</a:t>
            </a:r>
            <a:endParaRPr lang="en-US" sz="1400" dirty="0"/>
          </a:p>
        </p:txBody>
      </p:sp>
      <p:sp>
        <p:nvSpPr>
          <p:cNvPr id="10" name="Rectangle 9"/>
          <p:cNvSpPr/>
          <p:nvPr/>
        </p:nvSpPr>
        <p:spPr>
          <a:xfrm>
            <a:off x="2963526" y="3702840"/>
            <a:ext cx="2599075" cy="5414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Parse and validate the command.  Abort/cancel if invalid command.</a:t>
            </a:r>
            <a:endParaRPr lang="en-US" sz="1400" dirty="0"/>
          </a:p>
        </p:txBody>
      </p:sp>
      <p:sp>
        <p:nvSpPr>
          <p:cNvPr id="11" name="Rectangle 10"/>
          <p:cNvSpPr/>
          <p:nvPr/>
        </p:nvSpPr>
        <p:spPr>
          <a:xfrm>
            <a:off x="2963526" y="4335294"/>
            <a:ext cx="2599076" cy="10197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Process the command per the EXECUTION MODE (RAPID-STATIC, LINEAR-RANDOM, or FILE) and number of iterations</a:t>
            </a:r>
            <a:endParaRPr lang="en-US" sz="1400" dirty="0"/>
          </a:p>
        </p:txBody>
      </p:sp>
      <p:sp>
        <p:nvSpPr>
          <p:cNvPr id="12" name="Rectangle 11"/>
          <p:cNvSpPr/>
          <p:nvPr/>
        </p:nvSpPr>
        <p:spPr>
          <a:xfrm>
            <a:off x="1730149" y="2531545"/>
            <a:ext cx="1208568" cy="34758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Exit processing if signaled to do so.</a:t>
            </a:r>
            <a:endParaRPr lang="en-US" sz="1400" dirty="0"/>
          </a:p>
        </p:txBody>
      </p:sp>
      <p:sp>
        <p:nvSpPr>
          <p:cNvPr id="13" name="Rectangle 12"/>
          <p:cNvSpPr/>
          <p:nvPr/>
        </p:nvSpPr>
        <p:spPr>
          <a:xfrm>
            <a:off x="2963524" y="5427145"/>
            <a:ext cx="2599077" cy="5802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Close socket connection and exit processing.</a:t>
            </a:r>
            <a:endParaRPr lang="en-US" sz="1400" dirty="0"/>
          </a:p>
        </p:txBody>
      </p:sp>
      <p:cxnSp>
        <p:nvCxnSpPr>
          <p:cNvPr id="17" name="Straight Arrow Connector 16"/>
          <p:cNvCxnSpPr/>
          <p:nvPr/>
        </p:nvCxnSpPr>
        <p:spPr>
          <a:xfrm flipH="1" flipV="1">
            <a:off x="5587410" y="3130429"/>
            <a:ext cx="1076253" cy="110849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21" idx="2"/>
            <a:endCxn id="4" idx="0"/>
          </p:cNvCxnSpPr>
          <p:nvPr/>
        </p:nvCxnSpPr>
        <p:spPr>
          <a:xfrm flipH="1">
            <a:off x="7828371" y="2212777"/>
            <a:ext cx="7529" cy="44982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7086600" y="1905000"/>
            <a:ext cx="1498600" cy="307777"/>
          </a:xfrm>
          <a:prstGeom prst="rect">
            <a:avLst/>
          </a:prstGeom>
          <a:noFill/>
        </p:spPr>
        <p:txBody>
          <a:bodyPr wrap="square" rtlCol="0">
            <a:spAutoFit/>
          </a:bodyPr>
          <a:lstStyle/>
          <a:p>
            <a:pPr algn="ctr"/>
            <a:r>
              <a:rPr lang="en-US" sz="1400" dirty="0" smtClean="0"/>
              <a:t>START / MAIN</a:t>
            </a:r>
            <a:endParaRPr lang="en-US" sz="1400" dirty="0"/>
          </a:p>
        </p:txBody>
      </p:sp>
    </p:spTree>
    <p:extLst>
      <p:ext uri="{BB962C8B-B14F-4D97-AF65-F5344CB8AC3E}">
        <p14:creationId xmlns:p14="http://schemas.microsoft.com/office/powerpoint/2010/main" val="423040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Server Execution Modes</a:t>
            </a:r>
            <a:endParaRPr lang="en-US" dirty="0"/>
          </a:p>
        </p:txBody>
      </p:sp>
      <p:sp>
        <p:nvSpPr>
          <p:cNvPr id="3" name="Content Placeholder 2"/>
          <p:cNvSpPr>
            <a:spLocks noGrp="1"/>
          </p:cNvSpPr>
          <p:nvPr>
            <p:ph idx="1"/>
          </p:nvPr>
        </p:nvSpPr>
        <p:spPr>
          <a:xfrm>
            <a:off x="838200" y="1825624"/>
            <a:ext cx="10515600" cy="4816475"/>
          </a:xfrm>
        </p:spPr>
        <p:txBody>
          <a:bodyPr>
            <a:normAutofit fontScale="62500" lnSpcReduction="20000"/>
          </a:bodyPr>
          <a:lstStyle/>
          <a:p>
            <a:r>
              <a:rPr lang="en-US" dirty="0" smtClean="0"/>
              <a:t>The ANT Server offers the following execution modes, to represent/model various application runtime scenarios:</a:t>
            </a:r>
          </a:p>
          <a:p>
            <a:endParaRPr lang="en-US" dirty="0" smtClean="0"/>
          </a:p>
          <a:p>
            <a:pPr lvl="1"/>
            <a:r>
              <a:rPr lang="en-US" dirty="0" smtClean="0"/>
              <a:t>RAPID-STATIC (-i 1)</a:t>
            </a:r>
          </a:p>
          <a:p>
            <a:pPr lvl="2"/>
            <a:r>
              <a:rPr lang="en-US" dirty="0" smtClean="0"/>
              <a:t>The Working Buffer is initialized once during startup with a uniform value (letter “A”).  This buffer then becomes read-only and is used by each iteration of each connected client.   This eliminates the “data-generation” overhead of sending data over TCP/IP and focuses on “raw-performance” (of the OS, NIC drivers, etc.) involved in sending packets across Ethernet.  As such, this mode is useful for finding any architectural defects in the H/W components involved.</a:t>
            </a:r>
          </a:p>
          <a:p>
            <a:pPr lvl="1"/>
            <a:r>
              <a:rPr lang="en-US" dirty="0" smtClean="0"/>
              <a:t>LINEAR-RANDOM (-i 0)</a:t>
            </a:r>
          </a:p>
          <a:p>
            <a:pPr lvl="2"/>
            <a:r>
              <a:rPr lang="en-US" dirty="0" smtClean="0"/>
              <a:t>A Working Buffer is re-allocated during each send cycle of each iteration for each client.  This buffer is populated (in a linear fashion, 0 to SIZE-1) with a random alpha-numeric value (A-Z, a-z, 0-9).  This models the runtime overhead of a typical application in actually preparing data for transmission (e.g. serializing data structures).  But this does not extensively model the overhead of actually collecting/generating the original data itself (other than rolling the random number die, which should represent the reasonable minimal processing for generating unpredictable data).  Note that this mode will be much slower than RAPID-STATIC, since it models many more real world aspects (specifically: allocating the buffer memory, populating the buffer).  Note that because multiple sends may be issued “at the same time” (see DEPTH), each send-cycle has its own Working buffer (hence this mode is possibly much more memory intensive than RAPID-STATIC) since we can’t write to a buffer that hasn’t finished being transmitted.</a:t>
            </a:r>
          </a:p>
          <a:p>
            <a:pPr lvl="1"/>
            <a:r>
              <a:rPr lang="en-US" dirty="0" smtClean="0"/>
              <a:t>FILE (-f &lt;filename&gt;)</a:t>
            </a:r>
          </a:p>
          <a:p>
            <a:pPr lvl="2"/>
            <a:r>
              <a:rPr lang="en-US" dirty="0" smtClean="0"/>
              <a:t>A text or binary file may be specified to be used for transmission to all clients.  This mode ignores the REQUESTED BYTES received from the client command (or rather, this overrides the request with the size of the specified file).  If TRANSFER LOGGING is enabled on the client, then this mode effectively acts as a “file copy” feature (since the resulting log will be identical to the specified file).   The file is loaded into the Working Buffer, which functions almost identical to the above LINEAR-RANDOM mode.  The difference being that the buffer is populated with the next portion of the file to be transmitted that can fit within the buffer (if the buffer happens to be equal or larger than the size of the file, then the entire file is attempted to be sent at once).  This means similar to the LINEAR-RANDOM mode, since multiple transmissions may be issued “at the same time” then each iteration of each client has its own allocated Working Buffer.</a:t>
            </a:r>
          </a:p>
          <a:p>
            <a:pPr lvl="1"/>
            <a:endParaRPr lang="en-US" dirty="0"/>
          </a:p>
        </p:txBody>
      </p:sp>
    </p:spTree>
    <p:extLst>
      <p:ext uri="{BB962C8B-B14F-4D97-AF65-F5344CB8AC3E}">
        <p14:creationId xmlns:p14="http://schemas.microsoft.com/office/powerpoint/2010/main" val="190857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Server Execution Mode Caveats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t>
            </a:r>
            <a:r>
              <a:rPr lang="en-US" dirty="0"/>
              <a:t>at the same time” should not be taken </a:t>
            </a:r>
            <a:r>
              <a:rPr lang="en-US" dirty="0" smtClean="0"/>
              <a:t>literally.  </a:t>
            </a:r>
            <a:r>
              <a:rPr lang="en-US" dirty="0"/>
              <a:t>What this means, in the context of the ANT server, is that an “</a:t>
            </a:r>
            <a:r>
              <a:rPr lang="en-US" dirty="0" err="1"/>
              <a:t>async_write</a:t>
            </a:r>
            <a:r>
              <a:rPr lang="en-US" dirty="0"/>
              <a:t>” may be issued.  The write may not be completed by the time the next send-cycle comes around (i.e. additional application data is generated to be sent, since that generation is done in parallel), and so an additional “</a:t>
            </a:r>
            <a:r>
              <a:rPr lang="en-US" dirty="0" err="1"/>
              <a:t>async_write</a:t>
            </a:r>
            <a:r>
              <a:rPr lang="en-US" dirty="0"/>
              <a:t>” may be issued before the prior one is completed.  While multiple cores may be used to perform these writes, they are still overall performed in the order they are queued (which in turn, TCP/IP guarantees packets are received in the order they are sent; this is verified by enabling TRANSFER LOG on both server and client and observing the logged results are in the same order across send and receive).   </a:t>
            </a:r>
            <a:r>
              <a:rPr lang="en-US" dirty="0" smtClean="0"/>
              <a:t>In </a:t>
            </a:r>
            <a:r>
              <a:rPr lang="en-US" dirty="0"/>
              <a:t>some </a:t>
            </a:r>
            <a:r>
              <a:rPr lang="en-US" dirty="0" smtClean="0"/>
              <a:t>configurations, </a:t>
            </a:r>
            <a:r>
              <a:rPr lang="en-US" dirty="0"/>
              <a:t>it was observed that the system may become overwhelmed if too many sends are queued up at the same time. So a MAX DEPTH is used to limit how many “</a:t>
            </a:r>
            <a:r>
              <a:rPr lang="en-US" dirty="0" err="1"/>
              <a:t>async_write</a:t>
            </a:r>
            <a:r>
              <a:rPr lang="en-US" dirty="0"/>
              <a:t>” operations can be queued up at the same </a:t>
            </a:r>
            <a:r>
              <a:rPr lang="en-US" dirty="0" smtClean="0"/>
              <a:t>time (and in turn, limit the number of total allocations).</a:t>
            </a:r>
            <a:endParaRPr lang="en-US" dirty="0"/>
          </a:p>
          <a:p>
            <a:r>
              <a:rPr lang="en-US" dirty="0"/>
              <a:t>If an application must generate or serialize an object entirely prior to transmission, then it is reasonable to more accurately model that constraint by setting the server Working Buffer size in this mode to be equal to the expected size of the client REQUESTED BYTES (if </a:t>
            </a:r>
            <a:r>
              <a:rPr lang="en-US" dirty="0" smtClean="0"/>
              <a:t>known; </a:t>
            </a:r>
            <a:r>
              <a:rPr lang="en-US" dirty="0"/>
              <a:t>keeping in mind this could result in a very large buffer allocation).</a:t>
            </a:r>
          </a:p>
          <a:p>
            <a:pPr lvl="1"/>
            <a:endParaRPr lang="en-US" dirty="0"/>
          </a:p>
          <a:p>
            <a:endParaRPr lang="en-US" dirty="0"/>
          </a:p>
        </p:txBody>
      </p:sp>
    </p:spTree>
    <p:extLst>
      <p:ext uri="{BB962C8B-B14F-4D97-AF65-F5344CB8AC3E}">
        <p14:creationId xmlns:p14="http://schemas.microsoft.com/office/powerpoint/2010/main" val="332798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Server </a:t>
            </a:r>
            <a:r>
              <a:rPr lang="en-US" b="1" dirty="0" smtClean="0"/>
              <a:t>RAPID-STATIC </a:t>
            </a:r>
            <a:r>
              <a:rPr lang="en-US" dirty="0" smtClean="0"/>
              <a:t>Mode</a:t>
            </a:r>
            <a:endParaRPr lang="en-US" dirty="0"/>
          </a:p>
        </p:txBody>
      </p:sp>
      <p:sp>
        <p:nvSpPr>
          <p:cNvPr id="3" name="Content Placeholder 2"/>
          <p:cNvSpPr>
            <a:spLocks noGrp="1"/>
          </p:cNvSpPr>
          <p:nvPr>
            <p:ph idx="1"/>
          </p:nvPr>
        </p:nvSpPr>
        <p:spPr>
          <a:xfrm>
            <a:off x="838200" y="5368515"/>
            <a:ext cx="10515600" cy="1307251"/>
          </a:xfrm>
        </p:spPr>
        <p:txBody>
          <a:bodyPr>
            <a:normAutofit fontScale="40000" lnSpcReduction="20000"/>
          </a:bodyPr>
          <a:lstStyle/>
          <a:p>
            <a:r>
              <a:rPr lang="en-US" dirty="0" smtClean="0"/>
              <a:t>All connected clients (and each iteration therein) points to the same pre-allocated Working Buffer, and sends the appropriate number of bytes based on the Client Command.</a:t>
            </a:r>
          </a:p>
          <a:p>
            <a:pPr lvl="1"/>
            <a:r>
              <a:rPr lang="en-US" dirty="0" smtClean="0"/>
              <a:t>If the request is smaller than the Working Buffer, then only that limited portion of the buffer is sent (e.g. Client A above)</a:t>
            </a:r>
          </a:p>
          <a:p>
            <a:pPr lvl="1"/>
            <a:r>
              <a:rPr lang="en-US" dirty="0" smtClean="0"/>
              <a:t>If the request is larger than the Working Buffer, then the last transmission will use only the “left over” number of bytes of the buffer (e.g. Client C above)</a:t>
            </a:r>
          </a:p>
          <a:p>
            <a:pPr lvl="1"/>
            <a:r>
              <a:rPr lang="en-US" dirty="0" smtClean="0"/>
              <a:t>The request may be an exact multiple of the Working Buffer size (e.g. Client B above).  Some context may call a Word, Block, or Packet length.  There is no specific special handling for this case, as it is just a specific coincidence of the Client C example.</a:t>
            </a:r>
          </a:p>
          <a:p>
            <a:pPr lvl="1"/>
            <a:r>
              <a:rPr lang="en-US" dirty="0" smtClean="0"/>
              <a:t>Because only a single Working Buffer is used (WRITE-ONCE at startup, non-blocking READ-MANY per client connection), the ANT Server memory usage is simply the size of a single Working Buffer.</a:t>
            </a:r>
            <a:endParaRPr lang="en-US" dirty="0"/>
          </a:p>
        </p:txBody>
      </p:sp>
      <p:sp>
        <p:nvSpPr>
          <p:cNvPr id="4" name="Rectangle 3"/>
          <p:cNvSpPr/>
          <p:nvPr/>
        </p:nvSpPr>
        <p:spPr>
          <a:xfrm>
            <a:off x="6444215" y="1690688"/>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AAA…AAA</a:t>
            </a:r>
            <a:endParaRPr lang="en-US" dirty="0"/>
          </a:p>
        </p:txBody>
      </p:sp>
      <p:sp>
        <p:nvSpPr>
          <p:cNvPr id="5" name="TextBox 4"/>
          <p:cNvSpPr txBox="1"/>
          <p:nvPr/>
        </p:nvSpPr>
        <p:spPr>
          <a:xfrm>
            <a:off x="8177322" y="1690688"/>
            <a:ext cx="2922478" cy="369332"/>
          </a:xfrm>
          <a:prstGeom prst="rect">
            <a:avLst/>
          </a:prstGeom>
          <a:noFill/>
        </p:spPr>
        <p:txBody>
          <a:bodyPr wrap="square" rtlCol="0">
            <a:spAutoFit/>
          </a:bodyPr>
          <a:lstStyle/>
          <a:p>
            <a:r>
              <a:rPr lang="en-US" dirty="0" smtClean="0"/>
              <a:t>Global Working Buffer (32KB)</a:t>
            </a:r>
            <a:endParaRPr lang="en-US" dirty="0"/>
          </a:p>
        </p:txBody>
      </p:sp>
      <p:sp>
        <p:nvSpPr>
          <p:cNvPr id="6" name="Can 5"/>
          <p:cNvSpPr/>
          <p:nvPr/>
        </p:nvSpPr>
        <p:spPr>
          <a:xfrm>
            <a:off x="2184400" y="2527300"/>
            <a:ext cx="2463800" cy="1910611"/>
          </a:xfrm>
          <a:prstGeom prst="can">
            <a:avLst>
              <a:gd name="adj" fmla="val 343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A</a:t>
            </a:r>
          </a:p>
          <a:p>
            <a:pPr algn="ctr"/>
            <a:r>
              <a:rPr lang="en-US" dirty="0" smtClean="0"/>
              <a:t>[1KB]</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7" name="Can 6"/>
          <p:cNvSpPr/>
          <p:nvPr/>
        </p:nvSpPr>
        <p:spPr>
          <a:xfrm>
            <a:off x="4864100" y="2527299"/>
            <a:ext cx="2463800" cy="2717801"/>
          </a:xfrm>
          <a:prstGeom prst="can">
            <a:avLst>
              <a:gd name="adj" fmla="val 25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B </a:t>
            </a:r>
          </a:p>
          <a:p>
            <a:pPr algn="ctr"/>
            <a:r>
              <a:rPr lang="en-US" dirty="0" smtClean="0"/>
              <a:t>[2MB]</a:t>
            </a:r>
          </a:p>
          <a:p>
            <a:pPr algn="ctr"/>
            <a:endParaRPr lang="en-US" dirty="0"/>
          </a:p>
          <a:p>
            <a:pPr algn="ctr"/>
            <a:endParaRPr lang="en-US" dirty="0" smtClean="0"/>
          </a:p>
          <a:p>
            <a:pPr algn="ctr"/>
            <a:endParaRPr lang="en-US" dirty="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Can 7"/>
          <p:cNvSpPr/>
          <p:nvPr/>
        </p:nvSpPr>
        <p:spPr>
          <a:xfrm>
            <a:off x="7543800" y="2524493"/>
            <a:ext cx="2463800" cy="2174507"/>
          </a:xfrm>
          <a:prstGeom prst="can">
            <a:avLst>
              <a:gd name="adj" fmla="val 29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C</a:t>
            </a:r>
          </a:p>
          <a:p>
            <a:pPr algn="ctr"/>
            <a:r>
              <a:rPr lang="en-US" dirty="0" smtClean="0"/>
              <a:t>[35000 bytes]</a:t>
            </a:r>
          </a:p>
          <a:p>
            <a:pPr algn="ctr"/>
            <a:endParaRPr lang="en-US" dirty="0"/>
          </a:p>
          <a:p>
            <a:pPr algn="ctr"/>
            <a:endParaRPr lang="en-US" dirty="0" smtClean="0"/>
          </a:p>
          <a:p>
            <a:pPr algn="ctr"/>
            <a:endParaRPr lang="en-US" dirty="0"/>
          </a:p>
          <a:p>
            <a:pPr algn="ctr"/>
            <a:endParaRPr lang="en-US" dirty="0" smtClean="0"/>
          </a:p>
          <a:p>
            <a:pPr algn="ctr"/>
            <a:endParaRPr lang="en-US" dirty="0" smtClean="0"/>
          </a:p>
          <a:p>
            <a:pPr algn="ctr"/>
            <a:endParaRPr lang="en-US" dirty="0"/>
          </a:p>
          <a:p>
            <a:pPr algn="ctr"/>
            <a:endParaRPr lang="en-US" dirty="0"/>
          </a:p>
        </p:txBody>
      </p:sp>
      <p:sp>
        <p:nvSpPr>
          <p:cNvPr id="9" name="Rectangle 8"/>
          <p:cNvSpPr/>
          <p:nvPr/>
        </p:nvSpPr>
        <p:spPr>
          <a:xfrm>
            <a:off x="2314206" y="3431566"/>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AA…A</a:t>
            </a:r>
            <a:endParaRPr lang="en-US" dirty="0"/>
          </a:p>
        </p:txBody>
      </p:sp>
      <p:sp>
        <p:nvSpPr>
          <p:cNvPr id="10" name="TextBox 9"/>
          <p:cNvSpPr txBox="1"/>
          <p:nvPr/>
        </p:nvSpPr>
        <p:spPr>
          <a:xfrm>
            <a:off x="3827869" y="3431566"/>
            <a:ext cx="584200" cy="369332"/>
          </a:xfrm>
          <a:prstGeom prst="rect">
            <a:avLst/>
          </a:prstGeom>
          <a:noFill/>
        </p:spPr>
        <p:txBody>
          <a:bodyPr wrap="square" rtlCol="0">
            <a:spAutoFit/>
          </a:bodyPr>
          <a:lstStyle/>
          <a:p>
            <a:r>
              <a:rPr lang="en-US" dirty="0" smtClean="0">
                <a:solidFill>
                  <a:schemeClr val="bg1">
                    <a:lumMod val="65000"/>
                  </a:schemeClr>
                </a:solidFill>
              </a:rPr>
              <a:t>1KB</a:t>
            </a:r>
            <a:endParaRPr lang="en-US" dirty="0">
              <a:solidFill>
                <a:schemeClr val="bg1">
                  <a:lumMod val="65000"/>
                </a:schemeClr>
              </a:solidFill>
            </a:endParaRPr>
          </a:p>
        </p:txBody>
      </p:sp>
      <p:sp>
        <p:nvSpPr>
          <p:cNvPr id="11" name="Rectangle 10"/>
          <p:cNvSpPr/>
          <p:nvPr/>
        </p:nvSpPr>
        <p:spPr>
          <a:xfrm>
            <a:off x="5047068" y="3466398"/>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AA…A</a:t>
            </a:r>
            <a:endParaRPr lang="en-US" dirty="0"/>
          </a:p>
        </p:txBody>
      </p:sp>
      <p:sp>
        <p:nvSpPr>
          <p:cNvPr id="12" name="TextBox 11"/>
          <p:cNvSpPr txBox="1"/>
          <p:nvPr/>
        </p:nvSpPr>
        <p:spPr>
          <a:xfrm>
            <a:off x="6560731" y="3466398"/>
            <a:ext cx="746938" cy="369332"/>
          </a:xfrm>
          <a:prstGeom prst="rect">
            <a:avLst/>
          </a:prstGeom>
          <a:noFill/>
        </p:spPr>
        <p:txBody>
          <a:bodyPr wrap="square" rtlCol="0">
            <a:spAutoFit/>
          </a:bodyPr>
          <a:lstStyle/>
          <a:p>
            <a:r>
              <a:rPr lang="en-US" dirty="0" smtClean="0">
                <a:solidFill>
                  <a:schemeClr val="bg1">
                    <a:lumMod val="65000"/>
                  </a:schemeClr>
                </a:solidFill>
              </a:rPr>
              <a:t>32KB</a:t>
            </a:r>
            <a:endParaRPr lang="en-US" dirty="0">
              <a:solidFill>
                <a:schemeClr val="bg1">
                  <a:lumMod val="65000"/>
                </a:schemeClr>
              </a:solidFill>
            </a:endParaRPr>
          </a:p>
        </p:txBody>
      </p:sp>
      <p:sp>
        <p:nvSpPr>
          <p:cNvPr id="13" name="Rectangle 12"/>
          <p:cNvSpPr/>
          <p:nvPr/>
        </p:nvSpPr>
        <p:spPr>
          <a:xfrm>
            <a:off x="5047068" y="3835730"/>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AA…A</a:t>
            </a:r>
            <a:endParaRPr lang="en-US" dirty="0"/>
          </a:p>
        </p:txBody>
      </p:sp>
      <p:sp>
        <p:nvSpPr>
          <p:cNvPr id="14" name="TextBox 13"/>
          <p:cNvSpPr txBox="1"/>
          <p:nvPr/>
        </p:nvSpPr>
        <p:spPr>
          <a:xfrm>
            <a:off x="6560731" y="3835730"/>
            <a:ext cx="746938" cy="369332"/>
          </a:xfrm>
          <a:prstGeom prst="rect">
            <a:avLst/>
          </a:prstGeom>
          <a:noFill/>
        </p:spPr>
        <p:txBody>
          <a:bodyPr wrap="square" rtlCol="0">
            <a:spAutoFit/>
          </a:bodyPr>
          <a:lstStyle/>
          <a:p>
            <a:r>
              <a:rPr lang="en-US" dirty="0" smtClean="0">
                <a:solidFill>
                  <a:schemeClr val="bg1">
                    <a:lumMod val="65000"/>
                  </a:schemeClr>
                </a:solidFill>
              </a:rPr>
              <a:t>32KB</a:t>
            </a:r>
            <a:endParaRPr lang="en-US" dirty="0">
              <a:solidFill>
                <a:schemeClr val="bg1">
                  <a:lumMod val="65000"/>
                </a:schemeClr>
              </a:solidFill>
            </a:endParaRPr>
          </a:p>
        </p:txBody>
      </p:sp>
      <p:sp>
        <p:nvSpPr>
          <p:cNvPr id="15" name="Rectangle 14"/>
          <p:cNvSpPr/>
          <p:nvPr/>
        </p:nvSpPr>
        <p:spPr>
          <a:xfrm>
            <a:off x="7663268" y="3466398"/>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AA…A</a:t>
            </a:r>
            <a:endParaRPr lang="en-US" dirty="0"/>
          </a:p>
        </p:txBody>
      </p:sp>
      <p:sp>
        <p:nvSpPr>
          <p:cNvPr id="16" name="TextBox 15"/>
          <p:cNvSpPr txBox="1"/>
          <p:nvPr/>
        </p:nvSpPr>
        <p:spPr>
          <a:xfrm>
            <a:off x="9176931" y="3466398"/>
            <a:ext cx="746938" cy="369332"/>
          </a:xfrm>
          <a:prstGeom prst="rect">
            <a:avLst/>
          </a:prstGeom>
          <a:noFill/>
        </p:spPr>
        <p:txBody>
          <a:bodyPr wrap="square" rtlCol="0">
            <a:spAutoFit/>
          </a:bodyPr>
          <a:lstStyle/>
          <a:p>
            <a:r>
              <a:rPr lang="en-US" dirty="0" smtClean="0">
                <a:solidFill>
                  <a:schemeClr val="bg1">
                    <a:lumMod val="65000"/>
                  </a:schemeClr>
                </a:solidFill>
              </a:rPr>
              <a:t>32KB</a:t>
            </a:r>
            <a:endParaRPr lang="en-US" dirty="0">
              <a:solidFill>
                <a:schemeClr val="bg1">
                  <a:lumMod val="65000"/>
                </a:schemeClr>
              </a:solidFill>
            </a:endParaRPr>
          </a:p>
        </p:txBody>
      </p:sp>
      <p:sp>
        <p:nvSpPr>
          <p:cNvPr id="17" name="Rectangle 16"/>
          <p:cNvSpPr/>
          <p:nvPr/>
        </p:nvSpPr>
        <p:spPr>
          <a:xfrm>
            <a:off x="7663268" y="3835730"/>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AA…A</a:t>
            </a:r>
            <a:endParaRPr lang="en-US" dirty="0"/>
          </a:p>
        </p:txBody>
      </p:sp>
      <p:sp>
        <p:nvSpPr>
          <p:cNvPr id="19" name="Rectangle 18"/>
          <p:cNvSpPr/>
          <p:nvPr/>
        </p:nvSpPr>
        <p:spPr>
          <a:xfrm>
            <a:off x="5047068" y="4205062"/>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0" name="TextBox 19"/>
          <p:cNvSpPr txBox="1"/>
          <p:nvPr/>
        </p:nvSpPr>
        <p:spPr>
          <a:xfrm>
            <a:off x="6560731" y="4205062"/>
            <a:ext cx="746938" cy="369332"/>
          </a:xfrm>
          <a:prstGeom prst="rect">
            <a:avLst/>
          </a:prstGeom>
          <a:noFill/>
        </p:spPr>
        <p:txBody>
          <a:bodyPr wrap="square" rtlCol="0">
            <a:spAutoFit/>
          </a:bodyPr>
          <a:lstStyle/>
          <a:p>
            <a:r>
              <a:rPr lang="en-US" dirty="0" smtClean="0"/>
              <a:t>…</a:t>
            </a:r>
            <a:endParaRPr lang="en-US" dirty="0"/>
          </a:p>
        </p:txBody>
      </p:sp>
      <p:sp>
        <p:nvSpPr>
          <p:cNvPr id="21" name="Rectangle 20"/>
          <p:cNvSpPr/>
          <p:nvPr/>
        </p:nvSpPr>
        <p:spPr>
          <a:xfrm>
            <a:off x="5047068" y="4590163"/>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#64 AA…A</a:t>
            </a:r>
            <a:endParaRPr lang="en-US" dirty="0"/>
          </a:p>
        </p:txBody>
      </p:sp>
      <p:sp>
        <p:nvSpPr>
          <p:cNvPr id="22" name="TextBox 21"/>
          <p:cNvSpPr txBox="1"/>
          <p:nvPr/>
        </p:nvSpPr>
        <p:spPr>
          <a:xfrm>
            <a:off x="6560731" y="4590163"/>
            <a:ext cx="746938" cy="369332"/>
          </a:xfrm>
          <a:prstGeom prst="rect">
            <a:avLst/>
          </a:prstGeom>
          <a:noFill/>
        </p:spPr>
        <p:txBody>
          <a:bodyPr wrap="square" rtlCol="0">
            <a:spAutoFit/>
          </a:bodyPr>
          <a:lstStyle/>
          <a:p>
            <a:r>
              <a:rPr lang="en-US" dirty="0" smtClean="0">
                <a:solidFill>
                  <a:schemeClr val="bg1">
                    <a:lumMod val="65000"/>
                  </a:schemeClr>
                </a:solidFill>
              </a:rPr>
              <a:t>32KB</a:t>
            </a:r>
            <a:endParaRPr lang="en-US" dirty="0">
              <a:solidFill>
                <a:schemeClr val="bg1">
                  <a:lumMod val="65000"/>
                </a:schemeClr>
              </a:solidFill>
            </a:endParaRPr>
          </a:p>
        </p:txBody>
      </p:sp>
      <p:cxnSp>
        <p:nvCxnSpPr>
          <p:cNvPr id="24" name="Straight Arrow Connector 23"/>
          <p:cNvCxnSpPr>
            <a:stCxn id="9" idx="3"/>
            <a:endCxn id="4" idx="2"/>
          </p:cNvCxnSpPr>
          <p:nvPr/>
        </p:nvCxnSpPr>
        <p:spPr>
          <a:xfrm flipV="1">
            <a:off x="3738969" y="2062827"/>
            <a:ext cx="3417628" cy="1554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1" idx="3"/>
            <a:endCxn id="4" idx="2"/>
          </p:cNvCxnSpPr>
          <p:nvPr/>
        </p:nvCxnSpPr>
        <p:spPr>
          <a:xfrm flipV="1">
            <a:off x="6471831" y="2062827"/>
            <a:ext cx="684766" cy="1589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3" idx="3"/>
            <a:endCxn id="4" idx="2"/>
          </p:cNvCxnSpPr>
          <p:nvPr/>
        </p:nvCxnSpPr>
        <p:spPr>
          <a:xfrm flipV="1">
            <a:off x="6471831" y="2062827"/>
            <a:ext cx="684766" cy="1958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1" idx="3"/>
            <a:endCxn id="4" idx="2"/>
          </p:cNvCxnSpPr>
          <p:nvPr/>
        </p:nvCxnSpPr>
        <p:spPr>
          <a:xfrm flipV="1">
            <a:off x="6471831" y="2062827"/>
            <a:ext cx="684766" cy="2713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5" idx="1"/>
            <a:endCxn id="4" idx="2"/>
          </p:cNvCxnSpPr>
          <p:nvPr/>
        </p:nvCxnSpPr>
        <p:spPr>
          <a:xfrm flipH="1" flipV="1">
            <a:off x="7156597" y="2062827"/>
            <a:ext cx="506671" cy="1589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17" idx="1"/>
            <a:endCxn id="4" idx="2"/>
          </p:cNvCxnSpPr>
          <p:nvPr/>
        </p:nvCxnSpPr>
        <p:spPr>
          <a:xfrm flipH="1" flipV="1">
            <a:off x="7156597" y="2062827"/>
            <a:ext cx="506671" cy="1958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9176931" y="3835730"/>
            <a:ext cx="1242237" cy="769441"/>
          </a:xfrm>
          <a:prstGeom prst="rect">
            <a:avLst/>
          </a:prstGeom>
          <a:noFill/>
        </p:spPr>
        <p:txBody>
          <a:bodyPr wrap="square" rtlCol="0">
            <a:spAutoFit/>
          </a:bodyPr>
          <a:lstStyle/>
          <a:p>
            <a:r>
              <a:rPr lang="en-US" dirty="0" smtClean="0">
                <a:solidFill>
                  <a:schemeClr val="bg1">
                    <a:lumMod val="65000"/>
                  </a:schemeClr>
                </a:solidFill>
              </a:rPr>
              <a:t>2232 </a:t>
            </a:r>
          </a:p>
          <a:p>
            <a:r>
              <a:rPr lang="en-US" dirty="0" smtClean="0">
                <a:solidFill>
                  <a:schemeClr val="bg1">
                    <a:lumMod val="65000"/>
                  </a:schemeClr>
                </a:solidFill>
              </a:rPr>
              <a:t>bytes</a:t>
            </a:r>
          </a:p>
          <a:p>
            <a:r>
              <a:rPr lang="en-US" sz="800" dirty="0" smtClean="0">
                <a:solidFill>
                  <a:schemeClr val="bg1">
                    <a:lumMod val="65000"/>
                  </a:schemeClr>
                </a:solidFill>
              </a:rPr>
              <a:t>remainder</a:t>
            </a:r>
            <a:endParaRPr lang="en-US" sz="800" dirty="0">
              <a:solidFill>
                <a:schemeClr val="bg1">
                  <a:lumMod val="65000"/>
                </a:schemeClr>
              </a:solidFill>
            </a:endParaRPr>
          </a:p>
        </p:txBody>
      </p:sp>
    </p:spTree>
    <p:extLst>
      <p:ext uri="{BB962C8B-B14F-4D97-AF65-F5344CB8AC3E}">
        <p14:creationId xmlns:p14="http://schemas.microsoft.com/office/powerpoint/2010/main" val="147970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Server </a:t>
            </a:r>
            <a:r>
              <a:rPr lang="en-US" b="1" dirty="0" smtClean="0"/>
              <a:t>LINEAR-RANDOM</a:t>
            </a:r>
            <a:r>
              <a:rPr lang="en-US" dirty="0" smtClean="0"/>
              <a:t> Mode</a:t>
            </a:r>
            <a:endParaRPr lang="en-US" dirty="0"/>
          </a:p>
        </p:txBody>
      </p:sp>
      <p:sp>
        <p:nvSpPr>
          <p:cNvPr id="3" name="Content Placeholder 2"/>
          <p:cNvSpPr>
            <a:spLocks noGrp="1"/>
          </p:cNvSpPr>
          <p:nvPr>
            <p:ph idx="1"/>
          </p:nvPr>
        </p:nvSpPr>
        <p:spPr>
          <a:xfrm>
            <a:off x="838200" y="5368515"/>
            <a:ext cx="10515600" cy="1307251"/>
          </a:xfrm>
        </p:spPr>
        <p:txBody>
          <a:bodyPr>
            <a:normAutofit fontScale="40000" lnSpcReduction="20000"/>
          </a:bodyPr>
          <a:lstStyle/>
          <a:p>
            <a:r>
              <a:rPr lang="en-US" dirty="0" smtClean="0"/>
              <a:t>The requested number of bytes to send is uniquely prepared for each iteration of each client.  This involves allocating a Working Buffer (up to the specified size), initializing the buffer up to the remaining number of bytes to send, transmitting the buffer, then de-allocating the buffer.  The initialization involves a random selection of a sequence criteria involving alpha-numeric symbols, which is done in a linear fashion to model the fact that most applications serialize their objects for transmission also in a linear fashion.</a:t>
            </a:r>
          </a:p>
          <a:p>
            <a:r>
              <a:rPr lang="en-US" dirty="0" smtClean="0"/>
              <a:t>A MAX DEPTH can be specified and is a per-client-connection limit (not overall limit) to restrict how many Working Buffers can be allocated and queued for transmission at the same time.  Some systems may be resource constrained and could be overwhelmed by too many allocations or queued transmissions.  This means the memory usage of the ANT Server can be </a:t>
            </a:r>
            <a:r>
              <a:rPr lang="en-US" dirty="0" err="1" smtClean="0"/>
              <a:t>constained</a:t>
            </a:r>
            <a:r>
              <a:rPr lang="en-US" dirty="0" smtClean="0"/>
              <a:t> to Working Buffer Size * MAX CLIENTS * MAX DEPTH (e.g. 32KB * 10 clients * 2 transmission depth = worse case of 640KB memory usage)</a:t>
            </a:r>
            <a:endParaRPr lang="en-US" dirty="0"/>
          </a:p>
        </p:txBody>
      </p:sp>
      <p:sp>
        <p:nvSpPr>
          <p:cNvPr id="5" name="TextBox 4"/>
          <p:cNvSpPr txBox="1"/>
          <p:nvPr/>
        </p:nvSpPr>
        <p:spPr>
          <a:xfrm>
            <a:off x="9343434" y="1027906"/>
            <a:ext cx="1937932" cy="646331"/>
          </a:xfrm>
          <a:prstGeom prst="rect">
            <a:avLst/>
          </a:prstGeom>
          <a:noFill/>
        </p:spPr>
        <p:txBody>
          <a:bodyPr wrap="square" rtlCol="0">
            <a:spAutoFit/>
          </a:bodyPr>
          <a:lstStyle/>
          <a:p>
            <a:pPr algn="ctr"/>
            <a:r>
              <a:rPr lang="en-US" dirty="0" smtClean="0"/>
              <a:t>Working Buffers </a:t>
            </a:r>
            <a:br>
              <a:rPr lang="en-US" dirty="0" smtClean="0"/>
            </a:br>
            <a:r>
              <a:rPr lang="en-US" dirty="0" smtClean="0"/>
              <a:t>(32KB sized)</a:t>
            </a:r>
            <a:endParaRPr lang="en-US" dirty="0"/>
          </a:p>
        </p:txBody>
      </p:sp>
      <p:sp>
        <p:nvSpPr>
          <p:cNvPr id="6" name="Can 5"/>
          <p:cNvSpPr/>
          <p:nvPr/>
        </p:nvSpPr>
        <p:spPr>
          <a:xfrm>
            <a:off x="406400" y="1727200"/>
            <a:ext cx="2463800" cy="1910611"/>
          </a:xfrm>
          <a:prstGeom prst="can">
            <a:avLst>
              <a:gd name="adj" fmla="val 343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A</a:t>
            </a:r>
          </a:p>
          <a:p>
            <a:pPr algn="ctr"/>
            <a:r>
              <a:rPr lang="en-US" dirty="0" smtClean="0"/>
              <a:t>[1KB]</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7" name="Can 6"/>
          <p:cNvSpPr/>
          <p:nvPr/>
        </p:nvSpPr>
        <p:spPr>
          <a:xfrm>
            <a:off x="6350000" y="1727199"/>
            <a:ext cx="2463800" cy="2717801"/>
          </a:xfrm>
          <a:prstGeom prst="can">
            <a:avLst>
              <a:gd name="adj" fmla="val 25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B </a:t>
            </a:r>
          </a:p>
          <a:p>
            <a:pPr algn="ctr"/>
            <a:r>
              <a:rPr lang="en-US" dirty="0" smtClean="0"/>
              <a:t>[2MB]</a:t>
            </a:r>
          </a:p>
          <a:p>
            <a:pPr algn="ctr"/>
            <a:endParaRPr lang="en-US" dirty="0"/>
          </a:p>
          <a:p>
            <a:pPr algn="ctr"/>
            <a:endParaRPr lang="en-US" dirty="0" smtClean="0"/>
          </a:p>
          <a:p>
            <a:pPr algn="ctr"/>
            <a:endParaRPr lang="en-US" dirty="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8" name="Can 7"/>
          <p:cNvSpPr/>
          <p:nvPr/>
        </p:nvSpPr>
        <p:spPr>
          <a:xfrm>
            <a:off x="9080500" y="1724393"/>
            <a:ext cx="2463800" cy="2174507"/>
          </a:xfrm>
          <a:prstGeom prst="can">
            <a:avLst>
              <a:gd name="adj" fmla="val 29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C</a:t>
            </a:r>
          </a:p>
          <a:p>
            <a:pPr algn="ctr"/>
            <a:r>
              <a:rPr lang="en-US" dirty="0" smtClean="0"/>
              <a:t>[35000 bytes]</a:t>
            </a:r>
          </a:p>
          <a:p>
            <a:pPr algn="ctr"/>
            <a:endParaRPr lang="en-US" dirty="0"/>
          </a:p>
          <a:p>
            <a:pPr algn="ctr"/>
            <a:endParaRPr lang="en-US" dirty="0" smtClean="0"/>
          </a:p>
          <a:p>
            <a:pPr algn="ctr"/>
            <a:endParaRPr lang="en-US" dirty="0"/>
          </a:p>
          <a:p>
            <a:pPr algn="ctr"/>
            <a:endParaRPr lang="en-US" dirty="0" smtClean="0"/>
          </a:p>
          <a:p>
            <a:pPr algn="ctr"/>
            <a:endParaRPr lang="en-US" dirty="0" smtClean="0"/>
          </a:p>
          <a:p>
            <a:pPr algn="ctr"/>
            <a:endParaRPr lang="en-US" dirty="0"/>
          </a:p>
          <a:p>
            <a:pPr algn="ctr"/>
            <a:endParaRPr lang="en-US" dirty="0"/>
          </a:p>
        </p:txBody>
      </p:sp>
      <p:sp>
        <p:nvSpPr>
          <p:cNvPr id="9" name="Rectangle 8"/>
          <p:cNvSpPr/>
          <p:nvPr/>
        </p:nvSpPr>
        <p:spPr>
          <a:xfrm>
            <a:off x="536206" y="2631466"/>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a:t>
            </a:r>
            <a:r>
              <a:rPr lang="en-US" dirty="0" err="1" smtClean="0"/>
              <a:t>Jb</a:t>
            </a:r>
            <a:r>
              <a:rPr lang="en-US" dirty="0" smtClean="0"/>
              <a:t>…4</a:t>
            </a:r>
            <a:endParaRPr lang="en-US" dirty="0"/>
          </a:p>
        </p:txBody>
      </p:sp>
      <p:sp>
        <p:nvSpPr>
          <p:cNvPr id="10" name="TextBox 9"/>
          <p:cNvSpPr txBox="1"/>
          <p:nvPr/>
        </p:nvSpPr>
        <p:spPr>
          <a:xfrm>
            <a:off x="2049869" y="2631466"/>
            <a:ext cx="584200" cy="369332"/>
          </a:xfrm>
          <a:prstGeom prst="rect">
            <a:avLst/>
          </a:prstGeom>
          <a:noFill/>
        </p:spPr>
        <p:txBody>
          <a:bodyPr wrap="square" rtlCol="0">
            <a:spAutoFit/>
          </a:bodyPr>
          <a:lstStyle/>
          <a:p>
            <a:r>
              <a:rPr lang="en-US" dirty="0" smtClean="0"/>
              <a:t>1KB</a:t>
            </a:r>
            <a:endParaRPr lang="en-US" dirty="0"/>
          </a:p>
        </p:txBody>
      </p:sp>
      <p:sp>
        <p:nvSpPr>
          <p:cNvPr id="11" name="Rectangle 10"/>
          <p:cNvSpPr/>
          <p:nvPr/>
        </p:nvSpPr>
        <p:spPr>
          <a:xfrm>
            <a:off x="6532968" y="2666298"/>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z1…5</a:t>
            </a:r>
            <a:endParaRPr lang="en-US" dirty="0"/>
          </a:p>
        </p:txBody>
      </p:sp>
      <p:sp>
        <p:nvSpPr>
          <p:cNvPr id="12" name="TextBox 11"/>
          <p:cNvSpPr txBox="1"/>
          <p:nvPr/>
        </p:nvSpPr>
        <p:spPr>
          <a:xfrm>
            <a:off x="8046631" y="2666298"/>
            <a:ext cx="746938" cy="369332"/>
          </a:xfrm>
          <a:prstGeom prst="rect">
            <a:avLst/>
          </a:prstGeom>
          <a:noFill/>
        </p:spPr>
        <p:txBody>
          <a:bodyPr wrap="square" rtlCol="0">
            <a:spAutoFit/>
          </a:bodyPr>
          <a:lstStyle/>
          <a:p>
            <a:r>
              <a:rPr lang="en-US" dirty="0" smtClean="0"/>
              <a:t>32KB</a:t>
            </a:r>
            <a:endParaRPr lang="en-US" dirty="0"/>
          </a:p>
        </p:txBody>
      </p:sp>
      <p:sp>
        <p:nvSpPr>
          <p:cNvPr id="13" name="Rectangle 12"/>
          <p:cNvSpPr/>
          <p:nvPr/>
        </p:nvSpPr>
        <p:spPr>
          <a:xfrm>
            <a:off x="6532968" y="3035630"/>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a:t>
            </a:r>
            <a:r>
              <a:rPr lang="en-US" dirty="0" err="1" smtClean="0"/>
              <a:t>hE</a:t>
            </a:r>
            <a:r>
              <a:rPr lang="en-US" dirty="0" smtClean="0"/>
              <a:t>…f</a:t>
            </a:r>
            <a:endParaRPr lang="en-US" dirty="0"/>
          </a:p>
        </p:txBody>
      </p:sp>
      <p:sp>
        <p:nvSpPr>
          <p:cNvPr id="14" name="TextBox 13"/>
          <p:cNvSpPr txBox="1"/>
          <p:nvPr/>
        </p:nvSpPr>
        <p:spPr>
          <a:xfrm>
            <a:off x="8046631" y="3035630"/>
            <a:ext cx="746938" cy="369332"/>
          </a:xfrm>
          <a:prstGeom prst="rect">
            <a:avLst/>
          </a:prstGeom>
          <a:noFill/>
        </p:spPr>
        <p:txBody>
          <a:bodyPr wrap="square" rtlCol="0">
            <a:spAutoFit/>
          </a:bodyPr>
          <a:lstStyle/>
          <a:p>
            <a:r>
              <a:rPr lang="en-US" dirty="0" smtClean="0"/>
              <a:t>32KB</a:t>
            </a:r>
            <a:endParaRPr lang="en-US" dirty="0"/>
          </a:p>
        </p:txBody>
      </p:sp>
      <p:sp>
        <p:nvSpPr>
          <p:cNvPr id="15" name="Rectangle 14"/>
          <p:cNvSpPr/>
          <p:nvPr/>
        </p:nvSpPr>
        <p:spPr>
          <a:xfrm>
            <a:off x="9199968" y="2666298"/>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y4…8</a:t>
            </a:r>
            <a:endParaRPr lang="en-US" dirty="0"/>
          </a:p>
        </p:txBody>
      </p:sp>
      <p:sp>
        <p:nvSpPr>
          <p:cNvPr id="16" name="TextBox 15"/>
          <p:cNvSpPr txBox="1"/>
          <p:nvPr/>
        </p:nvSpPr>
        <p:spPr>
          <a:xfrm>
            <a:off x="10713631" y="2666298"/>
            <a:ext cx="746938" cy="369332"/>
          </a:xfrm>
          <a:prstGeom prst="rect">
            <a:avLst/>
          </a:prstGeom>
          <a:noFill/>
        </p:spPr>
        <p:txBody>
          <a:bodyPr wrap="square" rtlCol="0">
            <a:spAutoFit/>
          </a:bodyPr>
          <a:lstStyle/>
          <a:p>
            <a:r>
              <a:rPr lang="en-US" dirty="0" smtClean="0"/>
              <a:t>32KB</a:t>
            </a:r>
            <a:endParaRPr lang="en-US" dirty="0"/>
          </a:p>
        </p:txBody>
      </p:sp>
      <p:sp>
        <p:nvSpPr>
          <p:cNvPr id="17" name="Rectangle 16"/>
          <p:cNvSpPr/>
          <p:nvPr/>
        </p:nvSpPr>
        <p:spPr>
          <a:xfrm>
            <a:off x="9199968" y="3035630"/>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a:t>
            </a:r>
            <a:r>
              <a:rPr lang="en-US" dirty="0" err="1" smtClean="0"/>
              <a:t>mY</a:t>
            </a:r>
            <a:r>
              <a:rPr lang="en-US" dirty="0" smtClean="0"/>
              <a:t>…3</a:t>
            </a:r>
            <a:endParaRPr lang="en-US" dirty="0"/>
          </a:p>
        </p:txBody>
      </p:sp>
      <p:sp>
        <p:nvSpPr>
          <p:cNvPr id="18" name="TextBox 17"/>
          <p:cNvSpPr txBox="1"/>
          <p:nvPr/>
        </p:nvSpPr>
        <p:spPr>
          <a:xfrm>
            <a:off x="10713630" y="3035630"/>
            <a:ext cx="1242237" cy="769441"/>
          </a:xfrm>
          <a:prstGeom prst="rect">
            <a:avLst/>
          </a:prstGeom>
          <a:noFill/>
        </p:spPr>
        <p:txBody>
          <a:bodyPr wrap="square" rtlCol="0">
            <a:spAutoFit/>
          </a:bodyPr>
          <a:lstStyle/>
          <a:p>
            <a:r>
              <a:rPr lang="en-US" dirty="0" smtClean="0"/>
              <a:t>2232 </a:t>
            </a:r>
          </a:p>
          <a:p>
            <a:r>
              <a:rPr lang="en-US" dirty="0" smtClean="0"/>
              <a:t>bytes</a:t>
            </a:r>
          </a:p>
          <a:p>
            <a:r>
              <a:rPr lang="en-US" sz="800" dirty="0" smtClean="0"/>
              <a:t>remainder</a:t>
            </a:r>
            <a:endParaRPr lang="en-US" sz="800" dirty="0"/>
          </a:p>
        </p:txBody>
      </p:sp>
      <p:sp>
        <p:nvSpPr>
          <p:cNvPr id="19" name="Rectangle 18"/>
          <p:cNvSpPr/>
          <p:nvPr/>
        </p:nvSpPr>
        <p:spPr>
          <a:xfrm>
            <a:off x="6532968" y="3404962"/>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0" name="TextBox 19"/>
          <p:cNvSpPr txBox="1"/>
          <p:nvPr/>
        </p:nvSpPr>
        <p:spPr>
          <a:xfrm>
            <a:off x="8046631" y="3404962"/>
            <a:ext cx="746938" cy="369332"/>
          </a:xfrm>
          <a:prstGeom prst="rect">
            <a:avLst/>
          </a:prstGeom>
          <a:noFill/>
        </p:spPr>
        <p:txBody>
          <a:bodyPr wrap="square" rtlCol="0">
            <a:spAutoFit/>
          </a:bodyPr>
          <a:lstStyle/>
          <a:p>
            <a:r>
              <a:rPr lang="en-US" dirty="0" smtClean="0"/>
              <a:t>…</a:t>
            </a:r>
            <a:endParaRPr lang="en-US" dirty="0"/>
          </a:p>
        </p:txBody>
      </p:sp>
      <p:sp>
        <p:nvSpPr>
          <p:cNvPr id="21" name="Rectangle 20"/>
          <p:cNvSpPr/>
          <p:nvPr/>
        </p:nvSpPr>
        <p:spPr>
          <a:xfrm>
            <a:off x="6532968" y="3790063"/>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#64 5f…G</a:t>
            </a:r>
            <a:endParaRPr lang="en-US" dirty="0"/>
          </a:p>
        </p:txBody>
      </p:sp>
      <p:sp>
        <p:nvSpPr>
          <p:cNvPr id="22" name="TextBox 21"/>
          <p:cNvSpPr txBox="1"/>
          <p:nvPr/>
        </p:nvSpPr>
        <p:spPr>
          <a:xfrm>
            <a:off x="8046631" y="3790063"/>
            <a:ext cx="746938" cy="369332"/>
          </a:xfrm>
          <a:prstGeom prst="rect">
            <a:avLst/>
          </a:prstGeom>
          <a:noFill/>
        </p:spPr>
        <p:txBody>
          <a:bodyPr wrap="square" rtlCol="0">
            <a:spAutoFit/>
          </a:bodyPr>
          <a:lstStyle/>
          <a:p>
            <a:r>
              <a:rPr lang="en-US" dirty="0" smtClean="0"/>
              <a:t>32KB</a:t>
            </a:r>
            <a:endParaRPr lang="en-US" dirty="0"/>
          </a:p>
        </p:txBody>
      </p:sp>
      <p:sp>
        <p:nvSpPr>
          <p:cNvPr id="49" name="Rectangle 48"/>
          <p:cNvSpPr/>
          <p:nvPr/>
        </p:nvSpPr>
        <p:spPr>
          <a:xfrm>
            <a:off x="215900" y="4034421"/>
            <a:ext cx="3510369" cy="52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jb5guK67BjEop8g…ZMa4B54</a:t>
            </a:r>
            <a:endParaRPr lang="en-US" dirty="0"/>
          </a:p>
        </p:txBody>
      </p:sp>
      <p:sp>
        <p:nvSpPr>
          <p:cNvPr id="50" name="Right Arrow 49"/>
          <p:cNvSpPr/>
          <p:nvPr/>
        </p:nvSpPr>
        <p:spPr>
          <a:xfrm rot="16200000">
            <a:off x="2961506" y="4530616"/>
            <a:ext cx="543557" cy="32557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2" name="Straight Arrow Connector 51"/>
          <p:cNvCxnSpPr>
            <a:stCxn id="9" idx="2"/>
            <a:endCxn id="49" idx="0"/>
          </p:cNvCxnSpPr>
          <p:nvPr/>
        </p:nvCxnSpPr>
        <p:spPr>
          <a:xfrm>
            <a:off x="1248588" y="3003605"/>
            <a:ext cx="722497" cy="1030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3307169" y="4634770"/>
            <a:ext cx="4841062" cy="646331"/>
          </a:xfrm>
          <a:prstGeom prst="rect">
            <a:avLst/>
          </a:prstGeom>
          <a:noFill/>
        </p:spPr>
        <p:txBody>
          <a:bodyPr wrap="square" rtlCol="0">
            <a:spAutoFit/>
          </a:bodyPr>
          <a:lstStyle/>
          <a:p>
            <a:r>
              <a:rPr lang="en-US" dirty="0" smtClean="0"/>
              <a:t>Each character in the data stream is initialized linearly based on a randomization criteria.</a:t>
            </a:r>
            <a:endParaRPr lang="en-US" dirty="0"/>
          </a:p>
        </p:txBody>
      </p:sp>
      <p:sp>
        <p:nvSpPr>
          <p:cNvPr id="54" name="Left Brace 53"/>
          <p:cNvSpPr/>
          <p:nvPr/>
        </p:nvSpPr>
        <p:spPr>
          <a:xfrm>
            <a:off x="6164669" y="2696576"/>
            <a:ext cx="304800" cy="653179"/>
          </a:xfrm>
          <a:prstGeom prst="leftBrace">
            <a:avLst>
              <a:gd name="adj1" fmla="val 27707"/>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5" name="TextBox 54"/>
          <p:cNvSpPr txBox="1"/>
          <p:nvPr/>
        </p:nvSpPr>
        <p:spPr>
          <a:xfrm>
            <a:off x="3604216" y="2631466"/>
            <a:ext cx="2621959" cy="1323439"/>
          </a:xfrm>
          <a:prstGeom prst="rect">
            <a:avLst/>
          </a:prstGeom>
          <a:noFill/>
        </p:spPr>
        <p:txBody>
          <a:bodyPr wrap="square" rtlCol="0">
            <a:spAutoFit/>
          </a:bodyPr>
          <a:lstStyle/>
          <a:p>
            <a:r>
              <a:rPr lang="en-US" sz="1000" dirty="0" smtClean="0"/>
              <a:t>A MAX DEPTH of 2 would mean that up to 2 Working Buffers can be allocated, initialized, and queued for transmission before subsequent Working buffers are processed.  Any processing iteration that fails to result in a transmission increments the </a:t>
            </a:r>
            <a:r>
              <a:rPr lang="en-US" sz="1000" b="1" dirty="0" smtClean="0"/>
              <a:t>BEEP metric </a:t>
            </a:r>
            <a:r>
              <a:rPr lang="en-US" sz="1000" dirty="0" smtClean="0"/>
              <a:t>(used as a measure of how often the application is WAITING for all transmissions to complete).</a:t>
            </a:r>
            <a:endParaRPr lang="en-US" sz="1000" dirty="0"/>
          </a:p>
        </p:txBody>
      </p:sp>
    </p:spTree>
    <p:extLst>
      <p:ext uri="{BB962C8B-B14F-4D97-AF65-F5344CB8AC3E}">
        <p14:creationId xmlns:p14="http://schemas.microsoft.com/office/powerpoint/2010/main" val="232327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Server </a:t>
            </a:r>
            <a:r>
              <a:rPr lang="en-US" b="1" dirty="0" smtClean="0"/>
              <a:t>File </a:t>
            </a:r>
            <a:r>
              <a:rPr lang="en-US" dirty="0" smtClean="0"/>
              <a:t>Mode</a:t>
            </a:r>
            <a:endParaRPr lang="en-US" dirty="0"/>
          </a:p>
        </p:txBody>
      </p:sp>
      <p:sp>
        <p:nvSpPr>
          <p:cNvPr id="3" name="Content Placeholder 2"/>
          <p:cNvSpPr>
            <a:spLocks noGrp="1"/>
          </p:cNvSpPr>
          <p:nvPr>
            <p:ph idx="1"/>
          </p:nvPr>
        </p:nvSpPr>
        <p:spPr>
          <a:xfrm>
            <a:off x="838200" y="4640004"/>
            <a:ext cx="10515600" cy="2433896"/>
          </a:xfrm>
        </p:spPr>
        <p:txBody>
          <a:bodyPr>
            <a:normAutofit fontScale="47500" lnSpcReduction="20000"/>
          </a:bodyPr>
          <a:lstStyle/>
          <a:p>
            <a:r>
              <a:rPr lang="en-US" dirty="0" smtClean="0"/>
              <a:t>The Client Command is overridden to be the length of the specified server side filename (but the client specified identity and number of repetitions is used), meaning that the data stream will be consistent for each connected client.</a:t>
            </a:r>
          </a:p>
          <a:p>
            <a:r>
              <a:rPr lang="en-US" dirty="0" smtClean="0"/>
              <a:t>In the above example, suppose the file is an executable (which all begin with “MZ” under Windows, and in this example suppose the file ends with “G”).   A 90KB file using 32KB Working Buffers is split into 3 transmissions.  These 3 transmissions are then in turn fragmented by the TCP/IP implementation of the host system (OS, NIC drivers), which across Ethernet is typically 1500 bytes.</a:t>
            </a:r>
          </a:p>
          <a:p>
            <a:r>
              <a:rPr lang="en-US" dirty="0" smtClean="0"/>
              <a:t>Like the LINEAR-RANDOM mode, the MAX DEPTH is obeyed and beep-metrics collected for reference.  Also similar to the LINEAR-RANDOM mode, each client uses its own set of Working Buffer allocations (since clients connect asynchronously, and because we assume in general that it is not appropriate for the server to buffer the entire file into memory).   The file is opened as read-only and should not be locked by the server.  Each client allocates the next buffer, opens the file, seeks to its last offset position during the prior transmission, reads enough data to fill the buffer (or however many remaining bytes to transmit to complete the file), then closes the file.    Therefore, the memory usage in File Mode has a worse case equivalent to the LINEAR-RANDOM mode.  However, the processing overhead to “generate” the data is now the time required to open, seek, and read a portion of the transfer file.</a:t>
            </a:r>
          </a:p>
          <a:p>
            <a:pPr lvl="1"/>
            <a:r>
              <a:rPr lang="en-US" dirty="0" smtClean="0"/>
              <a:t>NOTE: This means the transfer file can be modified </a:t>
            </a:r>
            <a:r>
              <a:rPr lang="en-US" b="1" dirty="0" smtClean="0"/>
              <a:t>in-between </a:t>
            </a:r>
            <a:r>
              <a:rPr lang="en-US" dirty="0" smtClean="0"/>
              <a:t>client connections, but it should </a:t>
            </a:r>
            <a:r>
              <a:rPr lang="en-US" b="1" dirty="0" smtClean="0"/>
              <a:t>NOT </a:t>
            </a:r>
            <a:r>
              <a:rPr lang="en-US" dirty="0" smtClean="0"/>
              <a:t>be modified during any </a:t>
            </a:r>
            <a:r>
              <a:rPr lang="en-US" b="1" dirty="0" smtClean="0"/>
              <a:t>live </a:t>
            </a:r>
            <a:r>
              <a:rPr lang="en-US" dirty="0" smtClean="0"/>
              <a:t>client connections.</a:t>
            </a:r>
          </a:p>
        </p:txBody>
      </p:sp>
      <p:sp>
        <p:nvSpPr>
          <p:cNvPr id="4" name="TextBox 3"/>
          <p:cNvSpPr txBox="1"/>
          <p:nvPr/>
        </p:nvSpPr>
        <p:spPr>
          <a:xfrm>
            <a:off x="9499599" y="963596"/>
            <a:ext cx="1937932" cy="646331"/>
          </a:xfrm>
          <a:prstGeom prst="rect">
            <a:avLst/>
          </a:prstGeom>
          <a:noFill/>
        </p:spPr>
        <p:txBody>
          <a:bodyPr wrap="square" rtlCol="0">
            <a:spAutoFit/>
          </a:bodyPr>
          <a:lstStyle/>
          <a:p>
            <a:pPr algn="ctr"/>
            <a:r>
              <a:rPr lang="en-US" dirty="0" smtClean="0"/>
              <a:t>Working Buffers </a:t>
            </a:r>
            <a:br>
              <a:rPr lang="en-US" dirty="0" smtClean="0"/>
            </a:br>
            <a:r>
              <a:rPr lang="en-US" dirty="0" smtClean="0"/>
              <a:t>(32KB sized)</a:t>
            </a:r>
            <a:endParaRPr lang="en-US" dirty="0"/>
          </a:p>
        </p:txBody>
      </p:sp>
      <p:sp>
        <p:nvSpPr>
          <p:cNvPr id="5" name="Can 4"/>
          <p:cNvSpPr/>
          <p:nvPr/>
        </p:nvSpPr>
        <p:spPr>
          <a:xfrm>
            <a:off x="406400" y="1727200"/>
            <a:ext cx="2463800" cy="2694422"/>
          </a:xfrm>
          <a:prstGeom prst="can">
            <a:avLst>
              <a:gd name="adj" fmla="val 25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A</a:t>
            </a:r>
          </a:p>
          <a:p>
            <a:pPr algn="ctr"/>
            <a:r>
              <a:rPr lang="en-US" dirty="0" smtClean="0"/>
              <a:t>[90KB]</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6" name="Can 5"/>
          <p:cNvSpPr/>
          <p:nvPr/>
        </p:nvSpPr>
        <p:spPr>
          <a:xfrm>
            <a:off x="6350000" y="1727199"/>
            <a:ext cx="2463800" cy="2717801"/>
          </a:xfrm>
          <a:prstGeom prst="can">
            <a:avLst>
              <a:gd name="adj" fmla="val 256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B </a:t>
            </a:r>
          </a:p>
          <a:p>
            <a:pPr algn="ctr"/>
            <a:r>
              <a:rPr lang="en-US" dirty="0" smtClean="0"/>
              <a:t>[90KB]</a:t>
            </a:r>
          </a:p>
          <a:p>
            <a:pPr algn="ctr"/>
            <a:endParaRPr lang="en-US" dirty="0"/>
          </a:p>
          <a:p>
            <a:pPr algn="ctr"/>
            <a:endParaRPr lang="en-US" dirty="0" smtClean="0"/>
          </a:p>
          <a:p>
            <a:pPr algn="ctr"/>
            <a:endParaRPr lang="en-US" dirty="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7" name="Can 6"/>
          <p:cNvSpPr/>
          <p:nvPr/>
        </p:nvSpPr>
        <p:spPr>
          <a:xfrm>
            <a:off x="9080500" y="1724393"/>
            <a:ext cx="2463800" cy="2697229"/>
          </a:xfrm>
          <a:prstGeom prst="can">
            <a:avLst>
              <a:gd name="adj" fmla="val 263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C</a:t>
            </a:r>
          </a:p>
          <a:p>
            <a:pPr algn="ctr"/>
            <a:r>
              <a:rPr lang="en-US" dirty="0" smtClean="0"/>
              <a:t>[90KB]</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a:p>
            <a:pPr algn="ctr"/>
            <a:endParaRPr lang="en-US" dirty="0"/>
          </a:p>
          <a:p>
            <a:pPr algn="ctr"/>
            <a:endParaRPr lang="en-US" dirty="0"/>
          </a:p>
        </p:txBody>
      </p:sp>
      <p:sp>
        <p:nvSpPr>
          <p:cNvPr id="8" name="Rectangle 7"/>
          <p:cNvSpPr/>
          <p:nvPr/>
        </p:nvSpPr>
        <p:spPr>
          <a:xfrm>
            <a:off x="536206" y="2631466"/>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MZ…P</a:t>
            </a:r>
            <a:endParaRPr lang="en-US" dirty="0"/>
          </a:p>
        </p:txBody>
      </p:sp>
      <p:sp>
        <p:nvSpPr>
          <p:cNvPr id="9" name="TextBox 8"/>
          <p:cNvSpPr txBox="1"/>
          <p:nvPr/>
        </p:nvSpPr>
        <p:spPr>
          <a:xfrm>
            <a:off x="2049869" y="2631466"/>
            <a:ext cx="753288" cy="369332"/>
          </a:xfrm>
          <a:prstGeom prst="rect">
            <a:avLst/>
          </a:prstGeom>
          <a:noFill/>
        </p:spPr>
        <p:txBody>
          <a:bodyPr wrap="square" rtlCol="0">
            <a:spAutoFit/>
          </a:bodyPr>
          <a:lstStyle/>
          <a:p>
            <a:r>
              <a:rPr lang="en-US" dirty="0" smtClean="0"/>
              <a:t>32KB</a:t>
            </a:r>
            <a:endParaRPr lang="en-US" dirty="0"/>
          </a:p>
        </p:txBody>
      </p:sp>
      <p:sp>
        <p:nvSpPr>
          <p:cNvPr id="10" name="Rectangle 9"/>
          <p:cNvSpPr/>
          <p:nvPr/>
        </p:nvSpPr>
        <p:spPr>
          <a:xfrm>
            <a:off x="6532968" y="2666298"/>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MZ…P</a:t>
            </a:r>
            <a:endParaRPr lang="en-US" dirty="0"/>
          </a:p>
        </p:txBody>
      </p:sp>
      <p:sp>
        <p:nvSpPr>
          <p:cNvPr id="11" name="TextBox 10"/>
          <p:cNvSpPr txBox="1"/>
          <p:nvPr/>
        </p:nvSpPr>
        <p:spPr>
          <a:xfrm>
            <a:off x="8046631" y="2666298"/>
            <a:ext cx="746938" cy="369332"/>
          </a:xfrm>
          <a:prstGeom prst="rect">
            <a:avLst/>
          </a:prstGeom>
          <a:noFill/>
        </p:spPr>
        <p:txBody>
          <a:bodyPr wrap="square" rtlCol="0">
            <a:spAutoFit/>
          </a:bodyPr>
          <a:lstStyle/>
          <a:p>
            <a:r>
              <a:rPr lang="en-US" dirty="0" smtClean="0"/>
              <a:t>32KB</a:t>
            </a:r>
            <a:endParaRPr lang="en-US" dirty="0"/>
          </a:p>
        </p:txBody>
      </p:sp>
      <p:sp>
        <p:nvSpPr>
          <p:cNvPr id="12" name="Rectangle 11"/>
          <p:cNvSpPr/>
          <p:nvPr/>
        </p:nvSpPr>
        <p:spPr>
          <a:xfrm>
            <a:off x="6532968" y="3035630"/>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a:t>
            </a:r>
            <a:endParaRPr lang="en-US" dirty="0"/>
          </a:p>
        </p:txBody>
      </p:sp>
      <p:sp>
        <p:nvSpPr>
          <p:cNvPr id="13" name="TextBox 12"/>
          <p:cNvSpPr txBox="1"/>
          <p:nvPr/>
        </p:nvSpPr>
        <p:spPr>
          <a:xfrm>
            <a:off x="8046631" y="3035630"/>
            <a:ext cx="746938" cy="369332"/>
          </a:xfrm>
          <a:prstGeom prst="rect">
            <a:avLst/>
          </a:prstGeom>
          <a:noFill/>
        </p:spPr>
        <p:txBody>
          <a:bodyPr wrap="square" rtlCol="0">
            <a:spAutoFit/>
          </a:bodyPr>
          <a:lstStyle/>
          <a:p>
            <a:r>
              <a:rPr lang="en-US" dirty="0" smtClean="0"/>
              <a:t>32KB</a:t>
            </a:r>
            <a:endParaRPr lang="en-US" dirty="0"/>
          </a:p>
        </p:txBody>
      </p:sp>
      <p:sp>
        <p:nvSpPr>
          <p:cNvPr id="14" name="Rectangle 13"/>
          <p:cNvSpPr/>
          <p:nvPr/>
        </p:nvSpPr>
        <p:spPr>
          <a:xfrm>
            <a:off x="9199968" y="2666298"/>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MZ…P</a:t>
            </a:r>
            <a:endParaRPr lang="en-US" dirty="0"/>
          </a:p>
        </p:txBody>
      </p:sp>
      <p:sp>
        <p:nvSpPr>
          <p:cNvPr id="15" name="TextBox 14"/>
          <p:cNvSpPr txBox="1"/>
          <p:nvPr/>
        </p:nvSpPr>
        <p:spPr>
          <a:xfrm>
            <a:off x="10713631" y="2666298"/>
            <a:ext cx="746938" cy="369332"/>
          </a:xfrm>
          <a:prstGeom prst="rect">
            <a:avLst/>
          </a:prstGeom>
          <a:noFill/>
        </p:spPr>
        <p:txBody>
          <a:bodyPr wrap="square" rtlCol="0">
            <a:spAutoFit/>
          </a:bodyPr>
          <a:lstStyle/>
          <a:p>
            <a:r>
              <a:rPr lang="en-US" dirty="0" smtClean="0"/>
              <a:t>32KB</a:t>
            </a:r>
            <a:endParaRPr lang="en-US" dirty="0"/>
          </a:p>
        </p:txBody>
      </p:sp>
      <p:sp>
        <p:nvSpPr>
          <p:cNvPr id="16" name="Rectangle 15"/>
          <p:cNvSpPr/>
          <p:nvPr/>
        </p:nvSpPr>
        <p:spPr>
          <a:xfrm>
            <a:off x="9199968" y="3035630"/>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a:t>
            </a:r>
            <a:endParaRPr lang="en-US" dirty="0"/>
          </a:p>
        </p:txBody>
      </p:sp>
      <p:sp>
        <p:nvSpPr>
          <p:cNvPr id="17" name="TextBox 16"/>
          <p:cNvSpPr txBox="1"/>
          <p:nvPr/>
        </p:nvSpPr>
        <p:spPr>
          <a:xfrm>
            <a:off x="10713630" y="3454730"/>
            <a:ext cx="1242237" cy="769441"/>
          </a:xfrm>
          <a:prstGeom prst="rect">
            <a:avLst/>
          </a:prstGeom>
          <a:noFill/>
        </p:spPr>
        <p:txBody>
          <a:bodyPr wrap="square" rtlCol="0">
            <a:spAutoFit/>
          </a:bodyPr>
          <a:lstStyle/>
          <a:p>
            <a:r>
              <a:rPr lang="en-US" dirty="0" smtClean="0"/>
              <a:t>24464</a:t>
            </a:r>
          </a:p>
          <a:p>
            <a:r>
              <a:rPr lang="en-US" dirty="0" smtClean="0"/>
              <a:t>bytes</a:t>
            </a:r>
          </a:p>
          <a:p>
            <a:r>
              <a:rPr lang="en-US" sz="800" dirty="0" smtClean="0"/>
              <a:t>remainder</a:t>
            </a:r>
            <a:endParaRPr lang="en-US" sz="800" dirty="0"/>
          </a:p>
        </p:txBody>
      </p:sp>
      <p:sp>
        <p:nvSpPr>
          <p:cNvPr id="20" name="Rectangle 19"/>
          <p:cNvSpPr/>
          <p:nvPr/>
        </p:nvSpPr>
        <p:spPr>
          <a:xfrm>
            <a:off x="6532968" y="3409063"/>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 …G</a:t>
            </a:r>
            <a:endParaRPr lang="en-US" dirty="0"/>
          </a:p>
        </p:txBody>
      </p:sp>
      <p:sp>
        <p:nvSpPr>
          <p:cNvPr id="26" name="Left Brace 25"/>
          <p:cNvSpPr/>
          <p:nvPr/>
        </p:nvSpPr>
        <p:spPr>
          <a:xfrm>
            <a:off x="6164669" y="2696576"/>
            <a:ext cx="304800" cy="653179"/>
          </a:xfrm>
          <a:prstGeom prst="leftBrace">
            <a:avLst>
              <a:gd name="adj1" fmla="val 27707"/>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TextBox 26"/>
          <p:cNvSpPr txBox="1"/>
          <p:nvPr/>
        </p:nvSpPr>
        <p:spPr>
          <a:xfrm>
            <a:off x="3604216" y="2631466"/>
            <a:ext cx="2621959" cy="1323439"/>
          </a:xfrm>
          <a:prstGeom prst="rect">
            <a:avLst/>
          </a:prstGeom>
          <a:noFill/>
        </p:spPr>
        <p:txBody>
          <a:bodyPr wrap="square" rtlCol="0">
            <a:spAutoFit/>
          </a:bodyPr>
          <a:lstStyle/>
          <a:p>
            <a:r>
              <a:rPr lang="en-US" sz="1000" dirty="0" smtClean="0"/>
              <a:t>A MAX DEPTH of 2 would mean that up to 2 Working Buffers can be allocated, initialized, and queued for transmission before subsequent Working buffers are processed.  Any processing iteration that fails to result in a transmission increments the </a:t>
            </a:r>
            <a:r>
              <a:rPr lang="en-US" sz="1000" b="1" dirty="0" smtClean="0"/>
              <a:t>BEEP metric </a:t>
            </a:r>
            <a:r>
              <a:rPr lang="en-US" sz="1000" dirty="0" smtClean="0"/>
              <a:t>(used as a measure of how often the application is WAITING for all transmissions to complete).</a:t>
            </a:r>
            <a:endParaRPr lang="en-US" sz="1000" dirty="0"/>
          </a:p>
        </p:txBody>
      </p:sp>
      <p:sp>
        <p:nvSpPr>
          <p:cNvPr id="28" name="Rectangle 27"/>
          <p:cNvSpPr/>
          <p:nvPr/>
        </p:nvSpPr>
        <p:spPr>
          <a:xfrm>
            <a:off x="9199968" y="3403558"/>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 …G</a:t>
            </a:r>
            <a:endParaRPr lang="en-US" dirty="0"/>
          </a:p>
        </p:txBody>
      </p:sp>
      <p:sp>
        <p:nvSpPr>
          <p:cNvPr id="29" name="TextBox 28"/>
          <p:cNvSpPr txBox="1"/>
          <p:nvPr/>
        </p:nvSpPr>
        <p:spPr>
          <a:xfrm>
            <a:off x="10690593" y="3048361"/>
            <a:ext cx="746938" cy="369332"/>
          </a:xfrm>
          <a:prstGeom prst="rect">
            <a:avLst/>
          </a:prstGeom>
          <a:noFill/>
        </p:spPr>
        <p:txBody>
          <a:bodyPr wrap="square" rtlCol="0">
            <a:spAutoFit/>
          </a:bodyPr>
          <a:lstStyle/>
          <a:p>
            <a:r>
              <a:rPr lang="en-US" dirty="0" smtClean="0"/>
              <a:t>32KB</a:t>
            </a:r>
            <a:endParaRPr lang="en-US" dirty="0"/>
          </a:p>
        </p:txBody>
      </p:sp>
      <p:sp>
        <p:nvSpPr>
          <p:cNvPr id="31" name="Rectangle 30"/>
          <p:cNvSpPr/>
          <p:nvPr/>
        </p:nvSpPr>
        <p:spPr>
          <a:xfrm>
            <a:off x="536205" y="3015840"/>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a:t>
            </a:r>
            <a:endParaRPr lang="en-US" dirty="0"/>
          </a:p>
        </p:txBody>
      </p:sp>
      <p:sp>
        <p:nvSpPr>
          <p:cNvPr id="32" name="Rectangle 31"/>
          <p:cNvSpPr/>
          <p:nvPr/>
        </p:nvSpPr>
        <p:spPr>
          <a:xfrm>
            <a:off x="536205" y="3396828"/>
            <a:ext cx="1424763" cy="372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 …G</a:t>
            </a:r>
            <a:endParaRPr lang="en-US" dirty="0"/>
          </a:p>
        </p:txBody>
      </p:sp>
      <p:sp>
        <p:nvSpPr>
          <p:cNvPr id="33" name="TextBox 32"/>
          <p:cNvSpPr txBox="1"/>
          <p:nvPr/>
        </p:nvSpPr>
        <p:spPr>
          <a:xfrm>
            <a:off x="8051798" y="3443887"/>
            <a:ext cx="1242237" cy="769441"/>
          </a:xfrm>
          <a:prstGeom prst="rect">
            <a:avLst/>
          </a:prstGeom>
          <a:noFill/>
        </p:spPr>
        <p:txBody>
          <a:bodyPr wrap="square" rtlCol="0">
            <a:spAutoFit/>
          </a:bodyPr>
          <a:lstStyle/>
          <a:p>
            <a:r>
              <a:rPr lang="en-US" dirty="0" smtClean="0"/>
              <a:t>24464</a:t>
            </a:r>
          </a:p>
          <a:p>
            <a:r>
              <a:rPr lang="en-US" dirty="0" smtClean="0"/>
              <a:t>bytes</a:t>
            </a:r>
          </a:p>
          <a:p>
            <a:r>
              <a:rPr lang="en-US" sz="800" dirty="0" smtClean="0"/>
              <a:t>remainder</a:t>
            </a:r>
            <a:endParaRPr lang="en-US" sz="800" dirty="0"/>
          </a:p>
        </p:txBody>
      </p:sp>
      <p:sp>
        <p:nvSpPr>
          <p:cNvPr id="34" name="TextBox 33"/>
          <p:cNvSpPr txBox="1"/>
          <p:nvPr/>
        </p:nvSpPr>
        <p:spPr>
          <a:xfrm>
            <a:off x="2082579" y="3419190"/>
            <a:ext cx="1242237" cy="769441"/>
          </a:xfrm>
          <a:prstGeom prst="rect">
            <a:avLst/>
          </a:prstGeom>
          <a:noFill/>
        </p:spPr>
        <p:txBody>
          <a:bodyPr wrap="square" rtlCol="0">
            <a:spAutoFit/>
          </a:bodyPr>
          <a:lstStyle/>
          <a:p>
            <a:r>
              <a:rPr lang="en-US" dirty="0" smtClean="0"/>
              <a:t>24464</a:t>
            </a:r>
          </a:p>
          <a:p>
            <a:r>
              <a:rPr lang="en-US" dirty="0" smtClean="0"/>
              <a:t>bytes</a:t>
            </a:r>
          </a:p>
          <a:p>
            <a:r>
              <a:rPr lang="en-US" sz="800" dirty="0" smtClean="0"/>
              <a:t>remainder</a:t>
            </a:r>
            <a:endParaRPr lang="en-US" sz="800" dirty="0"/>
          </a:p>
        </p:txBody>
      </p:sp>
      <p:sp>
        <p:nvSpPr>
          <p:cNvPr id="35" name="TextBox 34"/>
          <p:cNvSpPr txBox="1"/>
          <p:nvPr/>
        </p:nvSpPr>
        <p:spPr>
          <a:xfrm>
            <a:off x="2042115" y="3010100"/>
            <a:ext cx="746938" cy="369332"/>
          </a:xfrm>
          <a:prstGeom prst="rect">
            <a:avLst/>
          </a:prstGeom>
          <a:noFill/>
        </p:spPr>
        <p:txBody>
          <a:bodyPr wrap="square" rtlCol="0">
            <a:spAutoFit/>
          </a:bodyPr>
          <a:lstStyle/>
          <a:p>
            <a:r>
              <a:rPr lang="en-US" dirty="0" smtClean="0"/>
              <a:t>32KB</a:t>
            </a:r>
            <a:endParaRPr lang="en-US" dirty="0"/>
          </a:p>
        </p:txBody>
      </p:sp>
    </p:spTree>
    <p:extLst>
      <p:ext uri="{BB962C8B-B14F-4D97-AF65-F5344CB8AC3E}">
        <p14:creationId xmlns:p14="http://schemas.microsoft.com/office/powerpoint/2010/main" val="345281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 Server </a:t>
            </a:r>
            <a:r>
              <a:rPr lang="en-US" b="1" dirty="0" smtClean="0"/>
              <a:t>Send</a:t>
            </a:r>
            <a:r>
              <a:rPr lang="en-US" dirty="0" smtClean="0"/>
              <a:t> Overview</a:t>
            </a:r>
            <a:endParaRPr lang="en-US" dirty="0"/>
          </a:p>
        </p:txBody>
      </p:sp>
      <p:sp>
        <p:nvSpPr>
          <p:cNvPr id="4" name="Rectangle 3"/>
          <p:cNvSpPr/>
          <p:nvPr/>
        </p:nvSpPr>
        <p:spPr>
          <a:xfrm>
            <a:off x="457200" y="2133600"/>
            <a:ext cx="2311400" cy="2120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smtClean="0"/>
              <a:t>HEADER</a:t>
            </a:r>
          </a:p>
          <a:p>
            <a:pPr algn="ctr"/>
            <a:r>
              <a:rPr lang="en-US" sz="1400" b="1" dirty="0" smtClean="0"/>
              <a:t>|AB,</a:t>
            </a:r>
            <a:r>
              <a:rPr lang="en-US" sz="1400" dirty="0" smtClean="0"/>
              <a:t> </a:t>
            </a:r>
            <a:r>
              <a:rPr lang="en-US" sz="1400" dirty="0" smtClean="0">
                <a:solidFill>
                  <a:srgbClr val="FFFF00"/>
                </a:solidFill>
              </a:rPr>
              <a:t>&lt;client name&gt;/40,</a:t>
            </a:r>
          </a:p>
          <a:p>
            <a:pPr algn="ctr"/>
            <a:r>
              <a:rPr lang="en-US" sz="1400" dirty="0" smtClean="0">
                <a:solidFill>
                  <a:srgbClr val="FFFF00"/>
                </a:solidFill>
              </a:rPr>
              <a:t>&lt;source&gt;/30,</a:t>
            </a:r>
          </a:p>
          <a:p>
            <a:pPr algn="ctr"/>
            <a:r>
              <a:rPr lang="en-US" sz="1400" dirty="0" smtClean="0">
                <a:solidFill>
                  <a:srgbClr val="FFFF00"/>
                </a:solidFill>
              </a:rPr>
              <a:t>&lt;total iterations&gt;/6,</a:t>
            </a:r>
          </a:p>
          <a:p>
            <a:pPr algn="ctr"/>
            <a:r>
              <a:rPr lang="en-US" sz="1400" dirty="0" smtClean="0">
                <a:solidFill>
                  <a:srgbClr val="FFFF00"/>
                </a:solidFill>
              </a:rPr>
              <a:t>&lt;bytes&gt;/12,</a:t>
            </a:r>
          </a:p>
          <a:p>
            <a:pPr algn="ctr"/>
            <a:r>
              <a:rPr lang="en-US" sz="1400" dirty="0" smtClean="0"/>
              <a:t>&lt;CID&gt;/15,</a:t>
            </a:r>
          </a:p>
          <a:p>
            <a:pPr algn="ctr"/>
            <a:r>
              <a:rPr lang="en-US" sz="1400" dirty="0" smtClean="0">
                <a:solidFill>
                  <a:srgbClr val="FFFF00"/>
                </a:solidFill>
              </a:rPr>
              <a:t>&lt;current iteration&gt;/6,</a:t>
            </a:r>
          </a:p>
          <a:p>
            <a:pPr algn="ctr"/>
            <a:r>
              <a:rPr lang="en-US" sz="1400" dirty="0" smtClean="0"/>
              <a:t>&lt;BEGIN offset&gt;/15,</a:t>
            </a:r>
          </a:p>
          <a:p>
            <a:pPr algn="ctr"/>
            <a:r>
              <a:rPr lang="en-US" sz="1400" dirty="0" smtClean="0"/>
              <a:t>&lt;delta prior BEGIN&gt;/15, </a:t>
            </a:r>
            <a:r>
              <a:rPr lang="en-US" sz="1400" b="1" dirty="0" smtClean="0"/>
              <a:t>B|</a:t>
            </a:r>
          </a:p>
        </p:txBody>
      </p:sp>
      <p:sp>
        <p:nvSpPr>
          <p:cNvPr id="5" name="Rectangle 4"/>
          <p:cNvSpPr/>
          <p:nvPr/>
        </p:nvSpPr>
        <p:spPr>
          <a:xfrm>
            <a:off x="2832100" y="2668587"/>
            <a:ext cx="2273300"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Working Buffer</a:t>
            </a:r>
          </a:p>
          <a:p>
            <a:pPr algn="ctr"/>
            <a:r>
              <a:rPr lang="en-US" dirty="0" smtClean="0"/>
              <a:t>Chunk #1</a:t>
            </a:r>
            <a:endParaRPr lang="en-US" dirty="0"/>
          </a:p>
        </p:txBody>
      </p:sp>
      <p:sp>
        <p:nvSpPr>
          <p:cNvPr id="6" name="Rectangle 5"/>
          <p:cNvSpPr/>
          <p:nvPr/>
        </p:nvSpPr>
        <p:spPr>
          <a:xfrm>
            <a:off x="5105400" y="2668587"/>
            <a:ext cx="2273300"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Rectangle 6"/>
          <p:cNvSpPr/>
          <p:nvPr/>
        </p:nvSpPr>
        <p:spPr>
          <a:xfrm>
            <a:off x="7378700" y="2668587"/>
            <a:ext cx="2273300"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Working Buffer </a:t>
            </a:r>
          </a:p>
          <a:p>
            <a:pPr algn="ctr"/>
            <a:r>
              <a:rPr lang="en-US" dirty="0" smtClean="0"/>
              <a:t>Chunk #N</a:t>
            </a:r>
            <a:endParaRPr lang="en-US" dirty="0"/>
          </a:p>
        </p:txBody>
      </p:sp>
      <p:sp>
        <p:nvSpPr>
          <p:cNvPr id="10" name="Rectangle 9"/>
          <p:cNvSpPr/>
          <p:nvPr/>
        </p:nvSpPr>
        <p:spPr>
          <a:xfrm>
            <a:off x="9715500" y="2133600"/>
            <a:ext cx="2311400" cy="2120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1400" b="1" dirty="0" smtClean="0"/>
              <a:t>FOOTER</a:t>
            </a:r>
          </a:p>
          <a:p>
            <a:pPr algn="ctr"/>
            <a:r>
              <a:rPr lang="en-US" sz="1400" b="1" dirty="0" smtClean="0"/>
              <a:t>|AE,</a:t>
            </a:r>
            <a:r>
              <a:rPr lang="en-US" sz="1400" dirty="0" smtClean="0"/>
              <a:t> </a:t>
            </a:r>
            <a:r>
              <a:rPr lang="en-US" sz="1400" dirty="0" smtClean="0">
                <a:solidFill>
                  <a:srgbClr val="FFFF00"/>
                </a:solidFill>
              </a:rPr>
              <a:t>&lt;client name&gt;/40,</a:t>
            </a:r>
          </a:p>
          <a:p>
            <a:pPr algn="ctr"/>
            <a:r>
              <a:rPr lang="en-US" sz="1400" dirty="0" smtClean="0">
                <a:solidFill>
                  <a:srgbClr val="FFFF00"/>
                </a:solidFill>
              </a:rPr>
              <a:t>&lt;source&gt;/30,</a:t>
            </a:r>
          </a:p>
          <a:p>
            <a:pPr algn="ctr"/>
            <a:r>
              <a:rPr lang="en-US" sz="1400" dirty="0" smtClean="0">
                <a:solidFill>
                  <a:srgbClr val="FFFF00"/>
                </a:solidFill>
              </a:rPr>
              <a:t>&lt;total iterations&gt;/6,</a:t>
            </a:r>
          </a:p>
          <a:p>
            <a:pPr algn="ctr"/>
            <a:r>
              <a:rPr lang="en-US" sz="1400" dirty="0" smtClean="0">
                <a:solidFill>
                  <a:srgbClr val="FFFF00"/>
                </a:solidFill>
              </a:rPr>
              <a:t>&lt;bytes&gt;/12,</a:t>
            </a:r>
          </a:p>
          <a:p>
            <a:pPr algn="ctr"/>
            <a:r>
              <a:rPr lang="en-US" sz="1400" dirty="0" smtClean="0"/>
              <a:t>&lt;not used&gt;/15,</a:t>
            </a:r>
          </a:p>
          <a:p>
            <a:pPr algn="ctr"/>
            <a:r>
              <a:rPr lang="en-US" sz="1400" dirty="0" smtClean="0">
                <a:solidFill>
                  <a:srgbClr val="FFFF00"/>
                </a:solidFill>
              </a:rPr>
              <a:t>&lt;current iteration&gt;/6,</a:t>
            </a:r>
          </a:p>
          <a:p>
            <a:pPr algn="ctr"/>
            <a:r>
              <a:rPr lang="en-US" sz="1400" dirty="0" smtClean="0"/>
              <a:t>&lt;END-BEGIN delta&gt;/15,</a:t>
            </a:r>
          </a:p>
          <a:p>
            <a:pPr algn="ctr"/>
            <a:r>
              <a:rPr lang="en-US" sz="1400" dirty="0" smtClean="0"/>
              <a:t>&lt;data generation time&gt;/15, </a:t>
            </a:r>
            <a:r>
              <a:rPr lang="en-US" sz="1400" b="1" dirty="0" smtClean="0"/>
              <a:t>E|</a:t>
            </a:r>
          </a:p>
        </p:txBody>
      </p:sp>
      <p:sp>
        <p:nvSpPr>
          <p:cNvPr id="11" name="Content Placeholder 10"/>
          <p:cNvSpPr>
            <a:spLocks noGrp="1"/>
          </p:cNvSpPr>
          <p:nvPr>
            <p:ph idx="1"/>
          </p:nvPr>
        </p:nvSpPr>
        <p:spPr>
          <a:xfrm>
            <a:off x="838200" y="5232400"/>
            <a:ext cx="10515600" cy="1282587"/>
          </a:xfrm>
        </p:spPr>
        <p:txBody>
          <a:bodyPr>
            <a:normAutofit/>
          </a:bodyPr>
          <a:lstStyle/>
          <a:p>
            <a:r>
              <a:rPr lang="en-US" sz="1400" dirty="0" smtClean="0"/>
              <a:t>For each iteration, the sever sends a HEADER, the amount of data specified by the client (per the servers execution mode), followed by a FOOTER.   Both the HEADER and FOOTER are deliberately intended to be much smaller than the typical MTU size of 1500 bytes.</a:t>
            </a:r>
          </a:p>
          <a:p>
            <a:r>
              <a:rPr lang="en-US" sz="1400" dirty="0" smtClean="0"/>
              <a:t>Transmission SEND time is computed as &lt;bytes&gt; / FOOTER.&lt;END-BEGIN delta&gt;.  Note that this time includes the HEADER allocation and send time, in addition to the time required to allocate, initialize, and transmit all of the Working buffer “chunks” (where the number of chunks varies depending on the size of the data bytes to be sent and the size of the Working Buffer).</a:t>
            </a:r>
            <a:endParaRPr lang="en-US" sz="1400" dirty="0"/>
          </a:p>
        </p:txBody>
      </p:sp>
      <p:sp>
        <p:nvSpPr>
          <p:cNvPr id="12" name="Right Brace 11"/>
          <p:cNvSpPr/>
          <p:nvPr/>
        </p:nvSpPr>
        <p:spPr>
          <a:xfrm rot="5400000">
            <a:off x="1404714" y="3357786"/>
            <a:ext cx="416372" cy="2311400"/>
          </a:xfrm>
          <a:prstGeom prst="rightBrace">
            <a:avLst>
              <a:gd name="adj1" fmla="val 5641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5400000">
            <a:off x="3760564" y="2909664"/>
            <a:ext cx="416372" cy="2273300"/>
          </a:xfrm>
          <a:prstGeom prst="rightBrace">
            <a:avLst>
              <a:gd name="adj1" fmla="val 5641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5400000">
            <a:off x="6033864" y="2872706"/>
            <a:ext cx="416372" cy="2273300"/>
          </a:xfrm>
          <a:prstGeom prst="rightBrace">
            <a:avLst>
              <a:gd name="adj1" fmla="val 5641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rot="5400000">
            <a:off x="8307164" y="2891186"/>
            <a:ext cx="416372" cy="2273300"/>
          </a:xfrm>
          <a:prstGeom prst="rightBrace">
            <a:avLst>
              <a:gd name="adj1" fmla="val 5641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5400000">
            <a:off x="10663014" y="3351561"/>
            <a:ext cx="416372" cy="2311400"/>
          </a:xfrm>
          <a:prstGeom prst="rightBrace">
            <a:avLst>
              <a:gd name="adj1" fmla="val 5641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104900" y="4738741"/>
            <a:ext cx="1016000" cy="369332"/>
          </a:xfrm>
          <a:prstGeom prst="rect">
            <a:avLst/>
          </a:prstGeom>
          <a:noFill/>
        </p:spPr>
        <p:txBody>
          <a:bodyPr wrap="square" rtlCol="0">
            <a:spAutoFit/>
          </a:bodyPr>
          <a:lstStyle/>
          <a:p>
            <a:pPr algn="ctr"/>
            <a:r>
              <a:rPr lang="en-US" dirty="0" smtClean="0"/>
              <a:t>send</a:t>
            </a:r>
            <a:endParaRPr lang="en-US" dirty="0"/>
          </a:p>
        </p:txBody>
      </p:sp>
      <p:sp>
        <p:nvSpPr>
          <p:cNvPr id="18" name="TextBox 17"/>
          <p:cNvSpPr txBox="1"/>
          <p:nvPr/>
        </p:nvSpPr>
        <p:spPr>
          <a:xfrm>
            <a:off x="3460750" y="4262819"/>
            <a:ext cx="1016000" cy="369332"/>
          </a:xfrm>
          <a:prstGeom prst="rect">
            <a:avLst/>
          </a:prstGeom>
          <a:noFill/>
        </p:spPr>
        <p:txBody>
          <a:bodyPr wrap="square" rtlCol="0">
            <a:spAutoFit/>
          </a:bodyPr>
          <a:lstStyle/>
          <a:p>
            <a:pPr algn="ctr"/>
            <a:r>
              <a:rPr lang="en-US" dirty="0" smtClean="0"/>
              <a:t>send</a:t>
            </a:r>
            <a:endParaRPr lang="en-US" dirty="0"/>
          </a:p>
        </p:txBody>
      </p:sp>
      <p:sp>
        <p:nvSpPr>
          <p:cNvPr id="19" name="TextBox 18"/>
          <p:cNvSpPr txBox="1"/>
          <p:nvPr/>
        </p:nvSpPr>
        <p:spPr>
          <a:xfrm>
            <a:off x="5734050" y="4262819"/>
            <a:ext cx="1016000" cy="369332"/>
          </a:xfrm>
          <a:prstGeom prst="rect">
            <a:avLst/>
          </a:prstGeom>
          <a:noFill/>
        </p:spPr>
        <p:txBody>
          <a:bodyPr wrap="square" rtlCol="0">
            <a:spAutoFit/>
          </a:bodyPr>
          <a:lstStyle/>
          <a:p>
            <a:pPr algn="ctr"/>
            <a:r>
              <a:rPr lang="en-US" dirty="0" smtClean="0"/>
              <a:t>send</a:t>
            </a:r>
            <a:endParaRPr lang="en-US" dirty="0"/>
          </a:p>
        </p:txBody>
      </p:sp>
      <p:sp>
        <p:nvSpPr>
          <p:cNvPr id="20" name="TextBox 19"/>
          <p:cNvSpPr txBox="1"/>
          <p:nvPr/>
        </p:nvSpPr>
        <p:spPr>
          <a:xfrm>
            <a:off x="8007350" y="4262819"/>
            <a:ext cx="1016000" cy="369332"/>
          </a:xfrm>
          <a:prstGeom prst="rect">
            <a:avLst/>
          </a:prstGeom>
          <a:noFill/>
        </p:spPr>
        <p:txBody>
          <a:bodyPr wrap="square" rtlCol="0">
            <a:spAutoFit/>
          </a:bodyPr>
          <a:lstStyle/>
          <a:p>
            <a:pPr algn="ctr"/>
            <a:r>
              <a:rPr lang="en-US" dirty="0" smtClean="0"/>
              <a:t>send</a:t>
            </a:r>
            <a:endParaRPr lang="en-US" dirty="0"/>
          </a:p>
        </p:txBody>
      </p:sp>
      <p:sp>
        <p:nvSpPr>
          <p:cNvPr id="21" name="TextBox 20"/>
          <p:cNvSpPr txBox="1"/>
          <p:nvPr/>
        </p:nvSpPr>
        <p:spPr>
          <a:xfrm>
            <a:off x="10331450" y="4743988"/>
            <a:ext cx="1016000" cy="369332"/>
          </a:xfrm>
          <a:prstGeom prst="rect">
            <a:avLst/>
          </a:prstGeom>
          <a:noFill/>
        </p:spPr>
        <p:txBody>
          <a:bodyPr wrap="square" rtlCol="0">
            <a:spAutoFit/>
          </a:bodyPr>
          <a:lstStyle/>
          <a:p>
            <a:pPr algn="ctr"/>
            <a:r>
              <a:rPr lang="en-US" dirty="0" smtClean="0"/>
              <a:t>send</a:t>
            </a:r>
            <a:endParaRPr lang="en-US" dirty="0"/>
          </a:p>
        </p:txBody>
      </p:sp>
      <p:sp>
        <p:nvSpPr>
          <p:cNvPr id="22" name="Right Brace 21"/>
          <p:cNvSpPr/>
          <p:nvPr/>
        </p:nvSpPr>
        <p:spPr>
          <a:xfrm rot="16200000">
            <a:off x="4770214" y="-2910335"/>
            <a:ext cx="416372" cy="9347200"/>
          </a:xfrm>
          <a:prstGeom prst="rightBrace">
            <a:avLst>
              <a:gd name="adj1" fmla="val 5641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38147" y="1015243"/>
            <a:ext cx="627705" cy="631653"/>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1128567"/>
            <a:ext cx="533400" cy="531029"/>
          </a:xfrm>
          <a:prstGeom prst="rect">
            <a:avLst/>
          </a:prstGeom>
        </p:spPr>
      </p:pic>
    </p:spTree>
    <p:extLst>
      <p:ext uri="{BB962C8B-B14F-4D97-AF65-F5344CB8AC3E}">
        <p14:creationId xmlns:p14="http://schemas.microsoft.com/office/powerpoint/2010/main" val="3368163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2463</TotalTime>
  <Words>4707</Words>
  <Application>Microsoft Office PowerPoint</Application>
  <PresentationFormat>Widescreen</PresentationFormat>
  <Paragraphs>358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ANT A Network (Performance) Tester</vt:lpstr>
      <vt:lpstr>ANT Overview</vt:lpstr>
      <vt:lpstr>General ANT Server Execution Flow</vt:lpstr>
      <vt:lpstr>ANT Server Execution Modes</vt:lpstr>
      <vt:lpstr>ANT Server Execution Mode Caveats</vt:lpstr>
      <vt:lpstr>ANT Server RAPID-STATIC Mode</vt:lpstr>
      <vt:lpstr>ANT Server LINEAR-RANDOM Mode</vt:lpstr>
      <vt:lpstr>ANT Server File Mode</vt:lpstr>
      <vt:lpstr>ANT Server Send Overview</vt:lpstr>
      <vt:lpstr>ANT Server Send Overview</vt:lpstr>
      <vt:lpstr>ANT Server Sample HEADER/FOOTER</vt:lpstr>
      <vt:lpstr>General ANT Client Execution Flow</vt:lpstr>
      <vt:lpstr>ANT Client Overview</vt:lpstr>
      <vt:lpstr>ANT Client Overview</vt:lpstr>
      <vt:lpstr>ANT Client Statistics</vt:lpstr>
      <vt:lpstr>ANT Client Statistics</vt:lpstr>
      <vt:lpstr>Additional Notes</vt:lpstr>
      <vt:lpstr>Server</vt:lpstr>
    </vt:vector>
  </TitlesOfParts>
  <Company>Lockheed Martin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Lewis</dc:creator>
  <cp:lastModifiedBy>Steven Lewis</cp:lastModifiedBy>
  <cp:revision>55</cp:revision>
  <dcterms:created xsi:type="dcterms:W3CDTF">2015-12-08T15:05:27Z</dcterms:created>
  <dcterms:modified xsi:type="dcterms:W3CDTF">2016-01-08T22:40:32Z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Author">
    <vt:lpwstr>LFWC\lewissa1</vt:lpwstr>
  </property>
  <property fmtid="{D5CDD505-2E9C-101B-9397-08002B2CF9AE}" pid="3" name="Document Sensitivity">
    <vt:lpwstr>1</vt:lpwstr>
  </property>
  <property fmtid="{D5CDD505-2E9C-101B-9397-08002B2CF9AE}" pid="4" name="ThirdParty">
    <vt:lpwstr/>
  </property>
  <property fmtid="{D5CDD505-2E9C-101B-9397-08002B2CF9AE}" pid="5" name="OCI Restriction">
    <vt:bool>false</vt:bool>
  </property>
  <property fmtid="{D5CDD505-2E9C-101B-9397-08002B2CF9AE}" pid="6" name="OCI Additional Info">
    <vt:lpwstr/>
  </property>
  <property fmtid="{D5CDD505-2E9C-101B-9397-08002B2CF9AE}" pid="7" name="Allow Header Overwrite">
    <vt:bool>true</vt:bool>
  </property>
  <property fmtid="{D5CDD505-2E9C-101B-9397-08002B2CF9AE}" pid="8" name="Allow Footer Overwrite">
    <vt:bool>true</vt:bool>
  </property>
  <property fmtid="{D5CDD505-2E9C-101B-9397-08002B2CF9AE}" pid="9" name="Multiple Selected">
    <vt:lpwstr>-1</vt:lpwstr>
  </property>
  <property fmtid="{D5CDD505-2E9C-101B-9397-08002B2CF9AE}" pid="10" name="SIPLongWording">
    <vt:lpwstr/>
  </property>
  <property fmtid="{D5CDD505-2E9C-101B-9397-08002B2CF9AE}" pid="11" name="checkedProgramsCount">
    <vt:i4>0</vt:i4>
  </property>
  <property fmtid="{D5CDD505-2E9C-101B-9397-08002B2CF9AE}" pid="12" name="ExpCountry">
    <vt:lpwstr/>
  </property>
</Properties>
</file>