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62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08" autoAdjust="0"/>
  </p:normalViewPr>
  <p:slideViewPr>
    <p:cSldViewPr>
      <p:cViewPr varScale="1">
        <p:scale>
          <a:sx n="101" d="100"/>
          <a:sy n="101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1DB344-2652-6C43-8A10-5E537B2BD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ヒラギノ角ゴ Pro W3" charset="0"/>
              </a:rPr>
              <a:t>A lot of work has been done to prevent callbacks to increase performance</a:t>
            </a:r>
          </a:p>
          <a:p>
            <a:r>
              <a:rPr lang="en-US" smtClean="0"/>
              <a:t>Rarely flush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DB344-2652-6C43-8A10-5E537B2BDD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382402-FA07-9048-B065-DF468DEF7FEB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212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4982-01EF-E04A-AFB6-D798E1D9D84C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7C154-8BC5-044F-91E5-A7A57CCBE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BAC9-BC2E-6E4D-B6B3-5BFCA1905EEE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A6C2-3786-954D-B1FC-BA7F13636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7CF0-AF15-ED41-997F-C5527C422B2B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33A33-3F36-C347-9187-2A9807E8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A95FC-5896-1749-B26B-68D2F0950331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A098F-AF32-5E43-B85E-FE2716D04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A2757-E44E-AD45-BD0F-9AE3BA279F7F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ED145-0CBB-0F4F-B21B-3DC14ACFC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24F91-0758-0E4C-975A-0E42F22C4C5A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9F0A6-A8A2-0642-ADBF-787D0E35D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928FC-52B7-5B42-AD6B-8B298E5861E5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ED6C9-B559-3F47-A49D-D3F4FAA66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7C073-93C3-9D49-8BD5-DF4344FDDE73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32BE1-FCF0-B64C-987A-7B91206FA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BE5A-EB56-8B46-AC16-EB1619AA0BE2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CEA7-A6A7-F849-AC16-28CD20E6E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7967E-17B4-444F-AF9D-493C34DFE667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402F-3294-9340-BD72-315E0726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Calibri" charset="0"/>
              </a:defRPr>
            </a:lvl1pPr>
          </a:lstStyle>
          <a:p>
            <a:pPr>
              <a:defRPr/>
            </a:pPr>
            <a:fld id="{17F3265F-CE0A-8442-AF5A-B3307E51402E}" type="datetime1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770C06E-093B-9849-8530-A823AB763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6.png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7.png"/><Relationship Id="rId7" Type="http://schemas.openxmlformats.org/officeDocument/2006/relationships/package" Target="../embeddings/Microsoft_Excel_Sheet3.xlsx"/><Relationship Id="rId8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latin typeface="Calibri" charset="0"/>
              </a:rPr>
              <a:t>Jonathan Voigt</a:t>
            </a:r>
          </a:p>
          <a:p>
            <a:r>
              <a:rPr lang="en-US" sz="1600">
                <a:solidFill>
                  <a:schemeClr val="bg1"/>
                </a:solidFill>
                <a:latin typeface="Calibri" charset="0"/>
              </a:rPr>
              <a:t>31</a:t>
            </a:r>
            <a:r>
              <a:rPr lang="en-US" sz="1600" baseline="30000">
                <a:solidFill>
                  <a:schemeClr val="bg1"/>
                </a:solidFill>
                <a:latin typeface="Calibri" charset="0"/>
              </a:rPr>
              <a:t>st</a:t>
            </a:r>
            <a:r>
              <a:rPr lang="en-US" sz="1600">
                <a:solidFill>
                  <a:schemeClr val="bg1"/>
                </a:solidFill>
                <a:latin typeface="Calibri" charset="0"/>
              </a:rPr>
              <a:t> Soar Workshop</a:t>
            </a:r>
          </a:p>
          <a:p>
            <a:r>
              <a:rPr lang="en-US" sz="1600">
                <a:solidFill>
                  <a:schemeClr val="bg1"/>
                </a:solidFill>
                <a:latin typeface="Calibri" charset="0"/>
              </a:rPr>
              <a:t>June 2011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ヒラギノ角ゴ Pro W3" charset="0"/>
              </a:rPr>
              <a:t>Soar </a:t>
            </a:r>
            <a:r>
              <a:rPr lang="en-US" dirty="0" smtClean="0">
                <a:latin typeface="Calibri" charset="0"/>
                <a:ea typeface="ヒラギノ角ゴ Pro W3" charset="0"/>
              </a:rPr>
              <a:t>Data Collection</a:t>
            </a:r>
            <a:r>
              <a:rPr lang="en-US" dirty="0">
                <a:latin typeface="Calibri" charset="0"/>
                <a:ea typeface="ヒラギノ角ゴ Pro W3" charset="0"/>
              </a:rPr>
              <a:t/>
            </a:r>
            <a:br>
              <a:rPr lang="en-US" dirty="0">
                <a:latin typeface="Calibri" charset="0"/>
                <a:ea typeface="ヒラギノ角ゴ Pro W3" charset="0"/>
              </a:rPr>
            </a:br>
            <a:endParaRPr lang="en-US" dirty="0">
              <a:latin typeface="Calibri" charset="0"/>
              <a:ea typeface="ヒラギノ角ゴ Pro W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7AAEADDF-4D26-2F46-9190-0C6582D8D5C3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4EA83632-E274-5E43-B99A-A955A87C9F36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2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ヒラギノ角ゴ Pro W3" charset="0"/>
              </a:rPr>
              <a:t>Motivation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3657600" cy="449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ヒラギノ角ゴ Pro W3" charset="0"/>
              </a:rPr>
              <a:t>Stats </a:t>
            </a:r>
            <a:r>
              <a:rPr lang="en-US" dirty="0" smtClean="0">
                <a:latin typeface="Calibri" charset="0"/>
                <a:ea typeface="ヒラギノ角ゴ Pro W3" charset="0"/>
              </a:rPr>
              <a:t>accumulates values but not history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</a:rPr>
              <a:t>Stats history useful for agent evaluation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</a:rPr>
              <a:t>What is the worst-case reactivity?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</a:rPr>
              <a:t>Optimizing agents for l</a:t>
            </a:r>
            <a:r>
              <a:rPr lang="en-US" dirty="0" smtClean="0">
                <a:latin typeface="Calibri" charset="0"/>
                <a:ea typeface="ヒラギノ角ゴ Pro W3" charset="0"/>
              </a:rPr>
              <a:t>ong</a:t>
            </a:r>
            <a:r>
              <a:rPr lang="en-US" dirty="0" smtClean="0">
                <a:latin typeface="Calibri" charset="0"/>
                <a:ea typeface="ヒラギノ角ゴ Pro W3" charset="0"/>
              </a:rPr>
              <a:t>-running robot experiments</a:t>
            </a:r>
          </a:p>
        </p:txBody>
      </p:sp>
      <p:pic>
        <p:nvPicPr>
          <p:cNvPr id="2" name="Picture 1" descr="Screen shot 2011-06-14 at 10.07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4074233" cy="4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Approach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91400" cy="44958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Kernel changes to stats command: “max</a:t>
            </a:r>
            <a:r>
              <a:rPr lang="en-US" dirty="0">
                <a:latin typeface="Calibri" charset="0"/>
                <a:ea typeface="ヒラギノ角ゴ Pro W3" charset="0"/>
              </a:rPr>
              <a:t>-</a:t>
            </a:r>
            <a:r>
              <a:rPr lang="en-US" dirty="0" smtClean="0">
                <a:latin typeface="Calibri" charset="0"/>
                <a:ea typeface="ヒラギノ角ゴ Pro W3" charset="0"/>
              </a:rPr>
              <a:t>cycle” stats collection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Time, production firings, working memory </a:t>
            </a:r>
            <a:r>
              <a:rPr lang="en-US" dirty="0" smtClean="0">
                <a:latin typeface="Calibri" charset="0"/>
                <a:ea typeface="ヒラギノ角ゴ Pro W3" charset="0"/>
              </a:rPr>
              <a:t>size</a:t>
            </a:r>
          </a:p>
          <a:p>
            <a:pPr lvl="1"/>
            <a:r>
              <a:rPr lang="en-US" dirty="0" err="1" smtClean="0">
                <a:latin typeface="Calibri" charset="0"/>
                <a:ea typeface="ヒラギノ角ゴ Pro W3" charset="0"/>
              </a:rPr>
              <a:t>EpMem</a:t>
            </a:r>
            <a:r>
              <a:rPr lang="en-US" dirty="0" smtClean="0">
                <a:latin typeface="Calibri" charset="0"/>
                <a:ea typeface="ヒラギノ角ゴ Pro W3" charset="0"/>
              </a:rPr>
              <a:t>/</a:t>
            </a:r>
            <a:r>
              <a:rPr lang="en-US" dirty="0" err="1" smtClean="0">
                <a:latin typeface="Calibri" charset="0"/>
                <a:ea typeface="ヒラギノ角ゴ Pro W3" charset="0"/>
              </a:rPr>
              <a:t>SMem</a:t>
            </a:r>
            <a:r>
              <a:rPr lang="en-US" dirty="0" smtClean="0">
                <a:latin typeface="Calibri" charset="0"/>
                <a:ea typeface="ヒラギノ角ゴ Pro W3" charset="0"/>
              </a:rPr>
              <a:t> time each cycle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Efficient history storage</a:t>
            </a:r>
          </a:p>
          <a:p>
            <a:pPr lvl="1"/>
            <a:endParaRPr lang="en-US" dirty="0" smtClean="0">
              <a:latin typeface="Calibri" charset="0"/>
              <a:ea typeface="ヒラギノ角ゴ Pro W3" charset="0"/>
            </a:endParaRP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External tool: Implemented in Java in SML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Idea: Flexible for easy integration with existing environments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Focus </a:t>
            </a:r>
            <a:r>
              <a:rPr lang="en-US" dirty="0">
                <a:latin typeface="Calibri" charset="0"/>
                <a:ea typeface="ヒラギノ角ゴ Pro W3" charset="0"/>
              </a:rPr>
              <a:t>on </a:t>
            </a:r>
            <a:r>
              <a:rPr lang="en-US" dirty="0" smtClean="0">
                <a:latin typeface="Calibri" charset="0"/>
                <a:ea typeface="ヒラギノ角ゴ Pro W3" charset="0"/>
              </a:rPr>
              <a:t>performance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Minimize expensive API calls, </a:t>
            </a:r>
            <a:r>
              <a:rPr lang="en-US" dirty="0">
                <a:latin typeface="Calibri" charset="0"/>
                <a:ea typeface="ヒラギノ角ゴ Pro W3" charset="0"/>
              </a:rPr>
              <a:t>“uncertainty </a:t>
            </a:r>
            <a:r>
              <a:rPr lang="en-US" dirty="0" smtClean="0">
                <a:latin typeface="Calibri" charset="0"/>
                <a:ea typeface="ヒラギノ角ゴ Pro W3" charset="0"/>
              </a:rPr>
              <a:t>principle”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Collect data rows in periods of decision cycles or elapsed time</a:t>
            </a:r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>
                <a:latin typeface="Calibri" charset="0"/>
                <a:ea typeface="ヒラギノ角ゴ Pro W3" charset="0"/>
              </a:rPr>
              <a:t>Output to </a:t>
            </a:r>
            <a:r>
              <a:rPr lang="en-US" dirty="0" smtClean="0">
                <a:latin typeface="Calibri" charset="0"/>
                <a:ea typeface="ヒラギノ角ゴ Pro W3" charset="0"/>
              </a:rPr>
              <a:t>spreadsheet-compatible format for easy inspection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CSV (comma separated values)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8B41963B-368F-9946-8505-BF11C7AAE838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0A6AEBD9-706E-F448-8C5D-8AB58AF48285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3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6390" name="Picture 2" descr="Screen shot 2011-06-12 at 4.4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413000" cy="130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ヒラギノ角ゴ Pro W3" charset="0"/>
              </a:rPr>
              <a:t>Data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Agent name and </a:t>
            </a:r>
            <a:r>
              <a:rPr lang="en-US" dirty="0" smtClean="0">
                <a:latin typeface="Calibri" charset="0"/>
                <a:ea typeface="ヒラギノ角ゴ Pro W3" charset="0"/>
              </a:rPr>
              <a:t>settings (e.g. what learning systems are on)</a:t>
            </a:r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>
                <a:latin typeface="Calibri" charset="0"/>
                <a:ea typeface="ヒラギノ角ゴ Pro W3" charset="0"/>
              </a:rPr>
              <a:t>Wall </a:t>
            </a:r>
            <a:r>
              <a:rPr lang="en-US" dirty="0" smtClean="0">
                <a:latin typeface="Calibri" charset="0"/>
                <a:ea typeface="ヒラギノ角ゴ Pro W3" charset="0"/>
              </a:rPr>
              <a:t>clock, Kernel times, CPU times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Production </a:t>
            </a:r>
            <a:r>
              <a:rPr lang="en-US" dirty="0">
                <a:latin typeface="Calibri" charset="0"/>
                <a:ea typeface="ヒラギノ角ゴ Pro W3" charset="0"/>
              </a:rPr>
              <a:t>firing counts and </a:t>
            </a:r>
            <a:r>
              <a:rPr lang="en-US" dirty="0" smtClean="0">
                <a:latin typeface="Calibri" charset="0"/>
                <a:ea typeface="ヒラギノ角ゴ Pro W3" charset="0"/>
              </a:rPr>
              <a:t>firing </a:t>
            </a:r>
            <a:r>
              <a:rPr lang="en-US" dirty="0">
                <a:latin typeface="Calibri" charset="0"/>
                <a:ea typeface="ヒラギノ角ゴ Pro W3" charset="0"/>
              </a:rPr>
              <a:t>time</a:t>
            </a:r>
          </a:p>
          <a:p>
            <a:r>
              <a:rPr lang="en-US" dirty="0">
                <a:latin typeface="Calibri" charset="0"/>
                <a:ea typeface="ヒラギノ角ゴ Pro W3" charset="0"/>
              </a:rPr>
              <a:t>Working </a:t>
            </a:r>
            <a:r>
              <a:rPr lang="en-US" dirty="0" smtClean="0">
                <a:latin typeface="Calibri" charset="0"/>
                <a:ea typeface="ヒラギノ角ゴ Pro W3" charset="0"/>
              </a:rPr>
              <a:t>memory element counts</a:t>
            </a:r>
            <a:r>
              <a:rPr lang="en-US" smtClean="0">
                <a:latin typeface="Calibri" charset="0"/>
                <a:ea typeface="ヒラギノ角ゴ Pro W3" charset="0"/>
              </a:rPr>
              <a:t>: max, mean, min, additions, </a:t>
            </a:r>
            <a:r>
              <a:rPr lang="en-US" dirty="0" smtClean="0">
                <a:latin typeface="Calibri" charset="0"/>
                <a:ea typeface="ヒラギノ角ゴ Pro W3" charset="0"/>
              </a:rPr>
              <a:t>removals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Episodic </a:t>
            </a:r>
            <a:r>
              <a:rPr lang="en-US" dirty="0">
                <a:latin typeface="Calibri" charset="0"/>
                <a:ea typeface="ヒラギノ角ゴ Pro W3" charset="0"/>
              </a:rPr>
              <a:t>and semantic </a:t>
            </a:r>
            <a:r>
              <a:rPr lang="en-US" dirty="0" smtClean="0">
                <a:latin typeface="Calibri" charset="0"/>
                <a:ea typeface="ヒラギノ角ゴ Pro W3" charset="0"/>
              </a:rPr>
              <a:t>memory: </a:t>
            </a:r>
            <a:r>
              <a:rPr lang="en-US" dirty="0">
                <a:latin typeface="Calibri" charset="0"/>
                <a:ea typeface="ヒラギノ角ゴ Pro W3" charset="0"/>
              </a:rPr>
              <a:t>time, retrievals, queries, stores etc.</a:t>
            </a:r>
          </a:p>
          <a:p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Many statistics record maximums and means that reset on each call to collect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“How long did the slowest decision cycle take since I last checked?”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635C7DE5-3F9D-4842-8079-66127A5FCE13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847ECCD1-546D-D245-839B-833B67DE6716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4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Example </a:t>
            </a:r>
            <a:r>
              <a:rPr lang="en-US" dirty="0" smtClean="0">
                <a:latin typeface="Calibri" charset="0"/>
                <a:ea typeface="ヒラギノ角ゴ Pro W3" charset="0"/>
              </a:rPr>
              <a:t>Data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BE3794A-89E5-134B-90AE-FB85F16D8113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707345A0-268B-F34B-B7A1-8C7EE6792327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5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40413"/>
              </p:ext>
            </p:extLst>
          </p:nvPr>
        </p:nvGraphicFramePr>
        <p:xfrm>
          <a:off x="1143000" y="3124200"/>
          <a:ext cx="68580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Worksheet" r:id="rId3" imgW="28076190" imgH="8203175" progId="Excel.Sheet.12">
                  <p:embed/>
                </p:oleObj>
              </mc:Choice>
              <mc:Fallback>
                <p:oleObj name="Worksheet" r:id="rId3" imgW="28076190" imgH="8203175" progId="Excel.Shee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8580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7319"/>
              </p:ext>
            </p:extLst>
          </p:nvPr>
        </p:nvGraphicFramePr>
        <p:xfrm>
          <a:off x="838200" y="1600200"/>
          <a:ext cx="746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Worksheet" r:id="rId5" imgW="9092865" imgH="393686" progId="Excel.Sheet.12">
                  <p:embed/>
                </p:oleObj>
              </mc:Choice>
              <mc:Fallback>
                <p:oleObj name="Worksheet" r:id="rId5" imgW="9092865" imgH="393686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46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526961"/>
              </p:ext>
            </p:extLst>
          </p:nvPr>
        </p:nvGraphicFramePr>
        <p:xfrm>
          <a:off x="838200" y="2362200"/>
          <a:ext cx="744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Worksheet" r:id="rId7" imgW="7441926" imgH="393686" progId="Excel.Sheet.12">
                  <p:embed/>
                </p:oleObj>
              </mc:Choice>
              <mc:Fallback>
                <p:oleObj name="Worksheet" r:id="rId7" imgW="7441926" imgH="393686" progId="Excel.Shee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744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Usage Details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Single class Java library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Instantiate </a:t>
            </a:r>
            <a:r>
              <a:rPr lang="en-US" dirty="0">
                <a:latin typeface="Calibri" charset="0"/>
                <a:ea typeface="ヒラギノ角ゴ Pro W3" charset="0"/>
              </a:rPr>
              <a:t>once </a:t>
            </a:r>
            <a:r>
              <a:rPr lang="en-US" dirty="0" smtClean="0">
                <a:latin typeface="Calibri" charset="0"/>
                <a:ea typeface="ヒラギノ角ゴ Pro W3" charset="0"/>
              </a:rPr>
              <a:t>for all agents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>
                <a:latin typeface="Calibri" charset="0"/>
                <a:ea typeface="ヒラギノ角ゴ Pro W3" charset="0"/>
              </a:rPr>
              <a:t>Call methods during three events: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Soar system start: </a:t>
            </a:r>
            <a:r>
              <a:rPr lang="en-US" dirty="0" err="1">
                <a:latin typeface="Calibri" charset="0"/>
                <a:ea typeface="ヒラギノ角ゴ Pro W3" charset="0"/>
              </a:rPr>
              <a:t>onStart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Update (after all agents pass output): </a:t>
            </a:r>
            <a:r>
              <a:rPr lang="en-US" dirty="0" err="1">
                <a:latin typeface="Calibri" charset="0"/>
                <a:ea typeface="ヒラギノ角ゴ Pro W3" charset="0"/>
              </a:rPr>
              <a:t>onUpdateEvent</a:t>
            </a:r>
            <a:r>
              <a:rPr lang="en-US" dirty="0">
                <a:latin typeface="Calibri" charset="0"/>
                <a:ea typeface="ヒラギノ角ゴ Pro W3" charset="0"/>
              </a:rPr>
              <a:t>, collect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Soar system stop: </a:t>
            </a:r>
            <a:r>
              <a:rPr lang="en-US" dirty="0" err="1">
                <a:latin typeface="Calibri" charset="0"/>
                <a:ea typeface="ヒラギノ角ゴ Pro W3" charset="0"/>
              </a:rPr>
              <a:t>onStop</a:t>
            </a:r>
            <a:r>
              <a:rPr lang="en-US" dirty="0">
                <a:latin typeface="Calibri" charset="0"/>
                <a:ea typeface="ヒラギノ角ゴ Pro W3" charset="0"/>
              </a:rPr>
              <a:t>, collect</a:t>
            </a:r>
          </a:p>
          <a:p>
            <a:pPr lvl="1"/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>
                <a:latin typeface="Calibri" charset="0"/>
                <a:ea typeface="ヒラギノ角ゴ Pro W3" charset="0"/>
              </a:rPr>
              <a:t>Utility methods to help timing collection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Every n decision cycles: </a:t>
            </a:r>
            <a:r>
              <a:rPr lang="en-US" dirty="0" err="1">
                <a:latin typeface="Calibri" charset="0"/>
                <a:ea typeface="ヒラギノ角ゴ Pro W3" charset="0"/>
              </a:rPr>
              <a:t>setPeriodCycles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Every n milliseconds: </a:t>
            </a:r>
            <a:r>
              <a:rPr lang="en-US" dirty="0" err="1">
                <a:latin typeface="Calibri" charset="0"/>
                <a:ea typeface="ヒラギノ角ゴ Pro W3" charset="0"/>
              </a:rPr>
              <a:t>setPeriodMillis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endParaRPr lang="en-US" dirty="0">
              <a:latin typeface="Calibri" charset="0"/>
              <a:ea typeface="ヒラギノ角ゴ Pro W3" charset="0"/>
            </a:endParaRPr>
          </a:p>
          <a:p>
            <a:r>
              <a:rPr lang="en-US" dirty="0">
                <a:latin typeface="Calibri" charset="0"/>
                <a:ea typeface="ヒラギノ角ゴ Pro W3" charset="0"/>
              </a:rPr>
              <a:t>Flushing to file is expensive, doesn’t happen while agents are running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Should explicitly call every so often in case of catastrophic failures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29CDBA2-15AB-884D-8127-D1AD91CDCB80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BEAFC24-00C3-8D49-AA9E-9BD295081993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6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ヒラギノ角ゴ Pro W3" charset="0"/>
              </a:rPr>
              <a:t>Nuggets/Coal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Lots of work to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Support different output formats: </a:t>
            </a:r>
            <a:r>
              <a:rPr lang="en-US" dirty="0" err="1">
                <a:latin typeface="Calibri" charset="0"/>
                <a:ea typeface="ヒラギノ角ゴ Pro W3" charset="0"/>
              </a:rPr>
              <a:t>sqlite</a:t>
            </a:r>
            <a:r>
              <a:rPr lang="en-US" dirty="0">
                <a:latin typeface="Calibri" charset="0"/>
                <a:ea typeface="ヒラギノ角ゴ Pro W3" charset="0"/>
              </a:rPr>
              <a:t>, speedy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Tricky to use </a:t>
            </a:r>
            <a:r>
              <a:rPr lang="en-US" dirty="0">
                <a:latin typeface="Calibri" charset="0"/>
                <a:ea typeface="ヒラギノ角ゴ Pro W3" charset="0"/>
              </a:rPr>
              <a:t>because of the performance goal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Successfully used to </a:t>
            </a:r>
            <a:r>
              <a:rPr lang="en-US" dirty="0" smtClean="0">
                <a:latin typeface="Calibri" charset="0"/>
                <a:ea typeface="ヒラギノ角ゴ Pro W3" charset="0"/>
              </a:rPr>
              <a:t>collect </a:t>
            </a:r>
            <a:r>
              <a:rPr lang="en-US" dirty="0" smtClean="0">
                <a:latin typeface="Calibri" charset="0"/>
                <a:ea typeface="ヒラギノ角ゴ Pro W3" charset="0"/>
              </a:rPr>
              <a:t>data during long runs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Useful to </a:t>
            </a:r>
            <a:r>
              <a:rPr lang="en-US" dirty="0" smtClean="0">
                <a:latin typeface="Calibri" charset="0"/>
                <a:ea typeface="ヒラギノ角ゴ Pro W3" charset="0"/>
              </a:rPr>
              <a:t>optimize </a:t>
            </a:r>
            <a:r>
              <a:rPr lang="en-US" dirty="0" smtClean="0">
                <a:latin typeface="Calibri" charset="0"/>
                <a:ea typeface="ヒラギノ角ゴ Pro W3" charset="0"/>
              </a:rPr>
              <a:t>agents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567F9C5E-DDD8-A143-96D4-1EAC18B55C06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8743B00B-742E-D64D-B480-40ADAC6FF7C4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7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Download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Currently </a:t>
            </a:r>
            <a:r>
              <a:rPr lang="en-US" dirty="0" smtClean="0">
                <a:latin typeface="Calibri" charset="0"/>
                <a:ea typeface="ヒラギノ角ゴ Pro W3" charset="0"/>
              </a:rPr>
              <a:t>on </a:t>
            </a:r>
            <a:r>
              <a:rPr lang="en-US" dirty="0" err="1" smtClean="0">
                <a:latin typeface="Calibri" charset="0"/>
                <a:ea typeface="ヒラギノ角ゴ Pro W3" charset="0"/>
              </a:rPr>
              <a:t>github</a:t>
            </a:r>
            <a:endParaRPr lang="en-US" dirty="0" smtClean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 https://</a:t>
            </a:r>
            <a:r>
              <a:rPr lang="en-US" dirty="0" err="1" smtClean="0">
                <a:latin typeface="Calibri" charset="0"/>
                <a:ea typeface="ヒラギノ角ゴ Pro W3" charset="0"/>
              </a:rPr>
              <a:t>github.com</a:t>
            </a:r>
            <a:r>
              <a:rPr lang="en-US" dirty="0" smtClean="0">
                <a:latin typeface="Calibri" charset="0"/>
                <a:ea typeface="ヒラギノ角ゴ Pro W3" charset="0"/>
              </a:rPr>
              <a:t>/</a:t>
            </a:r>
            <a:r>
              <a:rPr lang="en-US" dirty="0" err="1">
                <a:latin typeface="Calibri" charset="0"/>
                <a:ea typeface="ヒラギノ角ゴ Pro W3" charset="0"/>
              </a:rPr>
              <a:t>voigtjr</a:t>
            </a:r>
            <a:r>
              <a:rPr lang="en-US" dirty="0">
                <a:latin typeface="Calibri" charset="0"/>
                <a:ea typeface="ヒラギノ角ゴ Pro W3" charset="0"/>
              </a:rPr>
              <a:t>/soar-</a:t>
            </a:r>
            <a:r>
              <a:rPr lang="en-US" dirty="0" err="1">
                <a:latin typeface="Calibri" charset="0"/>
                <a:ea typeface="ヒラギノ角ゴ Pro W3" charset="0"/>
              </a:rPr>
              <a:t>datacollector</a:t>
            </a:r>
            <a:endParaRPr lang="en-US" dirty="0">
              <a:latin typeface="Calibri" charset="0"/>
              <a:ea typeface="ヒラギノ角ゴ Pro W3" charset="0"/>
            </a:endParaRPr>
          </a:p>
          <a:p>
            <a:endParaRPr lang="en-US" dirty="0" smtClean="0">
              <a:latin typeface="Calibri" charset="0"/>
              <a:ea typeface="ヒラギノ角ゴ Pro W3" charset="0"/>
            </a:endParaRP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Will </a:t>
            </a:r>
            <a:r>
              <a:rPr lang="en-US" dirty="0">
                <a:latin typeface="Calibri" charset="0"/>
                <a:ea typeface="ヒラギノ角ゴ Pro W3" charset="0"/>
              </a:rPr>
              <a:t>be moved in to </a:t>
            </a:r>
            <a:r>
              <a:rPr lang="en-US" dirty="0" err="1" smtClean="0">
                <a:latin typeface="Calibri" charset="0"/>
                <a:ea typeface="ヒラギノ角ゴ Pro W3" charset="0"/>
              </a:rPr>
              <a:t>SoarSuite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43781881-AC4A-F944-A49E-5C8DC77E556B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6/14/11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F6C3EDEE-182C-DA48-A69E-59B7B2811E37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8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427</Words>
  <Application>Microsoft Macintosh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Blank Presentation</vt:lpstr>
      <vt:lpstr>Worksheet</vt:lpstr>
      <vt:lpstr>Soar Data Collection </vt:lpstr>
      <vt:lpstr>Motivation</vt:lpstr>
      <vt:lpstr>Approach</vt:lpstr>
      <vt:lpstr>Data</vt:lpstr>
      <vt:lpstr>Example Data</vt:lpstr>
      <vt:lpstr>Usage Details</vt:lpstr>
      <vt:lpstr>Nuggets/Coal</vt:lpstr>
      <vt:lpstr>Download</vt:lpstr>
    </vt:vector>
  </TitlesOfParts>
  <Company>PHIRE Branding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Jonathan Voigt</cp:lastModifiedBy>
  <cp:revision>26</cp:revision>
  <dcterms:created xsi:type="dcterms:W3CDTF">2010-05-04T20:37:14Z</dcterms:created>
  <dcterms:modified xsi:type="dcterms:W3CDTF">2011-06-14T14:17:38Z</dcterms:modified>
</cp:coreProperties>
</file>