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87" r:id="rId2"/>
  </p:sldMasterIdLst>
  <p:notesMasterIdLst>
    <p:notesMasterId r:id="rId13"/>
  </p:notesMasterIdLst>
  <p:handoutMasterIdLst>
    <p:handoutMasterId r:id="rId14"/>
  </p:handoutMasterIdLst>
  <p:sldIdLst>
    <p:sldId id="419" r:id="rId3"/>
    <p:sldId id="439" r:id="rId4"/>
    <p:sldId id="908" r:id="rId5"/>
    <p:sldId id="910" r:id="rId6"/>
    <p:sldId id="1103" r:id="rId7"/>
    <p:sldId id="1104" r:id="rId8"/>
    <p:sldId id="1105" r:id="rId9"/>
    <p:sldId id="1106" r:id="rId10"/>
    <p:sldId id="1107" r:id="rId11"/>
    <p:sldId id="1101" r:id="rId12"/>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D3E0"/>
    <a:srgbClr val="4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9078" autoAdjust="0"/>
    <p:restoredTop sz="83871" autoAdjust="0"/>
  </p:normalViewPr>
  <p:slideViewPr>
    <p:cSldViewPr>
      <p:cViewPr varScale="1">
        <p:scale>
          <a:sx n="85" d="100"/>
          <a:sy n="85" d="100"/>
        </p:scale>
        <p:origin x="53" y="72"/>
      </p:cViewPr>
      <p:guideLst>
        <p:guide orient="horz" pos="2160"/>
        <p:guide pos="2880"/>
      </p:guideLst>
    </p:cSldViewPr>
  </p:slideViewPr>
  <p:outlineViewPr>
    <p:cViewPr>
      <p:scale>
        <a:sx n="33" d="100"/>
        <a:sy n="33" d="100"/>
      </p:scale>
      <p:origin x="0" y="2118"/>
    </p:cViewPr>
    <p:sldLst>
      <p:sld r:id="rId1" collapse="1"/>
    </p:sldLst>
  </p:outlineViewPr>
  <p:notesTextViewPr>
    <p:cViewPr>
      <p:scale>
        <a:sx n="100" d="100"/>
        <a:sy n="100" d="100"/>
      </p:scale>
      <p:origin x="0" y="0"/>
    </p:cViewPr>
  </p:notesTextViewPr>
  <p:sorterViewPr>
    <p:cViewPr>
      <p:scale>
        <a:sx n="100" d="100"/>
        <a:sy n="100" d="100"/>
      </p:scale>
      <p:origin x="0" y="-2796"/>
    </p:cViewPr>
  </p:sorterViewPr>
  <p:notesViewPr>
    <p:cSldViewPr snapToGrid="0" snapToObjects="1">
      <p:cViewPr varScale="1">
        <p:scale>
          <a:sx n="117" d="100"/>
          <a:sy n="117" d="100"/>
        </p:scale>
        <p:origin x="-2352" y="-104"/>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EB739E49-DD40-414D-841D-AB9DD67D3605}" type="datetimeFigureOut">
              <a:rPr lang="en-US" smtClean="0"/>
              <a:pPr/>
              <a:t>1/5/2017</a:t>
            </a:fld>
            <a:endParaRPr lang="en-US"/>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BE07EF52-5F87-48A7-AD99-10D30065E9E1}" type="slidenum">
              <a:rPr lang="en-US" smtClean="0"/>
              <a:pPr/>
              <a:t>‹#›</a:t>
            </a:fld>
            <a:endParaRPr lang="en-US"/>
          </a:p>
        </p:txBody>
      </p:sp>
    </p:spTree>
    <p:extLst>
      <p:ext uri="{BB962C8B-B14F-4D97-AF65-F5344CB8AC3E}">
        <p14:creationId xmlns:p14="http://schemas.microsoft.com/office/powerpoint/2010/main" val="9633768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FE0980AD-97A5-4694-AB03-D8403EA11486}" type="datetimeFigureOut">
              <a:rPr lang="en-US" smtClean="0"/>
              <a:pPr/>
              <a:t>1/5/2017</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D91AA080-8751-44CF-9D0D-A574EAA90185}" type="slidenum">
              <a:rPr lang="en-US" smtClean="0"/>
              <a:pPr/>
              <a:t>‹#›</a:t>
            </a:fld>
            <a:endParaRPr lang="en-US"/>
          </a:p>
        </p:txBody>
      </p:sp>
    </p:spTree>
    <p:extLst>
      <p:ext uri="{BB962C8B-B14F-4D97-AF65-F5344CB8AC3E}">
        <p14:creationId xmlns:p14="http://schemas.microsoft.com/office/powerpoint/2010/main" val="1671228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916116D-70B0-4210-9C64-9E73C8255E02}" type="slidenum">
              <a:rPr lang="en-US" smtClean="0"/>
              <a:pPr>
                <a:defRPr/>
              </a:pPr>
              <a:t>1</a:t>
            </a:fld>
            <a:endParaRPr lang="en-US"/>
          </a:p>
        </p:txBody>
      </p:sp>
    </p:spTree>
    <p:extLst>
      <p:ext uri="{BB962C8B-B14F-4D97-AF65-F5344CB8AC3E}">
        <p14:creationId xmlns:p14="http://schemas.microsoft.com/office/powerpoint/2010/main" val="1948611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1AA080-8751-44CF-9D0D-A574EAA90185}" type="slidenum">
              <a:rPr lang="en-US" smtClean="0"/>
              <a:pPr/>
              <a:t>2</a:t>
            </a:fld>
            <a:endParaRPr lang="en-US"/>
          </a:p>
        </p:txBody>
      </p:sp>
    </p:spTree>
    <p:extLst>
      <p:ext uri="{BB962C8B-B14F-4D97-AF65-F5344CB8AC3E}">
        <p14:creationId xmlns:p14="http://schemas.microsoft.com/office/powerpoint/2010/main" val="2006478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eaLnBrk="1" hangingPunct="1"/>
            <a:endParaRPr lang="en-US" dirty="0" smtClean="0"/>
          </a:p>
        </p:txBody>
      </p:sp>
      <p:sp>
        <p:nvSpPr>
          <p:cNvPr id="73732" name="Slide Number Placeholder 3"/>
          <p:cNvSpPr>
            <a:spLocks noGrp="1"/>
          </p:cNvSpPr>
          <p:nvPr>
            <p:ph type="sldNum" sz="quarter" idx="5"/>
          </p:nvPr>
        </p:nvSpPr>
        <p:spPr>
          <a:noFill/>
        </p:spPr>
        <p:txBody>
          <a:bodyPr/>
          <a:lstStyle/>
          <a:p>
            <a:fld id="{ED6FA03B-5E8C-4151-9A44-A242B5F8AC75}" type="slidenum">
              <a:rPr lang="en-US" smtClean="0"/>
              <a:pPr/>
              <a:t>3</a:t>
            </a:fld>
            <a:endParaRPr lang="en-US" smtClean="0"/>
          </a:p>
        </p:txBody>
      </p:sp>
    </p:spTree>
    <p:extLst>
      <p:ext uri="{BB962C8B-B14F-4D97-AF65-F5344CB8AC3E}">
        <p14:creationId xmlns:p14="http://schemas.microsoft.com/office/powerpoint/2010/main" val="3597702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p:spPr>
        <p:txBody>
          <a:bodyPr/>
          <a:lstStyle/>
          <a:p>
            <a:pPr eaLnBrk="1" hangingPunct="1"/>
            <a:endParaRPr lang="en-US" smtClean="0"/>
          </a:p>
        </p:txBody>
      </p:sp>
      <p:sp>
        <p:nvSpPr>
          <p:cNvPr id="99332" name="Slide Number Placeholder 3"/>
          <p:cNvSpPr>
            <a:spLocks noGrp="1"/>
          </p:cNvSpPr>
          <p:nvPr>
            <p:ph type="sldNum" sz="quarter" idx="5"/>
          </p:nvPr>
        </p:nvSpPr>
        <p:spPr>
          <a:noFill/>
        </p:spPr>
        <p:txBody>
          <a:bodyPr/>
          <a:lstStyle/>
          <a:p>
            <a:fld id="{1FB9B788-8FD4-4D0F-BA0F-9EA0D1868E34}" type="slidenum">
              <a:rPr lang="en-US" smtClean="0"/>
              <a:pPr/>
              <a:t>4</a:t>
            </a:fld>
            <a:endParaRPr lang="en-US" smtClean="0"/>
          </a:p>
        </p:txBody>
      </p:sp>
    </p:spTree>
    <p:extLst>
      <p:ext uri="{BB962C8B-B14F-4D97-AF65-F5344CB8AC3E}">
        <p14:creationId xmlns:p14="http://schemas.microsoft.com/office/powerpoint/2010/main" val="1570095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1AA080-8751-44CF-9D0D-A574EAA90185}" type="slidenum">
              <a:rPr lang="en-US" smtClean="0"/>
              <a:pPr/>
              <a:t>5</a:t>
            </a:fld>
            <a:endParaRPr lang="en-US"/>
          </a:p>
        </p:txBody>
      </p:sp>
    </p:spTree>
    <p:extLst>
      <p:ext uri="{BB962C8B-B14F-4D97-AF65-F5344CB8AC3E}">
        <p14:creationId xmlns:p14="http://schemas.microsoft.com/office/powerpoint/2010/main" val="162536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1AA080-8751-44CF-9D0D-A574EAA90185}" type="slidenum">
              <a:rPr lang="en-US" smtClean="0"/>
              <a:pPr/>
              <a:t>6</a:t>
            </a:fld>
            <a:endParaRPr lang="en-US"/>
          </a:p>
        </p:txBody>
      </p:sp>
    </p:spTree>
    <p:extLst>
      <p:ext uri="{BB962C8B-B14F-4D97-AF65-F5344CB8AC3E}">
        <p14:creationId xmlns:p14="http://schemas.microsoft.com/office/powerpoint/2010/main" val="1883351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1AA080-8751-44CF-9D0D-A574EAA90185}" type="slidenum">
              <a:rPr lang="en-US" smtClean="0"/>
              <a:pPr/>
              <a:t>7</a:t>
            </a:fld>
            <a:endParaRPr lang="en-US"/>
          </a:p>
        </p:txBody>
      </p:sp>
    </p:spTree>
    <p:extLst>
      <p:ext uri="{BB962C8B-B14F-4D97-AF65-F5344CB8AC3E}">
        <p14:creationId xmlns:p14="http://schemas.microsoft.com/office/powerpoint/2010/main" val="4079836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1AA080-8751-44CF-9D0D-A574EAA90185}" type="slidenum">
              <a:rPr lang="en-US" smtClean="0"/>
              <a:pPr/>
              <a:t>8</a:t>
            </a:fld>
            <a:endParaRPr lang="en-US"/>
          </a:p>
        </p:txBody>
      </p:sp>
    </p:spTree>
    <p:extLst>
      <p:ext uri="{BB962C8B-B14F-4D97-AF65-F5344CB8AC3E}">
        <p14:creationId xmlns:p14="http://schemas.microsoft.com/office/powerpoint/2010/main" val="3685406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1AA080-8751-44CF-9D0D-A574EAA90185}" type="slidenum">
              <a:rPr lang="en-US" smtClean="0"/>
              <a:pPr/>
              <a:t>9</a:t>
            </a:fld>
            <a:endParaRPr lang="en-US"/>
          </a:p>
        </p:txBody>
      </p:sp>
    </p:spTree>
    <p:extLst>
      <p:ext uri="{BB962C8B-B14F-4D97-AF65-F5344CB8AC3E}">
        <p14:creationId xmlns:p14="http://schemas.microsoft.com/office/powerpoint/2010/main" val="37399650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rgbClr val="3B185A"/>
          </a:solidFill>
          <a:ln w="2222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srgbClr val="FFFFFF"/>
              </a:solidFill>
              <a:ea typeface="ＭＳ Ｐゴシック" pitchFamily="-112" charset="-128"/>
            </a:endParaRPr>
          </a:p>
        </p:txBody>
      </p:sp>
      <p:sp>
        <p:nvSpPr>
          <p:cNvPr id="5" name="Rectangle 4"/>
          <p:cNvSpPr/>
          <p:nvPr userDrawn="1"/>
        </p:nvSpPr>
        <p:spPr>
          <a:xfrm>
            <a:off x="228600" y="254000"/>
            <a:ext cx="8686800" cy="6418263"/>
          </a:xfrm>
          <a:prstGeom prst="rect">
            <a:avLst/>
          </a:prstGeom>
          <a:noFill/>
          <a:ln w="22225" cap="flat" cmpd="sng" algn="ctr">
            <a:solidFill>
              <a:schemeClr val="bg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srgbClr val="FFFFFF"/>
              </a:solidFill>
              <a:ea typeface="ＭＳ Ｐゴシック" pitchFamily="-112" charset="-128"/>
            </a:endParaRPr>
          </a:p>
        </p:txBody>
      </p:sp>
      <p:sp>
        <p:nvSpPr>
          <p:cNvPr id="6" name="Rectangle 5"/>
          <p:cNvSpPr/>
          <p:nvPr userDrawn="1"/>
        </p:nvSpPr>
        <p:spPr>
          <a:xfrm>
            <a:off x="447675" y="152400"/>
            <a:ext cx="3314700" cy="215900"/>
          </a:xfrm>
          <a:prstGeom prst="rect">
            <a:avLst/>
          </a:prstGeom>
          <a:solidFill>
            <a:srgbClr val="3B185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srgbClr val="FFFFFF"/>
              </a:solidFill>
              <a:ea typeface="ＭＳ Ｐゴシック" pitchFamily="-112" charset="-128"/>
            </a:endParaRPr>
          </a:p>
        </p:txBody>
      </p:sp>
      <p:pic>
        <p:nvPicPr>
          <p:cNvPr id="7" name="Picture 9" descr="UW.Wordmark_ctr.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98475" y="152400"/>
            <a:ext cx="321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rapezoid 7"/>
          <p:cNvSpPr/>
          <p:nvPr userDrawn="1"/>
        </p:nvSpPr>
        <p:spPr>
          <a:xfrm flipV="1">
            <a:off x="8167688" y="6348413"/>
            <a:ext cx="585787" cy="396875"/>
          </a:xfrm>
          <a:prstGeom prst="trapezoid">
            <a:avLst/>
          </a:prstGeom>
          <a:solidFill>
            <a:srgbClr val="3B185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srgbClr val="FFFFFF"/>
              </a:solidFill>
              <a:ea typeface="ＭＳ Ｐゴシック" pitchFamily="-112" charset="-128"/>
            </a:endParaRPr>
          </a:p>
        </p:txBody>
      </p:sp>
      <p:pic>
        <p:nvPicPr>
          <p:cNvPr id="9" name="Picture 11" descr="UW_W-Logo_RGB.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169275" y="6348413"/>
            <a:ext cx="593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752600"/>
            <a:ext cx="7772400" cy="1470025"/>
          </a:xfrm>
        </p:spPr>
        <p:txBody>
          <a:bodyPr/>
          <a:lstStyle>
            <a:lvl1pPr>
              <a:defRPr>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508375"/>
            <a:ext cx="6400800" cy="1752600"/>
          </a:xfrm>
        </p:spPr>
        <p:txBody>
          <a:bodyPr/>
          <a:lstStyle>
            <a:lvl1pPr marL="0" indent="0" algn="ctr">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257444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1"/>
          </p:nvPr>
        </p:nvSpPr>
        <p:spPr/>
        <p:txBody>
          <a:bodyPr/>
          <a:lstStyle>
            <a:lvl1pPr>
              <a:defRPr/>
            </a:lvl1pPr>
          </a:lstStyle>
          <a:p>
            <a:pPr>
              <a:defRPr/>
            </a:pPr>
            <a:fld id="{E863434D-6D36-46F3-B59F-8E57825EAB15}" type="slidenum">
              <a:rPr lang="en-US">
                <a:solidFill>
                  <a:prstClr val="white">
                    <a:lumMod val="50000"/>
                  </a:prstClr>
                </a:solidFill>
              </a:rPr>
              <a:pPr>
                <a:defRPr/>
              </a:pPr>
              <a:t>‹#›</a:t>
            </a:fld>
            <a:endParaRPr lang="en-US">
              <a:solidFill>
                <a:prstClr val="white">
                  <a:lumMod val="50000"/>
                </a:prstClr>
              </a:solidFill>
            </a:endParaRPr>
          </a:p>
        </p:txBody>
      </p:sp>
    </p:spTree>
    <p:extLst>
      <p:ext uri="{BB962C8B-B14F-4D97-AF65-F5344CB8AC3E}">
        <p14:creationId xmlns:p14="http://schemas.microsoft.com/office/powerpoint/2010/main" val="179477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1"/>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33400"/>
            <a:ext cx="6019800" cy="5410201"/>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1"/>
          </p:nvPr>
        </p:nvSpPr>
        <p:spPr/>
        <p:txBody>
          <a:bodyPr/>
          <a:lstStyle>
            <a:lvl1pPr>
              <a:defRPr/>
            </a:lvl1pPr>
          </a:lstStyle>
          <a:p>
            <a:pPr>
              <a:defRPr/>
            </a:pPr>
            <a:fld id="{816BEFFE-95A5-4D70-AF5C-440A4536D87F}" type="slidenum">
              <a:rPr lang="en-US">
                <a:solidFill>
                  <a:prstClr val="white">
                    <a:lumMod val="50000"/>
                  </a:prstClr>
                </a:solidFill>
              </a:rPr>
              <a:pPr>
                <a:defRPr/>
              </a:pPr>
              <a:t>‹#›</a:t>
            </a:fld>
            <a:endParaRPr lang="en-US">
              <a:solidFill>
                <a:prstClr val="white">
                  <a:lumMod val="50000"/>
                </a:prstClr>
              </a:solidFill>
            </a:endParaRPr>
          </a:p>
        </p:txBody>
      </p:sp>
    </p:spTree>
    <p:extLst>
      <p:ext uri="{BB962C8B-B14F-4D97-AF65-F5344CB8AC3E}">
        <p14:creationId xmlns:p14="http://schemas.microsoft.com/office/powerpoint/2010/main" val="413341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Renton Planning Exhibits</a:t>
            </a:r>
            <a:endParaRPr lang="en-US"/>
          </a:p>
        </p:txBody>
      </p:sp>
      <p:sp>
        <p:nvSpPr>
          <p:cNvPr id="6" name="Slide Number Placeholder 5"/>
          <p:cNvSpPr>
            <a:spLocks noGrp="1"/>
          </p:cNvSpPr>
          <p:nvPr>
            <p:ph type="sldNum" sz="quarter" idx="12"/>
          </p:nvPr>
        </p:nvSpPr>
        <p:spPr/>
        <p:txBody>
          <a:bodyPr/>
          <a:lstStyle/>
          <a:p>
            <a:fld id="{9C561962-48C2-41B5-ACD4-EDDC430C9D70}" type="slidenum">
              <a:rPr lang="en-US" smtClean="0"/>
              <a:pPr/>
              <a:t>‹#›</a:t>
            </a:fld>
            <a:endParaRPr lang="en-US"/>
          </a:p>
        </p:txBody>
      </p:sp>
    </p:spTree>
    <p:extLst>
      <p:ext uri="{BB962C8B-B14F-4D97-AF65-F5344CB8AC3E}">
        <p14:creationId xmlns:p14="http://schemas.microsoft.com/office/powerpoint/2010/main" val="940255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Renton Planning Exhibits</a:t>
            </a:r>
            <a:endParaRPr lang="en-US"/>
          </a:p>
        </p:txBody>
      </p:sp>
      <p:sp>
        <p:nvSpPr>
          <p:cNvPr id="6" name="Slide Number Placeholder 5"/>
          <p:cNvSpPr>
            <a:spLocks noGrp="1"/>
          </p:cNvSpPr>
          <p:nvPr>
            <p:ph type="sldNum" sz="quarter" idx="12"/>
          </p:nvPr>
        </p:nvSpPr>
        <p:spPr/>
        <p:txBody>
          <a:bodyPr/>
          <a:lstStyle/>
          <a:p>
            <a:fld id="{9C561962-48C2-41B5-ACD4-EDDC430C9D70}" type="slidenum">
              <a:rPr lang="en-US" smtClean="0"/>
              <a:pPr/>
              <a:t>‹#›</a:t>
            </a:fld>
            <a:endParaRPr lang="en-US"/>
          </a:p>
        </p:txBody>
      </p:sp>
    </p:spTree>
    <p:extLst>
      <p:ext uri="{BB962C8B-B14F-4D97-AF65-F5344CB8AC3E}">
        <p14:creationId xmlns:p14="http://schemas.microsoft.com/office/powerpoint/2010/main" val="3945516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Renton Planning Exhibits</a:t>
            </a:r>
            <a:endParaRPr lang="en-US"/>
          </a:p>
        </p:txBody>
      </p:sp>
      <p:sp>
        <p:nvSpPr>
          <p:cNvPr id="6" name="Slide Number Placeholder 5"/>
          <p:cNvSpPr>
            <a:spLocks noGrp="1"/>
          </p:cNvSpPr>
          <p:nvPr>
            <p:ph type="sldNum" sz="quarter" idx="12"/>
          </p:nvPr>
        </p:nvSpPr>
        <p:spPr/>
        <p:txBody>
          <a:bodyPr/>
          <a:lstStyle/>
          <a:p>
            <a:fld id="{9C561962-48C2-41B5-ACD4-EDDC430C9D70}" type="slidenum">
              <a:rPr lang="en-US" smtClean="0"/>
              <a:pPr/>
              <a:t>‹#›</a:t>
            </a:fld>
            <a:endParaRPr lang="en-US"/>
          </a:p>
        </p:txBody>
      </p:sp>
    </p:spTree>
    <p:extLst>
      <p:ext uri="{BB962C8B-B14F-4D97-AF65-F5344CB8AC3E}">
        <p14:creationId xmlns:p14="http://schemas.microsoft.com/office/powerpoint/2010/main" val="1871065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Renton Planning Exhibits</a:t>
            </a:r>
            <a:endParaRPr lang="en-US"/>
          </a:p>
        </p:txBody>
      </p:sp>
      <p:sp>
        <p:nvSpPr>
          <p:cNvPr id="7" name="Slide Number Placeholder 6"/>
          <p:cNvSpPr>
            <a:spLocks noGrp="1"/>
          </p:cNvSpPr>
          <p:nvPr>
            <p:ph type="sldNum" sz="quarter" idx="12"/>
          </p:nvPr>
        </p:nvSpPr>
        <p:spPr/>
        <p:txBody>
          <a:bodyPr/>
          <a:lstStyle/>
          <a:p>
            <a:fld id="{9C561962-48C2-41B5-ACD4-EDDC430C9D70}" type="slidenum">
              <a:rPr lang="en-US" smtClean="0"/>
              <a:pPr/>
              <a:t>‹#›</a:t>
            </a:fld>
            <a:endParaRPr lang="en-US"/>
          </a:p>
        </p:txBody>
      </p:sp>
    </p:spTree>
    <p:extLst>
      <p:ext uri="{BB962C8B-B14F-4D97-AF65-F5344CB8AC3E}">
        <p14:creationId xmlns:p14="http://schemas.microsoft.com/office/powerpoint/2010/main" val="97760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Renton Planning Exhibits</a:t>
            </a:r>
            <a:endParaRPr lang="en-US"/>
          </a:p>
        </p:txBody>
      </p:sp>
      <p:sp>
        <p:nvSpPr>
          <p:cNvPr id="9" name="Slide Number Placeholder 8"/>
          <p:cNvSpPr>
            <a:spLocks noGrp="1"/>
          </p:cNvSpPr>
          <p:nvPr>
            <p:ph type="sldNum" sz="quarter" idx="12"/>
          </p:nvPr>
        </p:nvSpPr>
        <p:spPr/>
        <p:txBody>
          <a:bodyPr/>
          <a:lstStyle/>
          <a:p>
            <a:fld id="{9C561962-48C2-41B5-ACD4-EDDC430C9D70}" type="slidenum">
              <a:rPr lang="en-US" smtClean="0"/>
              <a:pPr/>
              <a:t>‹#›</a:t>
            </a:fld>
            <a:endParaRPr lang="en-US"/>
          </a:p>
        </p:txBody>
      </p:sp>
    </p:spTree>
    <p:extLst>
      <p:ext uri="{BB962C8B-B14F-4D97-AF65-F5344CB8AC3E}">
        <p14:creationId xmlns:p14="http://schemas.microsoft.com/office/powerpoint/2010/main" val="2211909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Renton Planning Exhibits</a:t>
            </a:r>
            <a:endParaRPr lang="en-US"/>
          </a:p>
        </p:txBody>
      </p:sp>
      <p:sp>
        <p:nvSpPr>
          <p:cNvPr id="5" name="Slide Number Placeholder 4"/>
          <p:cNvSpPr>
            <a:spLocks noGrp="1"/>
          </p:cNvSpPr>
          <p:nvPr>
            <p:ph type="sldNum" sz="quarter" idx="12"/>
          </p:nvPr>
        </p:nvSpPr>
        <p:spPr/>
        <p:txBody>
          <a:bodyPr/>
          <a:lstStyle/>
          <a:p>
            <a:fld id="{9C561962-48C2-41B5-ACD4-EDDC430C9D70}" type="slidenum">
              <a:rPr lang="en-US" smtClean="0"/>
              <a:pPr/>
              <a:t>‹#›</a:t>
            </a:fld>
            <a:endParaRPr lang="en-US"/>
          </a:p>
        </p:txBody>
      </p:sp>
    </p:spTree>
    <p:extLst>
      <p:ext uri="{BB962C8B-B14F-4D97-AF65-F5344CB8AC3E}">
        <p14:creationId xmlns:p14="http://schemas.microsoft.com/office/powerpoint/2010/main" val="26965026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Renton Planning Exhibits</a:t>
            </a:r>
            <a:endParaRPr lang="en-US"/>
          </a:p>
        </p:txBody>
      </p:sp>
      <p:sp>
        <p:nvSpPr>
          <p:cNvPr id="4" name="Slide Number Placeholder 3"/>
          <p:cNvSpPr>
            <a:spLocks noGrp="1"/>
          </p:cNvSpPr>
          <p:nvPr>
            <p:ph type="sldNum" sz="quarter" idx="12"/>
          </p:nvPr>
        </p:nvSpPr>
        <p:spPr/>
        <p:txBody>
          <a:bodyPr/>
          <a:lstStyle/>
          <a:p>
            <a:fld id="{9C561962-48C2-41B5-ACD4-EDDC430C9D70}" type="slidenum">
              <a:rPr lang="en-US" smtClean="0"/>
              <a:pPr/>
              <a:t>‹#›</a:t>
            </a:fld>
            <a:endParaRPr lang="en-US"/>
          </a:p>
        </p:txBody>
      </p:sp>
    </p:spTree>
    <p:extLst>
      <p:ext uri="{BB962C8B-B14F-4D97-AF65-F5344CB8AC3E}">
        <p14:creationId xmlns:p14="http://schemas.microsoft.com/office/powerpoint/2010/main" val="25528187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Renton Planning Exhibits</a:t>
            </a:r>
            <a:endParaRPr lang="en-US"/>
          </a:p>
        </p:txBody>
      </p:sp>
      <p:sp>
        <p:nvSpPr>
          <p:cNvPr id="7" name="Slide Number Placeholder 6"/>
          <p:cNvSpPr>
            <a:spLocks noGrp="1"/>
          </p:cNvSpPr>
          <p:nvPr>
            <p:ph type="sldNum" sz="quarter" idx="12"/>
          </p:nvPr>
        </p:nvSpPr>
        <p:spPr/>
        <p:txBody>
          <a:bodyPr/>
          <a:lstStyle/>
          <a:p>
            <a:fld id="{9C561962-48C2-41B5-ACD4-EDDC430C9D70}" type="slidenum">
              <a:rPr lang="en-US" smtClean="0"/>
              <a:pPr/>
              <a:t>‹#›</a:t>
            </a:fld>
            <a:endParaRPr lang="en-US"/>
          </a:p>
        </p:txBody>
      </p:sp>
    </p:spTree>
    <p:extLst>
      <p:ext uri="{BB962C8B-B14F-4D97-AF65-F5344CB8AC3E}">
        <p14:creationId xmlns:p14="http://schemas.microsoft.com/office/powerpoint/2010/main" val="3368332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228600" y="254000"/>
            <a:ext cx="8686800" cy="6418263"/>
          </a:xfrm>
          <a:prstGeom prst="rect">
            <a:avLst/>
          </a:prstGeom>
          <a:noFill/>
          <a:ln w="22225" cap="flat" cmpd="sng" algn="ctr">
            <a:solidFill>
              <a:srgbClr val="3B185A"/>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srgbClr val="FFFFFF"/>
              </a:solidFill>
              <a:ea typeface="ＭＳ Ｐゴシック" pitchFamily="-112" charset="-128"/>
            </a:endParaRPr>
          </a:p>
        </p:txBody>
      </p:sp>
      <p:sp>
        <p:nvSpPr>
          <p:cNvPr id="5" name="Rectangle 4"/>
          <p:cNvSpPr/>
          <p:nvPr userDrawn="1"/>
        </p:nvSpPr>
        <p:spPr>
          <a:xfrm>
            <a:off x="447675" y="152400"/>
            <a:ext cx="3314700" cy="215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srgbClr val="FFFFFF"/>
              </a:solidFill>
              <a:ea typeface="ＭＳ Ｐゴシック" pitchFamily="-112" charset="-128"/>
            </a:endParaRPr>
          </a:p>
        </p:txBody>
      </p:sp>
      <p:pic>
        <p:nvPicPr>
          <p:cNvPr id="6" name="Picture 8" descr="UW.Wordmark_ctr.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98475" y="152400"/>
            <a:ext cx="321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9"/>
          <p:cNvGrpSpPr>
            <a:grpSpLocks noChangeAspect="1"/>
          </p:cNvGrpSpPr>
          <p:nvPr userDrawn="1"/>
        </p:nvGrpSpPr>
        <p:grpSpPr bwMode="auto">
          <a:xfrm>
            <a:off x="8167688" y="6348413"/>
            <a:ext cx="595312" cy="400050"/>
            <a:chOff x="8045450" y="6222997"/>
            <a:chExt cx="745067" cy="500464"/>
          </a:xfrm>
        </p:grpSpPr>
        <p:sp>
          <p:nvSpPr>
            <p:cNvPr id="8" name="Trapezoid 7"/>
            <p:cNvSpPr/>
            <p:nvPr userDrawn="1"/>
          </p:nvSpPr>
          <p:spPr>
            <a:xfrm flipV="1">
              <a:off x="8045450" y="6222997"/>
              <a:ext cx="733146" cy="494505"/>
            </a:xfrm>
            <a:prstGeom prst="trapezoid">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srgbClr val="FFFFFF"/>
                </a:solidFill>
                <a:ea typeface="ＭＳ Ｐゴシック" pitchFamily="-112" charset="-128"/>
              </a:endParaRPr>
            </a:p>
          </p:txBody>
        </p:sp>
        <p:pic>
          <p:nvPicPr>
            <p:cNvPr id="9" name="Picture 8" descr="UW_W-Logo_RGB.png"/>
            <p:cNvPicPr>
              <a:picLocks noChangeAspect="1"/>
            </p:cNvPicPr>
            <p:nvPr userDrawn="1"/>
          </p:nvPicPr>
          <p:blipFill>
            <a:blip r:embed="rId3" cstate="print"/>
            <a:stretch>
              <a:fillRect/>
            </a:stretch>
          </p:blipFill>
          <p:spPr>
            <a:xfrm>
              <a:off x="8047567" y="6223002"/>
              <a:ext cx="742950" cy="500459"/>
            </a:xfrm>
            <a:prstGeom prst="rect">
              <a:avLst/>
            </a:prstGeom>
            <a:ln>
              <a:noFill/>
            </a:ln>
            <a:effectLst>
              <a:glow rad="38100">
                <a:schemeClr val="bg1"/>
              </a:glow>
            </a:effectLst>
          </p:spPr>
        </p:pic>
      </p:grpSp>
      <p:sp>
        <p:nvSpPr>
          <p:cNvPr id="2" name="Title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Slide Number Placeholder 5"/>
          <p:cNvSpPr>
            <a:spLocks noGrp="1"/>
          </p:cNvSpPr>
          <p:nvPr>
            <p:ph type="sldNum" sz="quarter" idx="11"/>
          </p:nvPr>
        </p:nvSpPr>
        <p:spPr/>
        <p:txBody>
          <a:bodyPr/>
          <a:lstStyle>
            <a:lvl1pPr>
              <a:defRPr/>
            </a:lvl1pPr>
          </a:lstStyle>
          <a:p>
            <a:pPr>
              <a:defRPr/>
            </a:pPr>
            <a:fld id="{D2FC1B09-8ADA-4EBF-9C5E-2852F6CC259B}" type="slidenum">
              <a:rPr lang="en-US">
                <a:solidFill>
                  <a:prstClr val="white">
                    <a:lumMod val="50000"/>
                  </a:prstClr>
                </a:solidFill>
              </a:rPr>
              <a:pPr>
                <a:defRPr/>
              </a:pPr>
              <a:t>‹#›</a:t>
            </a:fld>
            <a:endParaRPr lang="en-US">
              <a:solidFill>
                <a:prstClr val="white">
                  <a:lumMod val="50000"/>
                </a:prstClr>
              </a:solidFill>
            </a:endParaRPr>
          </a:p>
        </p:txBody>
      </p:sp>
    </p:spTree>
    <p:extLst>
      <p:ext uri="{BB962C8B-B14F-4D97-AF65-F5344CB8AC3E}">
        <p14:creationId xmlns:p14="http://schemas.microsoft.com/office/powerpoint/2010/main" val="14798837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Renton Planning Exhibits</a:t>
            </a:r>
            <a:endParaRPr lang="en-US"/>
          </a:p>
        </p:txBody>
      </p:sp>
      <p:sp>
        <p:nvSpPr>
          <p:cNvPr id="7" name="Slide Number Placeholder 6"/>
          <p:cNvSpPr>
            <a:spLocks noGrp="1"/>
          </p:cNvSpPr>
          <p:nvPr>
            <p:ph type="sldNum" sz="quarter" idx="12"/>
          </p:nvPr>
        </p:nvSpPr>
        <p:spPr/>
        <p:txBody>
          <a:bodyPr/>
          <a:lstStyle/>
          <a:p>
            <a:fld id="{9C561962-48C2-41B5-ACD4-EDDC430C9D70}" type="slidenum">
              <a:rPr lang="en-US" smtClean="0"/>
              <a:pPr/>
              <a:t>‹#›</a:t>
            </a:fld>
            <a:endParaRPr lang="en-US"/>
          </a:p>
        </p:txBody>
      </p:sp>
    </p:spTree>
    <p:extLst>
      <p:ext uri="{BB962C8B-B14F-4D97-AF65-F5344CB8AC3E}">
        <p14:creationId xmlns:p14="http://schemas.microsoft.com/office/powerpoint/2010/main" val="33905698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Renton Planning Exhibits</a:t>
            </a:r>
            <a:endParaRPr lang="en-US"/>
          </a:p>
        </p:txBody>
      </p:sp>
      <p:sp>
        <p:nvSpPr>
          <p:cNvPr id="6" name="Slide Number Placeholder 5"/>
          <p:cNvSpPr>
            <a:spLocks noGrp="1"/>
          </p:cNvSpPr>
          <p:nvPr>
            <p:ph type="sldNum" sz="quarter" idx="12"/>
          </p:nvPr>
        </p:nvSpPr>
        <p:spPr/>
        <p:txBody>
          <a:bodyPr/>
          <a:lstStyle/>
          <a:p>
            <a:fld id="{9C561962-48C2-41B5-ACD4-EDDC430C9D70}" type="slidenum">
              <a:rPr lang="en-US" smtClean="0"/>
              <a:pPr/>
              <a:t>‹#›</a:t>
            </a:fld>
            <a:endParaRPr lang="en-US"/>
          </a:p>
        </p:txBody>
      </p:sp>
    </p:spTree>
    <p:extLst>
      <p:ext uri="{BB962C8B-B14F-4D97-AF65-F5344CB8AC3E}">
        <p14:creationId xmlns:p14="http://schemas.microsoft.com/office/powerpoint/2010/main" val="22332836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Renton Planning Exhibits</a:t>
            </a:r>
            <a:endParaRPr lang="en-US"/>
          </a:p>
        </p:txBody>
      </p:sp>
      <p:sp>
        <p:nvSpPr>
          <p:cNvPr id="6" name="Slide Number Placeholder 5"/>
          <p:cNvSpPr>
            <a:spLocks noGrp="1"/>
          </p:cNvSpPr>
          <p:nvPr>
            <p:ph type="sldNum" sz="quarter" idx="12"/>
          </p:nvPr>
        </p:nvSpPr>
        <p:spPr/>
        <p:txBody>
          <a:bodyPr/>
          <a:lstStyle/>
          <a:p>
            <a:fld id="{9C561962-48C2-41B5-ACD4-EDDC430C9D70}" type="slidenum">
              <a:rPr lang="en-US" smtClean="0"/>
              <a:pPr/>
              <a:t>‹#›</a:t>
            </a:fld>
            <a:endParaRPr lang="en-US"/>
          </a:p>
        </p:txBody>
      </p:sp>
    </p:spTree>
    <p:extLst>
      <p:ext uri="{BB962C8B-B14F-4D97-AF65-F5344CB8AC3E}">
        <p14:creationId xmlns:p14="http://schemas.microsoft.com/office/powerpoint/2010/main" val="1201164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Slide Number Placeholder 5"/>
          <p:cNvSpPr>
            <a:spLocks noGrp="1"/>
          </p:cNvSpPr>
          <p:nvPr>
            <p:ph type="sldNum" sz="quarter" idx="11"/>
          </p:nvPr>
        </p:nvSpPr>
        <p:spPr/>
        <p:txBody>
          <a:bodyPr/>
          <a:lstStyle>
            <a:lvl1pPr>
              <a:defRPr/>
            </a:lvl1pPr>
          </a:lstStyle>
          <a:p>
            <a:pPr>
              <a:defRPr/>
            </a:pPr>
            <a:fld id="{1FB83441-2838-4354-B08A-5806BEDF20E2}" type="slidenum">
              <a:rPr lang="en-US">
                <a:solidFill>
                  <a:prstClr val="white">
                    <a:lumMod val="50000"/>
                  </a:prstClr>
                </a:solidFill>
              </a:rPr>
              <a:pPr>
                <a:defRPr/>
              </a:pPr>
              <a:t>‹#›</a:t>
            </a:fld>
            <a:endParaRPr lang="en-US">
              <a:solidFill>
                <a:prstClr val="white">
                  <a:lumMod val="50000"/>
                </a:prstClr>
              </a:solidFill>
            </a:endParaRPr>
          </a:p>
        </p:txBody>
      </p:sp>
    </p:spTree>
    <p:extLst>
      <p:ext uri="{BB962C8B-B14F-4D97-AF65-F5344CB8AC3E}">
        <p14:creationId xmlns:p14="http://schemas.microsoft.com/office/powerpoint/2010/main" val="431262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1"/>
          </p:nvPr>
        </p:nvSpPr>
        <p:spPr/>
        <p:txBody>
          <a:bodyPr/>
          <a:lstStyle>
            <a:lvl1pPr>
              <a:defRPr/>
            </a:lvl1pPr>
          </a:lstStyle>
          <a:p>
            <a:pPr>
              <a:defRPr/>
            </a:pPr>
            <a:fld id="{E63B213D-3B6D-4044-A400-B2A95B3A17F9}" type="slidenum">
              <a:rPr lang="en-US">
                <a:solidFill>
                  <a:prstClr val="white">
                    <a:lumMod val="50000"/>
                  </a:prstClr>
                </a:solidFill>
              </a:rPr>
              <a:pPr>
                <a:defRPr/>
              </a:pPr>
              <a:t>‹#›</a:t>
            </a:fld>
            <a:endParaRPr lang="en-US">
              <a:solidFill>
                <a:prstClr val="white">
                  <a:lumMod val="50000"/>
                </a:prstClr>
              </a:solidFill>
            </a:endParaRPr>
          </a:p>
        </p:txBody>
      </p:sp>
    </p:spTree>
    <p:extLst>
      <p:ext uri="{BB962C8B-B14F-4D97-AF65-F5344CB8AC3E}">
        <p14:creationId xmlns:p14="http://schemas.microsoft.com/office/powerpoint/2010/main" val="1538812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5"/>
          <p:cNvSpPr>
            <a:spLocks noGrp="1"/>
          </p:cNvSpPr>
          <p:nvPr>
            <p:ph type="sldNum" sz="quarter" idx="11"/>
          </p:nvPr>
        </p:nvSpPr>
        <p:spPr/>
        <p:txBody>
          <a:bodyPr/>
          <a:lstStyle>
            <a:lvl1pPr>
              <a:defRPr/>
            </a:lvl1pPr>
          </a:lstStyle>
          <a:p>
            <a:pPr>
              <a:defRPr/>
            </a:pPr>
            <a:fld id="{0A92B0C2-A37F-4C95-A7F2-48F9638F7EAD}" type="slidenum">
              <a:rPr lang="en-US">
                <a:solidFill>
                  <a:prstClr val="white">
                    <a:lumMod val="50000"/>
                  </a:prstClr>
                </a:solidFill>
              </a:rPr>
              <a:pPr>
                <a:defRPr/>
              </a:pPr>
              <a:t>‹#›</a:t>
            </a:fld>
            <a:endParaRPr lang="en-US">
              <a:solidFill>
                <a:prstClr val="white">
                  <a:lumMod val="50000"/>
                </a:prstClr>
              </a:solidFill>
            </a:endParaRPr>
          </a:p>
        </p:txBody>
      </p:sp>
    </p:spTree>
    <p:extLst>
      <p:ext uri="{BB962C8B-B14F-4D97-AF65-F5344CB8AC3E}">
        <p14:creationId xmlns:p14="http://schemas.microsoft.com/office/powerpoint/2010/main" val="988759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5"/>
          <p:cNvSpPr>
            <a:spLocks noGrp="1"/>
          </p:cNvSpPr>
          <p:nvPr>
            <p:ph type="sldNum" sz="quarter" idx="12"/>
          </p:nvPr>
        </p:nvSpPr>
        <p:spPr/>
        <p:txBody>
          <a:bodyPr/>
          <a:lstStyle>
            <a:lvl1pPr>
              <a:defRPr/>
            </a:lvl1pPr>
          </a:lstStyle>
          <a:p>
            <a:pPr>
              <a:defRPr/>
            </a:pPr>
            <a:fld id="{1D21D6FC-0F6C-4506-A489-EF5DEBD258FA}" type="slidenum">
              <a:rPr lang="en-US">
                <a:solidFill>
                  <a:prstClr val="white">
                    <a:lumMod val="50000"/>
                  </a:prstClr>
                </a:solidFill>
              </a:rPr>
              <a:pPr>
                <a:defRPr/>
              </a:pPr>
              <a:t>‹#›</a:t>
            </a:fld>
            <a:endParaRPr lang="en-US">
              <a:solidFill>
                <a:prstClr val="white">
                  <a:lumMod val="50000"/>
                </a:prstClr>
              </a:solidFill>
            </a:endParaRPr>
          </a:p>
        </p:txBody>
      </p:sp>
    </p:spTree>
    <p:extLst>
      <p:ext uri="{BB962C8B-B14F-4D97-AF65-F5344CB8AC3E}">
        <p14:creationId xmlns:p14="http://schemas.microsoft.com/office/powerpoint/2010/main" val="1447823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11"/>
          </p:nvPr>
        </p:nvSpPr>
        <p:spPr/>
        <p:txBody>
          <a:bodyPr/>
          <a:lstStyle>
            <a:lvl1pPr>
              <a:defRPr/>
            </a:lvl1pPr>
          </a:lstStyle>
          <a:p>
            <a:pPr>
              <a:defRPr/>
            </a:pPr>
            <a:fld id="{16829FBE-4DC8-43CC-BAD3-1BD071D2F774}" type="slidenum">
              <a:rPr lang="en-US">
                <a:solidFill>
                  <a:prstClr val="white">
                    <a:lumMod val="50000"/>
                  </a:prstClr>
                </a:solidFill>
              </a:rPr>
              <a:pPr>
                <a:defRPr/>
              </a:pPr>
              <a:t>‹#›</a:t>
            </a:fld>
            <a:endParaRPr lang="en-US">
              <a:solidFill>
                <a:prstClr val="white">
                  <a:lumMod val="50000"/>
                </a:prstClr>
              </a:solidFill>
            </a:endParaRPr>
          </a:p>
        </p:txBody>
      </p:sp>
    </p:spTree>
    <p:extLst>
      <p:ext uri="{BB962C8B-B14F-4D97-AF65-F5344CB8AC3E}">
        <p14:creationId xmlns:p14="http://schemas.microsoft.com/office/powerpoint/2010/main" val="2976053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3008313" cy="10668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533401"/>
            <a:ext cx="5111750" cy="54102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76400"/>
            <a:ext cx="3008313" cy="426720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Slide Number Placeholder 5"/>
          <p:cNvSpPr>
            <a:spLocks noGrp="1"/>
          </p:cNvSpPr>
          <p:nvPr>
            <p:ph type="sldNum" sz="quarter" idx="11"/>
          </p:nvPr>
        </p:nvSpPr>
        <p:spPr/>
        <p:txBody>
          <a:bodyPr/>
          <a:lstStyle>
            <a:lvl1pPr>
              <a:defRPr/>
            </a:lvl1pPr>
          </a:lstStyle>
          <a:p>
            <a:pPr>
              <a:defRPr/>
            </a:pPr>
            <a:fld id="{D0084E67-6DA0-4598-8FE2-1FD1A4B41DBC}" type="slidenum">
              <a:rPr lang="en-US">
                <a:solidFill>
                  <a:prstClr val="white">
                    <a:lumMod val="50000"/>
                  </a:prstClr>
                </a:solidFill>
              </a:rPr>
              <a:pPr>
                <a:defRPr/>
              </a:pPr>
              <a:t>‹#›</a:t>
            </a:fld>
            <a:endParaRPr lang="en-US">
              <a:solidFill>
                <a:prstClr val="white">
                  <a:lumMod val="50000"/>
                </a:prstClr>
              </a:solidFill>
            </a:endParaRPr>
          </a:p>
        </p:txBody>
      </p:sp>
    </p:spTree>
    <p:extLst>
      <p:ext uri="{BB962C8B-B14F-4D97-AF65-F5344CB8AC3E}">
        <p14:creationId xmlns:p14="http://schemas.microsoft.com/office/powerpoint/2010/main" val="268277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482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39592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214938"/>
            <a:ext cx="5486400" cy="728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Slide Number Placeholder 5"/>
          <p:cNvSpPr>
            <a:spLocks noGrp="1"/>
          </p:cNvSpPr>
          <p:nvPr>
            <p:ph type="sldNum" sz="quarter" idx="11"/>
          </p:nvPr>
        </p:nvSpPr>
        <p:spPr/>
        <p:txBody>
          <a:bodyPr/>
          <a:lstStyle>
            <a:lvl1pPr>
              <a:defRPr/>
            </a:lvl1pPr>
          </a:lstStyle>
          <a:p>
            <a:pPr>
              <a:defRPr/>
            </a:pPr>
            <a:fld id="{DCA0A1E6-FA20-4A97-B6FB-17CAA4087C41}" type="slidenum">
              <a:rPr lang="en-US">
                <a:solidFill>
                  <a:prstClr val="white">
                    <a:lumMod val="50000"/>
                  </a:prstClr>
                </a:solidFill>
              </a:rPr>
              <a:pPr>
                <a:defRPr/>
              </a:pPr>
              <a:t>‹#›</a:t>
            </a:fld>
            <a:endParaRPr lang="en-US">
              <a:solidFill>
                <a:prstClr val="white">
                  <a:lumMod val="50000"/>
                </a:prstClr>
              </a:solidFill>
            </a:endParaRPr>
          </a:p>
        </p:txBody>
      </p:sp>
    </p:spTree>
    <p:extLst>
      <p:ext uri="{BB962C8B-B14F-4D97-AF65-F5344CB8AC3E}">
        <p14:creationId xmlns:p14="http://schemas.microsoft.com/office/powerpoint/2010/main" val="2255173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533400"/>
            <a:ext cx="82296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2051" name="Text Placeholder 2"/>
          <p:cNvSpPr>
            <a:spLocks noGrp="1"/>
          </p:cNvSpPr>
          <p:nvPr>
            <p:ph type="body" idx="1"/>
          </p:nvPr>
        </p:nvSpPr>
        <p:spPr bwMode="auto">
          <a:xfrm>
            <a:off x="457200" y="1676400"/>
            <a:ext cx="8229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ectangle 6"/>
          <p:cNvSpPr/>
          <p:nvPr userDrawn="1"/>
        </p:nvSpPr>
        <p:spPr>
          <a:xfrm>
            <a:off x="228600" y="254000"/>
            <a:ext cx="8686800" cy="6418263"/>
          </a:xfrm>
          <a:prstGeom prst="rect">
            <a:avLst/>
          </a:prstGeom>
          <a:noFill/>
          <a:ln w="22225" cap="flat" cmpd="sng" algn="ctr">
            <a:solidFill>
              <a:srgbClr val="3B185A"/>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srgbClr val="FFFFFF"/>
              </a:solidFill>
              <a:ea typeface="ＭＳ Ｐゴシック" pitchFamily="-112" charset="-128"/>
            </a:endParaRPr>
          </a:p>
        </p:txBody>
      </p:sp>
      <p:grpSp>
        <p:nvGrpSpPr>
          <p:cNvPr id="2053" name="Group 19"/>
          <p:cNvGrpSpPr>
            <a:grpSpLocks noChangeAspect="1"/>
          </p:cNvGrpSpPr>
          <p:nvPr userDrawn="1"/>
        </p:nvGrpSpPr>
        <p:grpSpPr bwMode="auto">
          <a:xfrm>
            <a:off x="8167688" y="6348413"/>
            <a:ext cx="595312" cy="400050"/>
            <a:chOff x="8045450" y="6222997"/>
            <a:chExt cx="745067" cy="500464"/>
          </a:xfrm>
        </p:grpSpPr>
        <p:sp>
          <p:nvSpPr>
            <p:cNvPr id="9" name="Trapezoid 8"/>
            <p:cNvSpPr/>
            <p:nvPr userDrawn="1"/>
          </p:nvSpPr>
          <p:spPr>
            <a:xfrm flipV="1">
              <a:off x="8045450" y="6222997"/>
              <a:ext cx="733146" cy="494505"/>
            </a:xfrm>
            <a:prstGeom prst="trapezoid">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srgbClr val="FFFFFF"/>
                </a:solidFill>
                <a:ea typeface="ＭＳ Ｐゴシック" pitchFamily="-112" charset="-128"/>
              </a:endParaRPr>
            </a:p>
          </p:txBody>
        </p:sp>
        <p:pic>
          <p:nvPicPr>
            <p:cNvPr id="10" name="Picture 9" descr="UW_W-Logo_RGB.png"/>
            <p:cNvPicPr>
              <a:picLocks noChangeAspect="1"/>
            </p:cNvPicPr>
            <p:nvPr userDrawn="1"/>
          </p:nvPicPr>
          <p:blipFill>
            <a:blip r:embed="rId13" cstate="print"/>
            <a:stretch>
              <a:fillRect/>
            </a:stretch>
          </p:blipFill>
          <p:spPr>
            <a:xfrm>
              <a:off x="8047567" y="6223002"/>
              <a:ext cx="742950" cy="500459"/>
            </a:xfrm>
            <a:prstGeom prst="rect">
              <a:avLst/>
            </a:prstGeom>
            <a:ln>
              <a:noFill/>
            </a:ln>
            <a:effectLst>
              <a:glow rad="38100">
                <a:schemeClr val="bg1"/>
              </a:glow>
            </a:effectLst>
          </p:spPr>
        </p:pic>
      </p:grpSp>
      <p:pic>
        <p:nvPicPr>
          <p:cNvPr id="2054" name="Picture 8" descr="UW.Wordmark_ctr.jp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98475" y="152400"/>
            <a:ext cx="321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Slide Number Placeholder 5"/>
          <p:cNvSpPr>
            <a:spLocks noGrp="1"/>
          </p:cNvSpPr>
          <p:nvPr>
            <p:ph type="sldNum" sz="quarter" idx="4"/>
          </p:nvPr>
        </p:nvSpPr>
        <p:spPr>
          <a:xfrm>
            <a:off x="6840538" y="6399213"/>
            <a:ext cx="2133600" cy="365125"/>
          </a:xfrm>
          <a:prstGeom prst="rect">
            <a:avLst/>
          </a:prstGeom>
        </p:spPr>
        <p:txBody>
          <a:bodyPr/>
          <a:lstStyle>
            <a:lvl1pPr algn="r">
              <a:defRPr sz="1200">
                <a:solidFill>
                  <a:schemeClr val="bg1">
                    <a:lumMod val="50000"/>
                  </a:schemeClr>
                </a:solidFill>
                <a:latin typeface="+mn-lt"/>
                <a:ea typeface="ＭＳ Ｐゴシック" pitchFamily="34" charset="-128"/>
                <a:cs typeface="+mn-cs"/>
              </a:defRPr>
            </a:lvl1pPr>
          </a:lstStyle>
          <a:p>
            <a:pPr defTabSz="457200" fontAlgn="base">
              <a:spcBef>
                <a:spcPct val="0"/>
              </a:spcBef>
              <a:spcAft>
                <a:spcPct val="0"/>
              </a:spcAft>
              <a:defRPr/>
            </a:pPr>
            <a:fld id="{AD9BC847-0159-474F-97EE-8554F9A5C6B2}" type="slidenum">
              <a:rPr lang="en-US">
                <a:solidFill>
                  <a:prstClr val="white">
                    <a:lumMod val="50000"/>
                  </a:prstClr>
                </a:solidFill>
              </a:rPr>
              <a:pPr defTabSz="457200" fontAlgn="base">
                <a:spcBef>
                  <a:spcPct val="0"/>
                </a:spcBef>
                <a:spcAft>
                  <a:spcPct val="0"/>
                </a:spcAft>
                <a:defRPr/>
              </a:pPr>
              <a:t>‹#›</a:t>
            </a:fld>
            <a:endParaRPr lang="en-US">
              <a:solidFill>
                <a:prstClr val="white">
                  <a:lumMod val="50000"/>
                </a:prstClr>
              </a:solidFill>
            </a:endParaRPr>
          </a:p>
        </p:txBody>
      </p:sp>
    </p:spTree>
    <p:extLst>
      <p:ext uri="{BB962C8B-B14F-4D97-AF65-F5344CB8AC3E}">
        <p14:creationId xmlns:p14="http://schemas.microsoft.com/office/powerpoint/2010/main" val="3877468992"/>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ftr="0" dt="0"/>
  <p:txStyles>
    <p:titleStyle>
      <a:lvl1pPr algn="ctr" defTabSz="457200" rtl="0" eaLnBrk="0" fontAlgn="base" hangingPunct="0">
        <a:spcBef>
          <a:spcPct val="0"/>
        </a:spcBef>
        <a:spcAft>
          <a:spcPct val="0"/>
        </a:spcAft>
        <a:defRPr sz="4400" kern="1200">
          <a:solidFill>
            <a:schemeClr val="tx1"/>
          </a:solidFill>
          <a:effectLst>
            <a:outerShdw blurRad="38100" dist="38100" dir="2700000" algn="tl">
              <a:srgbClr val="000000">
                <a:alpha val="43137"/>
              </a:srgbClr>
            </a:outerShdw>
          </a:effectLst>
          <a:latin typeface="+mj-lt"/>
          <a:ea typeface="ＭＳ Ｐゴシック" pitchFamily="34" charset="-128"/>
          <a:cs typeface="ＭＳ Ｐゴシック" pitchFamily="-112" charset="-128"/>
        </a:defRPr>
      </a:lvl1pPr>
      <a:lvl2pPr algn="ctr" defTabSz="457200" rtl="0" eaLnBrk="0" fontAlgn="base" hangingPunct="0">
        <a:spcBef>
          <a:spcPct val="0"/>
        </a:spcBef>
        <a:spcAft>
          <a:spcPct val="0"/>
        </a:spcAft>
        <a:defRPr sz="4400">
          <a:solidFill>
            <a:schemeClr val="tx1"/>
          </a:solidFill>
          <a:latin typeface="Calibri" pitchFamily="-112" charset="0"/>
          <a:ea typeface="ＭＳ Ｐゴシック" pitchFamily="34" charset="-128"/>
          <a:cs typeface="ＭＳ Ｐゴシック" pitchFamily="-112" charset="-128"/>
        </a:defRPr>
      </a:lvl2pPr>
      <a:lvl3pPr algn="ctr" defTabSz="457200" rtl="0" eaLnBrk="0" fontAlgn="base" hangingPunct="0">
        <a:spcBef>
          <a:spcPct val="0"/>
        </a:spcBef>
        <a:spcAft>
          <a:spcPct val="0"/>
        </a:spcAft>
        <a:defRPr sz="4400">
          <a:solidFill>
            <a:schemeClr val="tx1"/>
          </a:solidFill>
          <a:latin typeface="Calibri" pitchFamily="-112" charset="0"/>
          <a:ea typeface="ＭＳ Ｐゴシック" pitchFamily="34" charset="-128"/>
          <a:cs typeface="ＭＳ Ｐゴシック" pitchFamily="-112" charset="-128"/>
        </a:defRPr>
      </a:lvl3pPr>
      <a:lvl4pPr algn="ctr" defTabSz="457200" rtl="0" eaLnBrk="0" fontAlgn="base" hangingPunct="0">
        <a:spcBef>
          <a:spcPct val="0"/>
        </a:spcBef>
        <a:spcAft>
          <a:spcPct val="0"/>
        </a:spcAft>
        <a:defRPr sz="4400">
          <a:solidFill>
            <a:schemeClr val="tx1"/>
          </a:solidFill>
          <a:latin typeface="Calibri" pitchFamily="-112" charset="0"/>
          <a:ea typeface="ＭＳ Ｐゴシック" pitchFamily="34" charset="-128"/>
          <a:cs typeface="ＭＳ Ｐゴシック" pitchFamily="-112" charset="-128"/>
        </a:defRPr>
      </a:lvl4pPr>
      <a:lvl5pPr algn="ctr" defTabSz="457200" rtl="0" eaLnBrk="0" fontAlgn="base" hangingPunct="0">
        <a:spcBef>
          <a:spcPct val="0"/>
        </a:spcBef>
        <a:spcAft>
          <a:spcPct val="0"/>
        </a:spcAft>
        <a:defRPr sz="4400">
          <a:solidFill>
            <a:schemeClr val="tx1"/>
          </a:solidFill>
          <a:latin typeface="Calibri" pitchFamily="-112" charset="0"/>
          <a:ea typeface="ＭＳ Ｐゴシック" pitchFamily="34" charset="-128"/>
          <a:cs typeface="ＭＳ Ｐゴシック" pitchFamily="-112" charset="-128"/>
        </a:defRPr>
      </a:lvl5pPr>
      <a:lvl6pPr marL="4572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6pPr>
      <a:lvl7pPr marL="9144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7pPr>
      <a:lvl8pPr marL="13716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8pPr>
      <a:lvl9pPr marL="18288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34" charset="-128"/>
          <a:cs typeface="ＭＳ Ｐゴシック" pitchFamily="-112"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Renton Planning Exhibits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561962-48C2-41B5-ACD4-EDDC430C9D70}" type="slidenum">
              <a:rPr lang="en-US" smtClean="0"/>
              <a:pPr/>
              <a:t>‹#›</a:t>
            </a:fld>
            <a:endParaRPr lang="en-US"/>
          </a:p>
        </p:txBody>
      </p:sp>
    </p:spTree>
    <p:extLst>
      <p:ext uri="{BB962C8B-B14F-4D97-AF65-F5344CB8AC3E}">
        <p14:creationId xmlns:p14="http://schemas.microsoft.com/office/powerpoint/2010/main" val="9608351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p:txBody>
          <a:bodyPr/>
          <a:lstStyle/>
          <a:p>
            <a:r>
              <a:rPr lang="en-US" dirty="0" smtClean="0"/>
              <a:t>Assignment Answer</a:t>
            </a:r>
          </a:p>
        </p:txBody>
      </p:sp>
      <p:sp>
        <p:nvSpPr>
          <p:cNvPr id="8" name="Subtitle 2"/>
          <p:cNvSpPr txBox="1">
            <a:spLocks/>
          </p:cNvSpPr>
          <p:nvPr/>
        </p:nvSpPr>
        <p:spPr bwMode="auto">
          <a:xfrm>
            <a:off x="1905000" y="4495800"/>
            <a:ext cx="6705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1" algn="r" defTabSz="457200" fontAlgn="base">
              <a:spcBef>
                <a:spcPct val="20000"/>
              </a:spcBef>
              <a:spcAft>
                <a:spcPct val="0"/>
              </a:spcAft>
              <a:defRPr/>
            </a:pPr>
            <a:r>
              <a:rPr lang="en-US" sz="2800" dirty="0" smtClean="0">
                <a:solidFill>
                  <a:srgbClr val="FFFF99"/>
                </a:solidFill>
                <a:ea typeface="ＭＳ Ｐゴシック" pitchFamily="-112" charset="-128"/>
              </a:rPr>
              <a:t>Activity Duration Estimating </a:t>
            </a:r>
          </a:p>
          <a:p>
            <a:pPr marL="0" marR="0" lvl="0" indent="0" algn="ctr" defTabSz="457200" rtl="0" eaLnBrk="1" fontAlgn="base" latinLnBrk="0" hangingPunct="1">
              <a:lnSpc>
                <a:spcPct val="100000"/>
              </a:lnSpc>
              <a:spcBef>
                <a:spcPct val="20000"/>
              </a:spcBef>
              <a:spcAft>
                <a:spcPct val="0"/>
              </a:spcAft>
              <a:buClrTx/>
              <a:buSzTx/>
              <a:buFont typeface="Arial" charset="0"/>
              <a:buNone/>
              <a:tabLst/>
              <a:defRPr/>
            </a:pPr>
            <a:endParaRPr kumimoji="0" lang="en-US" sz="3200" b="0" i="0" u="none" strike="noStrike" kern="1200" cap="none" spc="0" normalizeH="0" baseline="0" noProof="0" dirty="0" smtClean="0">
              <a:ln>
                <a:noFill/>
              </a:ln>
              <a:solidFill>
                <a:srgbClr val="FFFFFF"/>
              </a:solidFill>
              <a:effectLst/>
              <a:uLnTx/>
              <a:uFillTx/>
              <a:latin typeface="+mn-l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3978330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Assignment Summary</a:t>
            </a:r>
            <a:endParaRPr lang="en-US" dirty="0"/>
          </a:p>
        </p:txBody>
      </p:sp>
      <p:sp>
        <p:nvSpPr>
          <p:cNvPr id="3" name="Content Placeholder 2"/>
          <p:cNvSpPr>
            <a:spLocks noGrp="1"/>
          </p:cNvSpPr>
          <p:nvPr>
            <p:ph idx="1"/>
          </p:nvPr>
        </p:nvSpPr>
        <p:spPr/>
        <p:txBody>
          <a:bodyPr/>
          <a:lstStyle/>
          <a:p>
            <a:r>
              <a:rPr lang="en-US" sz="2400" dirty="0" smtClean="0"/>
              <a:t>Part A: </a:t>
            </a:r>
          </a:p>
          <a:p>
            <a:pPr lvl="1"/>
            <a:r>
              <a:rPr lang="en-US" sz="2000" dirty="0" smtClean="0"/>
              <a:t>Calculate the PERT Expected Duration for each Activity</a:t>
            </a:r>
          </a:p>
          <a:p>
            <a:pPr marL="349250" indent="-349250"/>
            <a:r>
              <a:rPr lang="en-US" sz="2400" dirty="0" smtClean="0"/>
              <a:t>Part B: </a:t>
            </a:r>
          </a:p>
          <a:p>
            <a:pPr marL="749300" lvl="1" indent="-349250"/>
            <a:r>
              <a:rPr lang="en-US" sz="2000" dirty="0" smtClean="0"/>
              <a:t>Calculate the Standard Deviation for each activity individually.</a:t>
            </a:r>
          </a:p>
          <a:p>
            <a:r>
              <a:rPr lang="en-US" sz="2400" dirty="0" smtClean="0"/>
              <a:t>Part C: </a:t>
            </a:r>
          </a:p>
          <a:p>
            <a:pPr lvl="1"/>
            <a:r>
              <a:rPr lang="en-US" sz="2000" dirty="0" smtClean="0"/>
              <a:t>Calculate the total standard deviation for the project </a:t>
            </a:r>
          </a:p>
          <a:p>
            <a:r>
              <a:rPr lang="en-US" sz="2400" dirty="0" smtClean="0"/>
              <a:t>Part D: </a:t>
            </a:r>
          </a:p>
          <a:p>
            <a:pPr lvl="1"/>
            <a:r>
              <a:rPr lang="en-US" sz="2000" dirty="0" smtClean="0"/>
              <a:t>Determine % probability that the project (ABC) can be done in about 32 days.</a:t>
            </a:r>
          </a:p>
          <a:p>
            <a:endParaRPr lang="en-US" sz="2400" dirty="0"/>
          </a:p>
        </p:txBody>
      </p:sp>
      <p:sp>
        <p:nvSpPr>
          <p:cNvPr id="4" name="Slide Number Placeholder 3"/>
          <p:cNvSpPr>
            <a:spLocks noGrp="1"/>
          </p:cNvSpPr>
          <p:nvPr>
            <p:ph type="sldNum" sz="quarter" idx="11"/>
          </p:nvPr>
        </p:nvSpPr>
        <p:spPr/>
        <p:txBody>
          <a:bodyPr/>
          <a:lstStyle/>
          <a:p>
            <a:fld id="{D2FC1B09-8ADA-4EBF-9C5E-2852F6CC259B}" type="slidenum">
              <a:rPr lang="en-US" smtClean="0"/>
              <a:pPr/>
              <a:t>10</a:t>
            </a:fld>
            <a:endParaRPr lang="en-US"/>
          </a:p>
        </p:txBody>
      </p:sp>
    </p:spTree>
    <p:extLst>
      <p:ext uri="{BB962C8B-B14F-4D97-AF65-F5344CB8AC3E}">
        <p14:creationId xmlns:p14="http://schemas.microsoft.com/office/powerpoint/2010/main" val="299970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a:xfrm>
            <a:off x="533400" y="533400"/>
            <a:ext cx="8305800" cy="1143000"/>
          </a:xfrm>
        </p:spPr>
        <p:txBody>
          <a:bodyPr/>
          <a:lstStyle/>
          <a:p>
            <a:r>
              <a:rPr lang="en-US" sz="3600" dirty="0"/>
              <a:t>Program Evaluation and Review Technique (PERT)</a:t>
            </a:r>
          </a:p>
        </p:txBody>
      </p:sp>
      <p:sp>
        <p:nvSpPr>
          <p:cNvPr id="432131" name="Rectangle 3"/>
          <p:cNvSpPr>
            <a:spLocks noGrp="1" noChangeArrowheads="1"/>
          </p:cNvSpPr>
          <p:nvPr>
            <p:ph idx="1"/>
          </p:nvPr>
        </p:nvSpPr>
        <p:spPr>
          <a:xfrm>
            <a:off x="304800" y="1676400"/>
            <a:ext cx="8458200" cy="4876800"/>
          </a:xfrm>
        </p:spPr>
        <p:txBody>
          <a:bodyPr/>
          <a:lstStyle/>
          <a:p>
            <a:r>
              <a:rPr lang="en-US" sz="2800" dirty="0" smtClean="0"/>
              <a:t>PERT </a:t>
            </a:r>
            <a:r>
              <a:rPr lang="en-US" sz="2800" dirty="0"/>
              <a:t>is a network analysis technique used to estimate project duration when </a:t>
            </a:r>
            <a:r>
              <a:rPr lang="en-US" sz="2800" dirty="0" smtClean="0"/>
              <a:t>a </a:t>
            </a:r>
            <a:r>
              <a:rPr lang="en-US" sz="2800" dirty="0"/>
              <a:t>high degree of uncertainty about </a:t>
            </a:r>
            <a:r>
              <a:rPr lang="en-US" sz="2800" dirty="0" smtClean="0"/>
              <a:t>individual </a:t>
            </a:r>
            <a:r>
              <a:rPr lang="en-US" sz="2800" dirty="0"/>
              <a:t>activity duration </a:t>
            </a:r>
            <a:r>
              <a:rPr lang="en-US" sz="2800" dirty="0" smtClean="0"/>
              <a:t>estimates exists</a:t>
            </a:r>
          </a:p>
          <a:p>
            <a:endParaRPr lang="en-US" sz="1400" dirty="0"/>
          </a:p>
          <a:p>
            <a:r>
              <a:rPr lang="en-US" sz="2800" dirty="0" smtClean="0"/>
              <a:t>PERT </a:t>
            </a:r>
            <a:r>
              <a:rPr lang="en-US" sz="2800" dirty="0"/>
              <a:t>uses probabilistic time estimates </a:t>
            </a:r>
            <a:r>
              <a:rPr lang="en-US" sz="2800" dirty="0" smtClean="0"/>
              <a:t>based on </a:t>
            </a:r>
            <a:endParaRPr lang="en-US" sz="2800" dirty="0"/>
          </a:p>
          <a:p>
            <a:pPr lvl="1"/>
            <a:r>
              <a:rPr lang="en-US" sz="2400" b="1" dirty="0"/>
              <a:t>optimistic</a:t>
            </a:r>
          </a:p>
          <a:p>
            <a:pPr lvl="1"/>
            <a:r>
              <a:rPr lang="en-US" sz="2400" b="1" dirty="0"/>
              <a:t>most likely</a:t>
            </a:r>
          </a:p>
          <a:p>
            <a:pPr lvl="1"/>
            <a:r>
              <a:rPr lang="en-US" sz="2400" b="1" dirty="0"/>
              <a:t>pessimistic</a:t>
            </a:r>
            <a:r>
              <a:rPr lang="en-US" sz="2400" dirty="0"/>
              <a:t> </a:t>
            </a:r>
          </a:p>
          <a:p>
            <a:pPr>
              <a:buFont typeface="Wingdings" pitchFamily="2" charset="2"/>
              <a:buNone/>
            </a:pPr>
            <a:r>
              <a:rPr lang="en-US" sz="2800" dirty="0"/>
              <a:t>     estimates of activity durations</a:t>
            </a:r>
          </a:p>
          <a:p>
            <a:endParaRPr lang="en-US" sz="2800" dirty="0" smtClean="0"/>
          </a:p>
        </p:txBody>
      </p:sp>
      <p:sp>
        <p:nvSpPr>
          <p:cNvPr id="6" name="Slide Number Placeholder 5"/>
          <p:cNvSpPr>
            <a:spLocks noGrp="1"/>
          </p:cNvSpPr>
          <p:nvPr>
            <p:ph type="sldNum" sz="quarter" idx="11"/>
          </p:nvPr>
        </p:nvSpPr>
        <p:spPr>
          <a:xfrm>
            <a:off x="6840538" y="6399213"/>
            <a:ext cx="2133600" cy="365125"/>
          </a:xfrm>
          <a:prstGeom prst="rect">
            <a:avLst/>
          </a:prstGeom>
        </p:spPr>
        <p:txBody>
          <a:bodyPr/>
          <a:lstStyle/>
          <a:p>
            <a:pPr>
              <a:defRPr/>
            </a:pPr>
            <a:fld id="{8471F01D-108F-403B-9BEE-0A514B4618BD}" type="slidenum">
              <a:rPr lang="en-US" smtClean="0"/>
              <a:pPr>
                <a:defRPr/>
              </a:pPr>
              <a:t>2</a:t>
            </a:fld>
            <a:endParaRPr lang="en-US" dirty="0" smtClean="0"/>
          </a:p>
        </p:txBody>
      </p:sp>
    </p:spTree>
    <p:extLst>
      <p:ext uri="{BB962C8B-B14F-4D97-AF65-F5344CB8AC3E}">
        <p14:creationId xmlns:p14="http://schemas.microsoft.com/office/powerpoint/2010/main" val="28812303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5"/>
          <p:cNvSpPr>
            <a:spLocks noGrp="1"/>
          </p:cNvSpPr>
          <p:nvPr>
            <p:ph type="sldNum" sz="quarter" idx="11"/>
          </p:nvPr>
        </p:nvSpPr>
        <p:spPr>
          <a:prstGeom prst="rect">
            <a:avLst/>
          </a:prstGeom>
          <a:noFill/>
        </p:spPr>
        <p:txBody>
          <a:bodyPr/>
          <a:lstStyle/>
          <a:p>
            <a:fld id="{D1FB804B-BDCA-48D6-B81A-A79D2D8F3F5D}" type="slidenum">
              <a:rPr lang="en-US" smtClean="0"/>
              <a:pPr/>
              <a:t>3</a:t>
            </a:fld>
            <a:endParaRPr lang="en-US" smtClean="0"/>
          </a:p>
        </p:txBody>
      </p:sp>
      <p:sp>
        <p:nvSpPr>
          <p:cNvPr id="45058" name="Rectangle 2"/>
          <p:cNvSpPr>
            <a:spLocks noGrp="1" noChangeArrowheads="1"/>
          </p:cNvSpPr>
          <p:nvPr>
            <p:ph type="title" idx="4294967295"/>
          </p:nvPr>
        </p:nvSpPr>
        <p:spPr>
          <a:xfrm>
            <a:off x="533400" y="609600"/>
            <a:ext cx="7772400" cy="1143000"/>
          </a:xfrm>
        </p:spPr>
        <p:txBody>
          <a:bodyPr/>
          <a:lstStyle/>
          <a:p>
            <a:pPr eaLnBrk="1" hangingPunct="1">
              <a:defRPr/>
            </a:pPr>
            <a:r>
              <a:rPr lang="en-US" dirty="0" smtClean="0"/>
              <a:t>PERT (Program Evaluation and Review Technique)</a:t>
            </a:r>
          </a:p>
        </p:txBody>
      </p:sp>
      <p:sp>
        <p:nvSpPr>
          <p:cNvPr id="22534" name="Rectangle 3"/>
          <p:cNvSpPr>
            <a:spLocks noGrp="1" noChangeArrowheads="1"/>
          </p:cNvSpPr>
          <p:nvPr>
            <p:ph type="body" idx="4294967295"/>
          </p:nvPr>
        </p:nvSpPr>
        <p:spPr>
          <a:xfrm>
            <a:off x="228600" y="1905000"/>
            <a:ext cx="8686800" cy="4267200"/>
          </a:xfrm>
        </p:spPr>
        <p:txBody>
          <a:bodyPr/>
          <a:lstStyle/>
          <a:p>
            <a:pPr algn="ctr" eaLnBrk="1" hangingPunct="1">
              <a:buFont typeface="Wingdings" pitchFamily="2" charset="2"/>
              <a:buNone/>
            </a:pPr>
            <a:r>
              <a:rPr lang="en-US" sz="2400" u="sng" dirty="0"/>
              <a:t>Optimistic </a:t>
            </a:r>
            <a:r>
              <a:rPr lang="en-US" sz="2400" u="sng" dirty="0" smtClean="0"/>
              <a:t>+ </a:t>
            </a:r>
            <a:r>
              <a:rPr lang="en-US" sz="2400" u="sng" dirty="0"/>
              <a:t>4 X most likely </a:t>
            </a:r>
            <a:r>
              <a:rPr lang="en-US" sz="2400" u="sng" dirty="0" smtClean="0"/>
              <a:t>+ </a:t>
            </a:r>
            <a:r>
              <a:rPr lang="en-US" sz="2400" u="sng" dirty="0"/>
              <a:t>pessimistic </a:t>
            </a:r>
            <a:r>
              <a:rPr lang="en-US" sz="2400" dirty="0" smtClean="0"/>
              <a:t>= Duration</a:t>
            </a:r>
          </a:p>
          <a:p>
            <a:pPr algn="ctr" eaLnBrk="1" hangingPunct="1">
              <a:buFont typeface="Wingdings" pitchFamily="2" charset="2"/>
              <a:buNone/>
            </a:pPr>
            <a:r>
              <a:rPr lang="en-US" sz="2800" dirty="0" smtClean="0"/>
              <a:t>6</a:t>
            </a:r>
            <a:endParaRPr lang="en-US" sz="2800" dirty="0"/>
          </a:p>
          <a:p>
            <a:pPr eaLnBrk="1" hangingPunct="1">
              <a:lnSpc>
                <a:spcPct val="90000"/>
              </a:lnSpc>
              <a:tabLst>
                <a:tab pos="1309688" algn="l"/>
                <a:tab pos="5881688" algn="l"/>
              </a:tabLst>
            </a:pPr>
            <a:endParaRPr lang="en-US" sz="2800" dirty="0" smtClean="0"/>
          </a:p>
          <a:p>
            <a:pPr marL="0" indent="0" eaLnBrk="1" hangingPunct="1">
              <a:lnSpc>
                <a:spcPct val="90000"/>
              </a:lnSpc>
              <a:buNone/>
              <a:tabLst>
                <a:tab pos="1309688" algn="l"/>
                <a:tab pos="5881688" algn="l"/>
              </a:tabLst>
            </a:pPr>
            <a:r>
              <a:rPr lang="en-US" sz="2800" dirty="0" smtClean="0"/>
              <a:t>    Activity “Shovel the Snow off the Driveway”</a:t>
            </a:r>
          </a:p>
          <a:p>
            <a:pPr lvl="1" eaLnBrk="1" hangingPunct="1">
              <a:lnSpc>
                <a:spcPct val="90000"/>
              </a:lnSpc>
              <a:tabLst>
                <a:tab pos="1309688" algn="l"/>
                <a:tab pos="5881688" algn="l"/>
              </a:tabLst>
            </a:pPr>
            <a:r>
              <a:rPr lang="en-US" sz="2400" dirty="0" smtClean="0"/>
              <a:t>Optimistic Estimate = 1 hour</a:t>
            </a:r>
          </a:p>
          <a:p>
            <a:pPr lvl="1" eaLnBrk="1" hangingPunct="1">
              <a:lnSpc>
                <a:spcPct val="90000"/>
              </a:lnSpc>
              <a:tabLst>
                <a:tab pos="1309688" algn="l"/>
                <a:tab pos="5881688" algn="l"/>
              </a:tabLst>
            </a:pPr>
            <a:r>
              <a:rPr lang="en-US" sz="2400" dirty="0" smtClean="0"/>
              <a:t>Pessimistic Estimate = 6 hours</a:t>
            </a:r>
          </a:p>
          <a:p>
            <a:pPr lvl="1" eaLnBrk="1" hangingPunct="1">
              <a:lnSpc>
                <a:spcPct val="90000"/>
              </a:lnSpc>
              <a:tabLst>
                <a:tab pos="1309688" algn="l"/>
                <a:tab pos="5881688" algn="l"/>
              </a:tabLst>
            </a:pPr>
            <a:r>
              <a:rPr lang="en-US" sz="2400" dirty="0" smtClean="0"/>
              <a:t>Most Likely Estimate = 2 hours</a:t>
            </a:r>
          </a:p>
          <a:p>
            <a:pPr lvl="1" eaLnBrk="1" hangingPunct="1">
              <a:lnSpc>
                <a:spcPct val="90000"/>
              </a:lnSpc>
              <a:tabLst>
                <a:tab pos="1309688" algn="l"/>
                <a:tab pos="5881688" algn="l"/>
              </a:tabLst>
            </a:pPr>
            <a:endParaRPr lang="en-US" sz="2400" dirty="0" smtClean="0"/>
          </a:p>
          <a:p>
            <a:pPr lvl="1" eaLnBrk="1" hangingPunct="1">
              <a:lnSpc>
                <a:spcPct val="90000"/>
              </a:lnSpc>
              <a:tabLst>
                <a:tab pos="1309688" algn="l"/>
                <a:tab pos="5881688" algn="l"/>
              </a:tabLst>
            </a:pPr>
            <a:endParaRPr lang="en-US" sz="2400" dirty="0" smtClean="0"/>
          </a:p>
        </p:txBody>
      </p:sp>
      <p:pic>
        <p:nvPicPr>
          <p:cNvPr id="22535" name="Picture 2"/>
          <p:cNvPicPr>
            <a:picLocks noChangeAspect="1" noChangeArrowheads="1"/>
          </p:cNvPicPr>
          <p:nvPr/>
        </p:nvPicPr>
        <p:blipFill>
          <a:blip r:embed="rId3" cstate="print"/>
          <a:srcRect l="10860" t="18358" r="34515" b="17345"/>
          <a:stretch>
            <a:fillRect/>
          </a:stretch>
        </p:blipFill>
        <p:spPr bwMode="auto">
          <a:xfrm>
            <a:off x="5105400" y="3842695"/>
            <a:ext cx="3269659" cy="2405705"/>
          </a:xfrm>
          <a:prstGeom prst="rect">
            <a:avLst/>
          </a:prstGeom>
          <a:noFill/>
          <a:ln w="9525" algn="ctr">
            <a:noFill/>
            <a:miter lim="800000"/>
            <a:headEnd/>
            <a:tailEnd/>
          </a:ln>
        </p:spPr>
      </p:pic>
    </p:spTree>
    <p:extLst>
      <p:ext uri="{BB962C8B-B14F-4D97-AF65-F5344CB8AC3E}">
        <p14:creationId xmlns:p14="http://schemas.microsoft.com/office/powerpoint/2010/main" val="171586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Slide Number Placeholder 5"/>
          <p:cNvSpPr>
            <a:spLocks noGrp="1"/>
          </p:cNvSpPr>
          <p:nvPr>
            <p:ph type="sldNum" sz="quarter" idx="4294967295"/>
          </p:nvPr>
        </p:nvSpPr>
        <p:spPr>
          <a:xfrm>
            <a:off x="7099471" y="6354330"/>
            <a:ext cx="1905000" cy="457200"/>
          </a:xfrm>
          <a:prstGeom prst="rect">
            <a:avLst/>
          </a:prstGeom>
          <a:noFill/>
        </p:spPr>
        <p:txBody>
          <a:bodyPr/>
          <a:lstStyle/>
          <a:p>
            <a:fld id="{B7290E66-CA60-48C8-8CAF-5739488F9120}" type="slidenum">
              <a:rPr lang="en-US" smtClean="0"/>
              <a:pPr/>
              <a:t>4</a:t>
            </a:fld>
            <a:endParaRPr lang="en-US" dirty="0" smtClean="0"/>
          </a:p>
        </p:txBody>
      </p:sp>
      <p:sp>
        <p:nvSpPr>
          <p:cNvPr id="80898" name="Rectangle 2"/>
          <p:cNvSpPr>
            <a:spLocks noGrp="1" noChangeArrowheads="1"/>
          </p:cNvSpPr>
          <p:nvPr>
            <p:ph type="title"/>
          </p:nvPr>
        </p:nvSpPr>
        <p:spPr>
          <a:xfrm>
            <a:off x="0" y="584200"/>
            <a:ext cx="7772400" cy="1143000"/>
          </a:xfrm>
        </p:spPr>
        <p:txBody>
          <a:bodyPr/>
          <a:lstStyle/>
          <a:p>
            <a:pPr eaLnBrk="1" hangingPunct="1">
              <a:defRPr/>
            </a:pPr>
            <a:r>
              <a:rPr lang="en-US" sz="4000" dirty="0" smtClean="0"/>
              <a:t>PERT Task Duration Calculation</a:t>
            </a:r>
          </a:p>
        </p:txBody>
      </p:sp>
      <p:sp>
        <p:nvSpPr>
          <p:cNvPr id="48134" name="Line 3"/>
          <p:cNvSpPr>
            <a:spLocks noChangeShapeType="1"/>
          </p:cNvSpPr>
          <p:nvPr/>
        </p:nvSpPr>
        <p:spPr bwMode="auto">
          <a:xfrm flipV="1">
            <a:off x="838200" y="2182813"/>
            <a:ext cx="0" cy="3505200"/>
          </a:xfrm>
          <a:prstGeom prst="line">
            <a:avLst/>
          </a:prstGeom>
          <a:noFill/>
          <a:ln w="38100">
            <a:solidFill>
              <a:schemeClr val="tx1"/>
            </a:solidFill>
            <a:round/>
            <a:headEnd/>
            <a:tailEnd/>
          </a:ln>
        </p:spPr>
        <p:txBody>
          <a:bodyPr wrap="none"/>
          <a:lstStyle/>
          <a:p>
            <a:endParaRPr lang="en-US"/>
          </a:p>
        </p:txBody>
      </p:sp>
      <p:sp>
        <p:nvSpPr>
          <p:cNvPr id="48135" name="Line 4"/>
          <p:cNvSpPr>
            <a:spLocks noChangeShapeType="1"/>
          </p:cNvSpPr>
          <p:nvPr/>
        </p:nvSpPr>
        <p:spPr bwMode="auto">
          <a:xfrm>
            <a:off x="838200" y="5688013"/>
            <a:ext cx="6781800" cy="0"/>
          </a:xfrm>
          <a:prstGeom prst="line">
            <a:avLst/>
          </a:prstGeom>
          <a:noFill/>
          <a:ln w="38100">
            <a:solidFill>
              <a:schemeClr val="tx1"/>
            </a:solidFill>
            <a:round/>
            <a:headEnd/>
            <a:tailEnd/>
          </a:ln>
        </p:spPr>
        <p:txBody>
          <a:bodyPr wrap="none"/>
          <a:lstStyle/>
          <a:p>
            <a:endParaRPr lang="en-US"/>
          </a:p>
        </p:txBody>
      </p:sp>
      <p:sp>
        <p:nvSpPr>
          <p:cNvPr id="48136" name="Freeform 5"/>
          <p:cNvSpPr>
            <a:spLocks/>
          </p:cNvSpPr>
          <p:nvPr/>
        </p:nvSpPr>
        <p:spPr bwMode="auto">
          <a:xfrm rot="1678425" flipH="1">
            <a:off x="1676400" y="3706813"/>
            <a:ext cx="5383213" cy="3394075"/>
          </a:xfrm>
          <a:custGeom>
            <a:avLst/>
            <a:gdLst>
              <a:gd name="T0" fmla="*/ 0 w 3936"/>
              <a:gd name="T1" fmla="*/ 2147483647 h 1680"/>
              <a:gd name="T2" fmla="*/ 2147483647 w 3936"/>
              <a:gd name="T3" fmla="*/ 2147483647 h 1680"/>
              <a:gd name="T4" fmla="*/ 2147483647 w 3936"/>
              <a:gd name="T5" fmla="*/ 2147483647 h 1680"/>
              <a:gd name="T6" fmla="*/ 0 60000 65536"/>
              <a:gd name="T7" fmla="*/ 0 60000 65536"/>
              <a:gd name="T8" fmla="*/ 0 60000 65536"/>
              <a:gd name="T9" fmla="*/ 0 w 3936"/>
              <a:gd name="T10" fmla="*/ 0 h 1680"/>
              <a:gd name="T11" fmla="*/ 3936 w 3936"/>
              <a:gd name="T12" fmla="*/ 1680 h 1680"/>
            </a:gdLst>
            <a:ahLst/>
            <a:cxnLst>
              <a:cxn ang="T6">
                <a:pos x="T0" y="T1"/>
              </a:cxn>
              <a:cxn ang="T7">
                <a:pos x="T2" y="T3"/>
              </a:cxn>
              <a:cxn ang="T8">
                <a:pos x="T4" y="T5"/>
              </a:cxn>
            </a:cxnLst>
            <a:rect l="T9" t="T10" r="T11" b="T12"/>
            <a:pathLst>
              <a:path w="3936" h="1680">
                <a:moveTo>
                  <a:pt x="0" y="240"/>
                </a:moveTo>
                <a:cubicBezTo>
                  <a:pt x="1160" y="120"/>
                  <a:pt x="2320" y="0"/>
                  <a:pt x="2976" y="240"/>
                </a:cubicBezTo>
                <a:cubicBezTo>
                  <a:pt x="3632" y="480"/>
                  <a:pt x="3784" y="1080"/>
                  <a:pt x="3936" y="1680"/>
                </a:cubicBezTo>
              </a:path>
            </a:pathLst>
          </a:custGeom>
          <a:noFill/>
          <a:ln w="38100">
            <a:solidFill>
              <a:schemeClr val="tx1"/>
            </a:solidFill>
            <a:round/>
            <a:headEnd/>
            <a:tailEnd/>
          </a:ln>
        </p:spPr>
        <p:txBody>
          <a:bodyPr wrap="none"/>
          <a:lstStyle/>
          <a:p>
            <a:endParaRPr lang="en-US"/>
          </a:p>
        </p:txBody>
      </p:sp>
      <p:sp>
        <p:nvSpPr>
          <p:cNvPr id="48137" name="Text Box 6"/>
          <p:cNvSpPr txBox="1">
            <a:spLocks noChangeArrowheads="1"/>
          </p:cNvSpPr>
          <p:nvPr/>
        </p:nvSpPr>
        <p:spPr bwMode="auto">
          <a:xfrm>
            <a:off x="1295400" y="2138363"/>
            <a:ext cx="1951175" cy="646331"/>
          </a:xfrm>
          <a:prstGeom prst="rect">
            <a:avLst/>
          </a:prstGeom>
          <a:noFill/>
          <a:ln w="9525">
            <a:solidFill>
              <a:schemeClr val="tx1"/>
            </a:solidFill>
            <a:miter lim="800000"/>
            <a:headEnd/>
            <a:tailEnd/>
          </a:ln>
        </p:spPr>
        <p:txBody>
          <a:bodyPr wrap="none">
            <a:spAutoFit/>
          </a:bodyPr>
          <a:lstStyle/>
          <a:p>
            <a:pPr algn="l"/>
            <a:r>
              <a:rPr lang="en-US" sz="1800" b="1" dirty="0"/>
              <a:t>       Most Likely</a:t>
            </a:r>
          </a:p>
          <a:p>
            <a:pPr algn="l"/>
            <a:r>
              <a:rPr lang="en-US" sz="1800" b="1" dirty="0"/>
              <a:t>(Use in CPM </a:t>
            </a:r>
            <a:r>
              <a:rPr lang="en-US" sz="1800" b="1" dirty="0" err="1"/>
              <a:t>Calcs</a:t>
            </a:r>
            <a:r>
              <a:rPr lang="en-US" sz="1800" b="1" dirty="0"/>
              <a:t>)</a:t>
            </a:r>
          </a:p>
        </p:txBody>
      </p:sp>
      <p:sp>
        <p:nvSpPr>
          <p:cNvPr id="48138" name="Text Box 7"/>
          <p:cNvSpPr txBox="1">
            <a:spLocks noChangeArrowheads="1"/>
          </p:cNvSpPr>
          <p:nvPr/>
        </p:nvSpPr>
        <p:spPr bwMode="auto">
          <a:xfrm>
            <a:off x="4876800" y="5078413"/>
            <a:ext cx="1303338" cy="336550"/>
          </a:xfrm>
          <a:prstGeom prst="rect">
            <a:avLst/>
          </a:prstGeom>
          <a:noFill/>
          <a:ln w="9525">
            <a:noFill/>
            <a:miter lim="800000"/>
            <a:headEnd/>
            <a:tailEnd/>
          </a:ln>
        </p:spPr>
        <p:txBody>
          <a:bodyPr wrap="none">
            <a:spAutoFit/>
          </a:bodyPr>
          <a:lstStyle/>
          <a:p>
            <a:pPr algn="l"/>
            <a:r>
              <a:rPr lang="en-US" sz="1600" b="1"/>
              <a:t>Pessimistic</a:t>
            </a:r>
          </a:p>
        </p:txBody>
      </p:sp>
      <p:sp>
        <p:nvSpPr>
          <p:cNvPr id="48139" name="Text Box 8"/>
          <p:cNvSpPr txBox="1">
            <a:spLocks noChangeArrowheads="1"/>
          </p:cNvSpPr>
          <p:nvPr/>
        </p:nvSpPr>
        <p:spPr bwMode="auto">
          <a:xfrm>
            <a:off x="2209800" y="5078413"/>
            <a:ext cx="1181100" cy="336550"/>
          </a:xfrm>
          <a:prstGeom prst="rect">
            <a:avLst/>
          </a:prstGeom>
          <a:noFill/>
          <a:ln w="9525">
            <a:noFill/>
            <a:miter lim="800000"/>
            <a:headEnd/>
            <a:tailEnd/>
          </a:ln>
        </p:spPr>
        <p:txBody>
          <a:bodyPr wrap="none">
            <a:spAutoFit/>
          </a:bodyPr>
          <a:lstStyle/>
          <a:p>
            <a:pPr algn="l"/>
            <a:r>
              <a:rPr lang="en-US" sz="1600" b="1"/>
              <a:t>Optimistic</a:t>
            </a:r>
          </a:p>
        </p:txBody>
      </p:sp>
      <p:sp>
        <p:nvSpPr>
          <p:cNvPr id="48140" name="Text Box 9"/>
          <p:cNvSpPr txBox="1">
            <a:spLocks noChangeArrowheads="1"/>
          </p:cNvSpPr>
          <p:nvPr/>
        </p:nvSpPr>
        <p:spPr bwMode="auto">
          <a:xfrm>
            <a:off x="5943600" y="3859213"/>
            <a:ext cx="1822450" cy="336550"/>
          </a:xfrm>
          <a:prstGeom prst="rect">
            <a:avLst/>
          </a:prstGeom>
          <a:noFill/>
          <a:ln w="9525">
            <a:noFill/>
            <a:miter lim="800000"/>
            <a:headEnd/>
            <a:tailEnd/>
          </a:ln>
        </p:spPr>
        <p:txBody>
          <a:bodyPr wrap="none">
            <a:spAutoFit/>
          </a:bodyPr>
          <a:lstStyle/>
          <a:p>
            <a:pPr algn="l"/>
            <a:r>
              <a:rPr lang="en-US" sz="1600" b="1"/>
              <a:t>Beta Distribution</a:t>
            </a:r>
          </a:p>
        </p:txBody>
      </p:sp>
      <p:sp>
        <p:nvSpPr>
          <p:cNvPr id="48141" name="Text Box 10"/>
          <p:cNvSpPr txBox="1">
            <a:spLocks noChangeArrowheads="1"/>
          </p:cNvSpPr>
          <p:nvPr/>
        </p:nvSpPr>
        <p:spPr bwMode="auto">
          <a:xfrm>
            <a:off x="4495800" y="1954213"/>
            <a:ext cx="4076700" cy="835025"/>
          </a:xfrm>
          <a:prstGeom prst="rect">
            <a:avLst/>
          </a:prstGeom>
          <a:noFill/>
          <a:ln w="9525">
            <a:solidFill>
              <a:schemeClr val="tx1"/>
            </a:solidFill>
            <a:miter lim="800000"/>
            <a:headEnd/>
            <a:tailEnd/>
          </a:ln>
        </p:spPr>
        <p:txBody>
          <a:bodyPr wrap="none">
            <a:spAutoFit/>
          </a:bodyPr>
          <a:lstStyle/>
          <a:p>
            <a:pPr algn="l">
              <a:tabLst>
                <a:tab pos="3429000" algn="l"/>
              </a:tabLst>
            </a:pPr>
            <a:r>
              <a:rPr lang="en-US" sz="1600" b="1" dirty="0"/>
              <a:t>                PERT Weighted </a:t>
            </a:r>
            <a:r>
              <a:rPr lang="en-US" sz="1600" b="1" dirty="0" err="1"/>
              <a:t>Avg</a:t>
            </a:r>
            <a:r>
              <a:rPr lang="en-US" sz="1600" b="1" dirty="0"/>
              <a:t> =</a:t>
            </a:r>
          </a:p>
          <a:p>
            <a:pPr algn="l">
              <a:tabLst>
                <a:tab pos="3429000" algn="l"/>
              </a:tabLst>
            </a:pPr>
            <a:r>
              <a:rPr lang="en-US" sz="1600" b="1" u="sng" dirty="0"/>
              <a:t>Optimistic + 4*Most Likely + Pessimistic</a:t>
            </a:r>
          </a:p>
          <a:p>
            <a:pPr algn="l">
              <a:tabLst>
                <a:tab pos="3429000" algn="l"/>
              </a:tabLst>
            </a:pPr>
            <a:r>
              <a:rPr lang="en-US" sz="1600" b="1" dirty="0"/>
              <a:t>                                6</a:t>
            </a:r>
          </a:p>
        </p:txBody>
      </p:sp>
      <p:sp>
        <p:nvSpPr>
          <p:cNvPr id="48142" name="Text Box 11"/>
          <p:cNvSpPr txBox="1">
            <a:spLocks noChangeArrowheads="1"/>
          </p:cNvSpPr>
          <p:nvPr/>
        </p:nvSpPr>
        <p:spPr bwMode="auto">
          <a:xfrm>
            <a:off x="2971800" y="5791200"/>
            <a:ext cx="2484438" cy="396875"/>
          </a:xfrm>
          <a:prstGeom prst="rect">
            <a:avLst/>
          </a:prstGeom>
          <a:noFill/>
          <a:ln w="9525">
            <a:noFill/>
            <a:miter lim="800000"/>
            <a:headEnd/>
            <a:tailEnd/>
          </a:ln>
        </p:spPr>
        <p:txBody>
          <a:bodyPr wrap="none">
            <a:spAutoFit/>
          </a:bodyPr>
          <a:lstStyle/>
          <a:p>
            <a:pPr algn="l"/>
            <a:r>
              <a:rPr lang="en-US" sz="2000" b="1"/>
              <a:t>Possible Durations</a:t>
            </a:r>
          </a:p>
        </p:txBody>
      </p:sp>
      <p:sp>
        <p:nvSpPr>
          <p:cNvPr id="48143" name="AutoShape 12"/>
          <p:cNvSpPr>
            <a:spLocks noChangeArrowheads="1"/>
          </p:cNvSpPr>
          <p:nvPr/>
        </p:nvSpPr>
        <p:spPr bwMode="auto">
          <a:xfrm rot="3206851">
            <a:off x="2933700" y="3135313"/>
            <a:ext cx="914400" cy="2286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p>
            <a:endParaRPr lang="en-US"/>
          </a:p>
        </p:txBody>
      </p:sp>
      <p:sp>
        <p:nvSpPr>
          <p:cNvPr id="48144" name="Oval 13"/>
          <p:cNvSpPr>
            <a:spLocks noChangeArrowheads="1"/>
          </p:cNvSpPr>
          <p:nvPr/>
        </p:nvSpPr>
        <p:spPr bwMode="auto">
          <a:xfrm>
            <a:off x="3657600" y="3630613"/>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8145" name="Oval 14"/>
          <p:cNvSpPr>
            <a:spLocks noChangeArrowheads="1"/>
          </p:cNvSpPr>
          <p:nvPr/>
        </p:nvSpPr>
        <p:spPr bwMode="auto">
          <a:xfrm>
            <a:off x="7239000" y="5535613"/>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8146" name="Oval 15"/>
          <p:cNvSpPr>
            <a:spLocks noChangeArrowheads="1"/>
          </p:cNvSpPr>
          <p:nvPr/>
        </p:nvSpPr>
        <p:spPr bwMode="auto">
          <a:xfrm>
            <a:off x="4495800" y="3783013"/>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8147" name="Oval 16"/>
          <p:cNvSpPr>
            <a:spLocks noChangeArrowheads="1"/>
          </p:cNvSpPr>
          <p:nvPr/>
        </p:nvSpPr>
        <p:spPr bwMode="auto">
          <a:xfrm>
            <a:off x="1143000" y="5535613"/>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8148" name="AutoShape 17"/>
          <p:cNvSpPr>
            <a:spLocks noChangeArrowheads="1"/>
          </p:cNvSpPr>
          <p:nvPr/>
        </p:nvSpPr>
        <p:spPr bwMode="auto">
          <a:xfrm rot="6926864">
            <a:off x="4381500" y="3211513"/>
            <a:ext cx="914400" cy="2286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p>
            <a:endParaRPr lang="en-US"/>
          </a:p>
        </p:txBody>
      </p:sp>
      <p:sp>
        <p:nvSpPr>
          <p:cNvPr id="48149" name="AutoShape 18"/>
          <p:cNvSpPr>
            <a:spLocks noChangeArrowheads="1"/>
          </p:cNvSpPr>
          <p:nvPr/>
        </p:nvSpPr>
        <p:spPr bwMode="auto">
          <a:xfrm rot="9509080">
            <a:off x="5943600" y="4316413"/>
            <a:ext cx="914400" cy="2286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p>
            <a:endParaRPr lang="en-US"/>
          </a:p>
        </p:txBody>
      </p:sp>
      <p:sp>
        <p:nvSpPr>
          <p:cNvPr id="48150" name="AutoShape 19"/>
          <p:cNvSpPr>
            <a:spLocks noChangeArrowheads="1"/>
          </p:cNvSpPr>
          <p:nvPr/>
        </p:nvSpPr>
        <p:spPr bwMode="auto">
          <a:xfrm rot="1087606">
            <a:off x="6172200" y="5307013"/>
            <a:ext cx="914400" cy="2286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p>
            <a:endParaRPr lang="en-US"/>
          </a:p>
        </p:txBody>
      </p:sp>
      <p:sp>
        <p:nvSpPr>
          <p:cNvPr id="48151" name="AutoShape 20"/>
          <p:cNvSpPr>
            <a:spLocks noChangeArrowheads="1"/>
          </p:cNvSpPr>
          <p:nvPr/>
        </p:nvSpPr>
        <p:spPr bwMode="auto">
          <a:xfrm rot="9821454">
            <a:off x="1371600" y="5307013"/>
            <a:ext cx="914400" cy="2286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645510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 Three Point Estimate – Part A</a:t>
            </a:r>
            <a:endParaRPr lang="en-US" dirty="0"/>
          </a:p>
        </p:txBody>
      </p:sp>
      <p:graphicFrame>
        <p:nvGraphicFramePr>
          <p:cNvPr id="4" name="Content Placeholder 3"/>
          <p:cNvGraphicFramePr>
            <a:graphicFrameLocks noGrp="1"/>
          </p:cNvGraphicFramePr>
          <p:nvPr>
            <p:ph idx="1"/>
          </p:nvPr>
        </p:nvGraphicFramePr>
        <p:xfrm>
          <a:off x="1219200" y="1981200"/>
          <a:ext cx="6477000" cy="1483360"/>
        </p:xfrm>
        <a:graphic>
          <a:graphicData uri="http://schemas.openxmlformats.org/drawingml/2006/table">
            <a:tbl>
              <a:tblPr firstRow="1" bandRow="1">
                <a:tableStyleId>{00A15C55-8517-42AA-B614-E9B94910E393}</a:tableStyleId>
              </a:tblPr>
              <a:tblGrid>
                <a:gridCol w="1619250"/>
                <a:gridCol w="1619250"/>
                <a:gridCol w="1619250"/>
                <a:gridCol w="1619250"/>
              </a:tblGrid>
              <a:tr h="370840">
                <a:tc>
                  <a:txBody>
                    <a:bodyPr/>
                    <a:lstStyle/>
                    <a:p>
                      <a:pPr algn="ctr"/>
                      <a:r>
                        <a:rPr lang="en-US" dirty="0" smtClean="0"/>
                        <a:t>Activity</a:t>
                      </a:r>
                      <a:endParaRPr lang="en-US" dirty="0"/>
                    </a:p>
                  </a:txBody>
                  <a:tcPr/>
                </a:tc>
                <a:tc>
                  <a:txBody>
                    <a:bodyPr/>
                    <a:lstStyle/>
                    <a:p>
                      <a:pPr algn="ctr"/>
                      <a:r>
                        <a:rPr lang="en-US" dirty="0" smtClean="0"/>
                        <a:t>Optimistic</a:t>
                      </a:r>
                      <a:endParaRPr lang="en-US" dirty="0"/>
                    </a:p>
                  </a:txBody>
                  <a:tcPr/>
                </a:tc>
                <a:tc>
                  <a:txBody>
                    <a:bodyPr/>
                    <a:lstStyle/>
                    <a:p>
                      <a:pPr algn="ctr"/>
                      <a:r>
                        <a:rPr lang="en-US" dirty="0" smtClean="0"/>
                        <a:t>Most Likely</a:t>
                      </a:r>
                      <a:endParaRPr lang="en-US" dirty="0"/>
                    </a:p>
                  </a:txBody>
                  <a:tcPr/>
                </a:tc>
                <a:tc>
                  <a:txBody>
                    <a:bodyPr/>
                    <a:lstStyle/>
                    <a:p>
                      <a:pPr algn="ctr"/>
                      <a:r>
                        <a:rPr lang="en-US" dirty="0" smtClean="0"/>
                        <a:t>Pessimistic</a:t>
                      </a:r>
                      <a:endParaRPr lang="en-US" dirty="0"/>
                    </a:p>
                  </a:txBody>
                  <a:tcPr/>
                </a:tc>
              </a:tr>
              <a:tr h="370840">
                <a:tc>
                  <a:txBody>
                    <a:bodyPr/>
                    <a:lstStyle/>
                    <a:p>
                      <a:pPr algn="ctr"/>
                      <a:r>
                        <a:rPr lang="en-US" dirty="0" smtClean="0"/>
                        <a:t>A</a:t>
                      </a:r>
                      <a:endParaRPr lang="en-US" dirty="0"/>
                    </a:p>
                  </a:txBody>
                  <a:tcPr/>
                </a:tc>
                <a:tc>
                  <a:txBody>
                    <a:bodyPr/>
                    <a:lstStyle/>
                    <a:p>
                      <a:pPr algn="ctr"/>
                      <a:r>
                        <a:rPr lang="en-US" dirty="0" smtClean="0"/>
                        <a:t>4</a:t>
                      </a:r>
                      <a:endParaRPr lang="en-US" dirty="0"/>
                    </a:p>
                  </a:txBody>
                  <a:tcPr/>
                </a:tc>
                <a:tc>
                  <a:txBody>
                    <a:bodyPr/>
                    <a:lstStyle/>
                    <a:p>
                      <a:pPr algn="ctr"/>
                      <a:r>
                        <a:rPr lang="en-US" dirty="0" smtClean="0"/>
                        <a:t>9</a:t>
                      </a:r>
                      <a:endParaRPr lang="en-US" dirty="0"/>
                    </a:p>
                  </a:txBody>
                  <a:tcPr/>
                </a:tc>
                <a:tc>
                  <a:txBody>
                    <a:bodyPr/>
                    <a:lstStyle/>
                    <a:p>
                      <a:pPr algn="ctr"/>
                      <a:r>
                        <a:rPr lang="en-US" dirty="0" smtClean="0"/>
                        <a:t>16</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3</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6</a:t>
                      </a:r>
                      <a:endParaRPr lang="en-US" dirty="0"/>
                    </a:p>
                  </a:txBody>
                  <a:tcPr/>
                </a:tc>
                <a:tc>
                  <a:txBody>
                    <a:bodyPr/>
                    <a:lstStyle/>
                    <a:p>
                      <a:pPr algn="ctr"/>
                      <a:r>
                        <a:rPr lang="en-US" dirty="0" smtClean="0"/>
                        <a:t>12</a:t>
                      </a:r>
                      <a:endParaRPr lang="en-US" dirty="0"/>
                    </a:p>
                  </a:txBody>
                  <a:tcPr/>
                </a:tc>
                <a:tc>
                  <a:txBody>
                    <a:bodyPr/>
                    <a:lstStyle/>
                    <a:p>
                      <a:pPr algn="ctr"/>
                      <a:r>
                        <a:rPr lang="en-US" dirty="0" smtClean="0"/>
                        <a:t>24</a:t>
                      </a:r>
                      <a:endParaRPr lang="en-US" dirty="0"/>
                    </a:p>
                  </a:txBody>
                  <a:tcPr/>
                </a:tc>
              </a:tr>
            </a:tbl>
          </a:graphicData>
        </a:graphic>
      </p:graphicFrame>
      <p:sp>
        <p:nvSpPr>
          <p:cNvPr id="7" name="Slide Number Placeholder 5"/>
          <p:cNvSpPr>
            <a:spLocks noGrp="1"/>
          </p:cNvSpPr>
          <p:nvPr>
            <p:ph type="sldNum" sz="quarter" idx="11"/>
          </p:nvPr>
        </p:nvSpPr>
        <p:spPr/>
        <p:txBody>
          <a:bodyPr/>
          <a:lstStyle/>
          <a:p>
            <a:fld id="{8471F01D-108F-403B-9BEE-0A514B4618BD}" type="slidenum">
              <a:rPr lang="en-US" smtClean="0"/>
              <a:pPr/>
              <a:t>5</a:t>
            </a:fld>
            <a:endParaRPr lang="en-US" dirty="0" smtClean="0"/>
          </a:p>
        </p:txBody>
      </p:sp>
      <p:sp>
        <p:nvSpPr>
          <p:cNvPr id="6" name="TextBox 5"/>
          <p:cNvSpPr txBox="1"/>
          <p:nvPr/>
        </p:nvSpPr>
        <p:spPr>
          <a:xfrm>
            <a:off x="609600" y="3962400"/>
            <a:ext cx="822960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Part A: Calculate the PERT Expected Duration for each Activity</a:t>
            </a:r>
            <a:endParaRPr lang="en-US" sz="2800" dirty="0"/>
          </a:p>
        </p:txBody>
      </p:sp>
    </p:spTree>
    <p:extLst>
      <p:ext uri="{BB962C8B-B14F-4D97-AF65-F5344CB8AC3E}">
        <p14:creationId xmlns:p14="http://schemas.microsoft.com/office/powerpoint/2010/main" val="41933052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r>
              <a:rPr lang="en-US" dirty="0" smtClean="0"/>
              <a:t>PERT Task Calculations – Part B</a:t>
            </a:r>
            <a:endParaRPr lang="en-US" dirty="0"/>
          </a:p>
        </p:txBody>
      </p:sp>
      <p:sp>
        <p:nvSpPr>
          <p:cNvPr id="432131" name="Rectangle 3"/>
          <p:cNvSpPr>
            <a:spLocks noGrp="1" noChangeArrowheads="1"/>
          </p:cNvSpPr>
          <p:nvPr>
            <p:ph idx="1"/>
          </p:nvPr>
        </p:nvSpPr>
        <p:spPr/>
        <p:txBody>
          <a:bodyPr/>
          <a:lstStyle/>
          <a:p>
            <a:r>
              <a:rPr lang="en-US" sz="2800" dirty="0" smtClean="0"/>
              <a:t>You can use PERT expected durations just like single point duration estimates</a:t>
            </a:r>
          </a:p>
          <a:p>
            <a:r>
              <a:rPr lang="en-US" sz="2800" dirty="0" smtClean="0"/>
              <a:t>Once you have the expected duration estimates, you calculate the standard deviation and the variance:</a:t>
            </a:r>
          </a:p>
          <a:p>
            <a:endParaRPr lang="en-US" sz="1400" dirty="0" smtClean="0"/>
          </a:p>
          <a:p>
            <a:pPr lvl="1"/>
            <a:r>
              <a:rPr lang="en-US" sz="2400" dirty="0" smtClean="0"/>
              <a:t>Task Standard Deviation = (P-O)/6 (alternative formula)</a:t>
            </a:r>
          </a:p>
          <a:p>
            <a:pPr lvl="1"/>
            <a:r>
              <a:rPr lang="en-US" sz="2400" dirty="0" smtClean="0"/>
              <a:t>Task Variance = (Standard Deviation )2</a:t>
            </a:r>
          </a:p>
          <a:p>
            <a:pPr lvl="1"/>
            <a:endParaRPr lang="en-US" sz="1400" dirty="0" smtClean="0"/>
          </a:p>
          <a:p>
            <a:r>
              <a:rPr lang="en-US" sz="2800" dirty="0" smtClean="0"/>
              <a:t>Part B: Calculate the Standard Deviation for each activity individually. </a:t>
            </a:r>
          </a:p>
          <a:p>
            <a:pPr lvl="1"/>
            <a:endParaRPr lang="en-US" sz="2400" dirty="0" smtClean="0"/>
          </a:p>
        </p:txBody>
      </p:sp>
      <p:sp>
        <p:nvSpPr>
          <p:cNvPr id="6" name="Slide Number Placeholder 5"/>
          <p:cNvSpPr>
            <a:spLocks noGrp="1"/>
          </p:cNvSpPr>
          <p:nvPr>
            <p:ph type="sldNum" sz="quarter" idx="11"/>
          </p:nvPr>
        </p:nvSpPr>
        <p:spPr/>
        <p:txBody>
          <a:bodyPr/>
          <a:lstStyle/>
          <a:p>
            <a:fld id="{8471F01D-108F-403B-9BEE-0A514B4618BD}" type="slidenum">
              <a:rPr lang="en-US" smtClean="0"/>
              <a:pPr/>
              <a:t>6</a:t>
            </a:fld>
            <a:endParaRPr lang="en-US" dirty="0" smtClean="0"/>
          </a:p>
        </p:txBody>
      </p:sp>
    </p:spTree>
    <p:extLst>
      <p:ext uri="{BB962C8B-B14F-4D97-AF65-F5344CB8AC3E}">
        <p14:creationId xmlns:p14="http://schemas.microsoft.com/office/powerpoint/2010/main" val="3468641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smtClean="0"/>
              <a:t>PERT – Project Std. Dev. – Part C</a:t>
            </a:r>
            <a:endParaRPr lang="en-US" sz="4000" dirty="0"/>
          </a:p>
        </p:txBody>
      </p:sp>
      <p:graphicFrame>
        <p:nvGraphicFramePr>
          <p:cNvPr id="5" name="Content Placeholder 3"/>
          <p:cNvGraphicFramePr>
            <a:graphicFrameLocks/>
          </p:cNvGraphicFramePr>
          <p:nvPr>
            <p:extLst/>
          </p:nvPr>
        </p:nvGraphicFramePr>
        <p:xfrm>
          <a:off x="304800" y="1676400"/>
          <a:ext cx="8534400" cy="2494280"/>
        </p:xfrm>
        <a:graphic>
          <a:graphicData uri="http://schemas.openxmlformats.org/drawingml/2006/table">
            <a:tbl>
              <a:tblPr firstRow="1" bandRow="1">
                <a:tableStyleId>{00A15C55-8517-42AA-B614-E9B94910E393}</a:tableStyleId>
              </a:tblPr>
              <a:tblGrid>
                <a:gridCol w="1219200"/>
                <a:gridCol w="1219200"/>
                <a:gridCol w="1219200"/>
                <a:gridCol w="1219200"/>
                <a:gridCol w="1219200"/>
                <a:gridCol w="1219200"/>
                <a:gridCol w="1219200"/>
              </a:tblGrid>
              <a:tr h="370840">
                <a:tc>
                  <a:txBody>
                    <a:bodyPr/>
                    <a:lstStyle/>
                    <a:p>
                      <a:pPr algn="ctr"/>
                      <a:r>
                        <a:rPr lang="en-US" dirty="0" smtClean="0"/>
                        <a:t>Activity</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Optimistic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Most Likely</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Pessimistic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PERT Duration</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Standard</a:t>
                      </a:r>
                      <a:r>
                        <a:rPr lang="en-US" baseline="0" dirty="0" smtClean="0"/>
                        <a:t> Deviation</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Variance</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dirty="0" smtClean="0"/>
                        <a:t>A</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4</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9</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16</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9.33</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dirty="0" smtClean="0"/>
                        <a:t>B</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3</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6</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9</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6</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dirty="0" smtClean="0"/>
                        <a:t>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6</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12</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24</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13</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dirty="0" smtClean="0"/>
                        <a:t>Total</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SD</a:t>
                      </a:r>
                      <a:r>
                        <a:rPr lang="en-US" baseline="0" dirty="0" smtClean="0"/>
                        <a:t> for ABC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6" name="TextBox 5"/>
          <p:cNvSpPr txBox="1"/>
          <p:nvPr/>
        </p:nvSpPr>
        <p:spPr>
          <a:xfrm>
            <a:off x="538162" y="4275038"/>
            <a:ext cx="8153400" cy="190821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Part C: Calculate the total standard deviation for the project </a:t>
            </a:r>
          </a:p>
          <a:p>
            <a:pPr marL="742950" lvl="1" indent="-285750">
              <a:buFont typeface="Arial" panose="020B0604020202020204" pitchFamily="34" charset="0"/>
              <a:buChar char="•"/>
            </a:pPr>
            <a:r>
              <a:rPr lang="en-US" b="1" dirty="0" smtClean="0"/>
              <a:t>Project </a:t>
            </a:r>
            <a:r>
              <a:rPr lang="en-US" b="1" dirty="0"/>
              <a:t>(ABC) SD = the square root of the sum of the task variances.</a:t>
            </a:r>
          </a:p>
          <a:p>
            <a:endParaRPr lang="en-US" dirty="0" smtClean="0"/>
          </a:p>
          <a:p>
            <a:r>
              <a:rPr lang="en-US" sz="1600" dirty="0" smtClean="0"/>
              <a:t>To obtain the Standard Deviation for a series of activities (a network or a project), statistical rules do not allow you to simply calculate the variance for each activity and add them up.  You must calculate each activity’s variance, add them together and then take the square root of that figure to get the standard deviation for a series of activities.</a:t>
            </a:r>
          </a:p>
        </p:txBody>
      </p:sp>
      <p:sp>
        <p:nvSpPr>
          <p:cNvPr id="10" name="Slide Number Placeholder 5"/>
          <p:cNvSpPr txBox="1">
            <a:spLocks/>
          </p:cNvSpPr>
          <p:nvPr/>
        </p:nvSpPr>
        <p:spPr>
          <a:xfrm>
            <a:off x="6858000" y="6400800"/>
            <a:ext cx="2133600"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471F01D-108F-403B-9BEE-0A514B4618BD}" type="slidenum">
              <a:rPr kumimoji="0" lang="en-US" sz="1200" b="0" i="0" u="none" strike="noStrike" kern="1200" cap="none" spc="0" normalizeH="0" baseline="0" noProof="0" smtClean="0">
                <a:ln>
                  <a:noFill/>
                </a:ln>
                <a:solidFill>
                  <a:schemeClr val="bg1">
                    <a:lumMod val="50000"/>
                  </a:schemeClr>
                </a:solidFill>
                <a:effectLst/>
                <a:uLnTx/>
                <a:uFillTx/>
                <a:latin typeface="+mn-lt"/>
                <a:ea typeface="ＭＳ Ｐゴシック" pitchFamily="34"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smtClean="0">
              <a:ln>
                <a:noFill/>
              </a:ln>
              <a:solidFill>
                <a:schemeClr val="bg1">
                  <a:lumMod val="50000"/>
                </a:schemeClr>
              </a:solidFill>
              <a:effectLst/>
              <a:uLnTx/>
              <a:uFillTx/>
              <a:latin typeface="+mn-lt"/>
              <a:ea typeface="ＭＳ Ｐゴシック" pitchFamily="34" charset="-128"/>
              <a:cs typeface="+mn-cs"/>
            </a:endParaRPr>
          </a:p>
        </p:txBody>
      </p:sp>
    </p:spTree>
    <p:extLst>
      <p:ext uri="{BB962C8B-B14F-4D97-AF65-F5344CB8AC3E}">
        <p14:creationId xmlns:p14="http://schemas.microsoft.com/office/powerpoint/2010/main" val="10103337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a:xfrm>
            <a:off x="533400" y="533400"/>
            <a:ext cx="8305800" cy="1143000"/>
          </a:xfrm>
        </p:spPr>
        <p:txBody>
          <a:bodyPr/>
          <a:lstStyle/>
          <a:p>
            <a:r>
              <a:rPr lang="en-US" sz="3600" dirty="0" smtClean="0"/>
              <a:t>PERT Deadline Probability – Part D</a:t>
            </a:r>
            <a:endParaRPr lang="en-US" dirty="0"/>
          </a:p>
        </p:txBody>
      </p:sp>
      <p:sp>
        <p:nvSpPr>
          <p:cNvPr id="432131" name="Rectangle 3"/>
          <p:cNvSpPr>
            <a:spLocks noGrp="1" noChangeArrowheads="1"/>
          </p:cNvSpPr>
          <p:nvPr>
            <p:ph idx="1"/>
          </p:nvPr>
        </p:nvSpPr>
        <p:spPr>
          <a:xfrm>
            <a:off x="457200" y="2209800"/>
            <a:ext cx="8458200" cy="4152900"/>
          </a:xfrm>
        </p:spPr>
        <p:txBody>
          <a:bodyPr/>
          <a:lstStyle/>
          <a:p>
            <a:r>
              <a:rPr lang="en-US" dirty="0" smtClean="0"/>
              <a:t>Part D: What </a:t>
            </a:r>
            <a:r>
              <a:rPr lang="en-US" dirty="0"/>
              <a:t>is the probability (expressed in terms of percentage) that you will get this project </a:t>
            </a:r>
            <a:r>
              <a:rPr lang="en-US" dirty="0" smtClean="0"/>
              <a:t>(ABC) done </a:t>
            </a:r>
            <a:r>
              <a:rPr lang="en-US" dirty="0"/>
              <a:t>in approx. 32 Days?</a:t>
            </a:r>
          </a:p>
          <a:p>
            <a:endParaRPr lang="en-US" dirty="0"/>
          </a:p>
        </p:txBody>
      </p:sp>
      <p:sp>
        <p:nvSpPr>
          <p:cNvPr id="6" name="Slide Number Placeholder 5"/>
          <p:cNvSpPr>
            <a:spLocks noGrp="1"/>
          </p:cNvSpPr>
          <p:nvPr>
            <p:ph type="sldNum" sz="quarter" idx="11"/>
          </p:nvPr>
        </p:nvSpPr>
        <p:spPr>
          <a:xfrm>
            <a:off x="6840538" y="6399213"/>
            <a:ext cx="2133600" cy="365125"/>
          </a:xfrm>
          <a:prstGeom prst="rect">
            <a:avLst/>
          </a:prstGeom>
        </p:spPr>
        <p:txBody>
          <a:bodyPr/>
          <a:lstStyle/>
          <a:p>
            <a:pPr>
              <a:defRPr/>
            </a:pPr>
            <a:fld id="{8471F01D-108F-403B-9BEE-0A514B4618BD}" type="slidenum">
              <a:rPr lang="en-US" smtClean="0"/>
              <a:pPr>
                <a:defRPr/>
              </a:pPr>
              <a:t>8</a:t>
            </a:fld>
            <a:endParaRPr lang="en-US" dirty="0" smtClean="0"/>
          </a:p>
        </p:txBody>
      </p:sp>
    </p:spTree>
    <p:extLst>
      <p:ext uri="{BB962C8B-B14F-4D97-AF65-F5344CB8AC3E}">
        <p14:creationId xmlns:p14="http://schemas.microsoft.com/office/powerpoint/2010/main" val="569918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Distribution*</a:t>
            </a:r>
            <a:endParaRPr lang="en-US" dirty="0"/>
          </a:p>
        </p:txBody>
      </p:sp>
      <p:sp>
        <p:nvSpPr>
          <p:cNvPr id="5" name="Slide Number Placeholder 4"/>
          <p:cNvSpPr>
            <a:spLocks noGrp="1"/>
          </p:cNvSpPr>
          <p:nvPr>
            <p:ph type="sldNum" sz="quarter" idx="12"/>
          </p:nvPr>
        </p:nvSpPr>
        <p:spPr/>
        <p:txBody>
          <a:bodyPr/>
          <a:lstStyle/>
          <a:p>
            <a:fld id="{7B3D20CF-CA59-4091-B60F-5A9A41D3FF88}" type="slidenum">
              <a:rPr lang="en-US" smtClean="0"/>
              <a:pPr/>
              <a:t>9</a:t>
            </a:fld>
            <a:endParaRPr lang="en-US"/>
          </a:p>
        </p:txBody>
      </p:sp>
      <p:pic>
        <p:nvPicPr>
          <p:cNvPr id="232450" name="Picture 2" descr="http://allpsych.com/researchmethods/images/normalcurve.gif"/>
          <p:cNvPicPr>
            <a:picLocks noChangeAspect="1" noChangeArrowheads="1"/>
          </p:cNvPicPr>
          <p:nvPr/>
        </p:nvPicPr>
        <p:blipFill>
          <a:blip r:embed="rId3" cstate="print"/>
          <a:srcRect/>
          <a:stretch>
            <a:fillRect/>
          </a:stretch>
        </p:blipFill>
        <p:spPr bwMode="auto">
          <a:xfrm>
            <a:off x="1880267" y="2630739"/>
            <a:ext cx="4438650" cy="2762250"/>
          </a:xfrm>
          <a:prstGeom prst="rect">
            <a:avLst/>
          </a:prstGeom>
          <a:noFill/>
        </p:spPr>
      </p:pic>
      <p:sp>
        <p:nvSpPr>
          <p:cNvPr id="7" name="TextBox 6"/>
          <p:cNvSpPr txBox="1"/>
          <p:nvPr/>
        </p:nvSpPr>
        <p:spPr>
          <a:xfrm>
            <a:off x="1176175" y="1648327"/>
            <a:ext cx="864340" cy="369332"/>
          </a:xfrm>
          <a:prstGeom prst="rect">
            <a:avLst/>
          </a:prstGeom>
          <a:noFill/>
          <a:ln w="12700">
            <a:solidFill>
              <a:schemeClr val="tx1"/>
            </a:solidFill>
          </a:ln>
        </p:spPr>
        <p:txBody>
          <a:bodyPr wrap="none" rtlCol="0">
            <a:spAutoFit/>
          </a:bodyPr>
          <a:lstStyle/>
          <a:p>
            <a:r>
              <a:rPr lang="en-US" sz="1800" b="1" dirty="0" smtClean="0"/>
              <a:t>MEAN</a:t>
            </a:r>
            <a:endParaRPr lang="en-US" sz="1800" b="1" dirty="0"/>
          </a:p>
        </p:txBody>
      </p:sp>
      <p:sp>
        <p:nvSpPr>
          <p:cNvPr id="8" name="TextBox 7"/>
          <p:cNvSpPr txBox="1"/>
          <p:nvPr/>
        </p:nvSpPr>
        <p:spPr>
          <a:xfrm>
            <a:off x="5379959" y="5751094"/>
            <a:ext cx="2941511" cy="369332"/>
          </a:xfrm>
          <a:prstGeom prst="rect">
            <a:avLst/>
          </a:prstGeom>
          <a:noFill/>
          <a:ln w="12700">
            <a:solidFill>
              <a:schemeClr val="tx1"/>
            </a:solidFill>
          </a:ln>
        </p:spPr>
        <p:txBody>
          <a:bodyPr wrap="none" rtlCol="0">
            <a:spAutoFit/>
          </a:bodyPr>
          <a:lstStyle/>
          <a:p>
            <a:r>
              <a:rPr lang="en-US" sz="1800" b="1" dirty="0" smtClean="0"/>
              <a:t>Plus ONE Standard Deviation</a:t>
            </a:r>
            <a:endParaRPr lang="en-US" sz="1800" b="1" dirty="0"/>
          </a:p>
        </p:txBody>
      </p:sp>
      <p:cxnSp>
        <p:nvCxnSpPr>
          <p:cNvPr id="10" name="Straight Arrow Connector 9"/>
          <p:cNvCxnSpPr>
            <a:stCxn id="7" idx="2"/>
          </p:cNvCxnSpPr>
          <p:nvPr/>
        </p:nvCxnSpPr>
        <p:spPr bwMode="auto">
          <a:xfrm rot="16200000" flipH="1">
            <a:off x="2288251" y="1337753"/>
            <a:ext cx="1146646" cy="2506458"/>
          </a:xfrm>
          <a:prstGeom prst="straightConnector1">
            <a:avLst/>
          </a:prstGeom>
          <a:solidFill>
            <a:schemeClr val="accent1"/>
          </a:solidFill>
          <a:ln w="57150" cap="flat" cmpd="sng" algn="ctr">
            <a:solidFill>
              <a:srgbClr val="FF0000"/>
            </a:solidFill>
            <a:prstDash val="solid"/>
            <a:round/>
            <a:headEnd type="none" w="med" len="med"/>
            <a:tailEnd type="arrow"/>
          </a:ln>
          <a:effectLst/>
        </p:spPr>
      </p:cxnSp>
      <p:cxnSp>
        <p:nvCxnSpPr>
          <p:cNvPr id="17" name="Straight Arrow Connector 16"/>
          <p:cNvCxnSpPr/>
          <p:nvPr/>
        </p:nvCxnSpPr>
        <p:spPr bwMode="auto">
          <a:xfrm rot="16200000" flipV="1">
            <a:off x="4439653" y="4090736"/>
            <a:ext cx="1780674" cy="1588169"/>
          </a:xfrm>
          <a:prstGeom prst="straightConnector1">
            <a:avLst/>
          </a:prstGeom>
          <a:solidFill>
            <a:schemeClr val="accent1"/>
          </a:solidFill>
          <a:ln w="57150" cap="flat" cmpd="sng" algn="ctr">
            <a:solidFill>
              <a:srgbClr val="FF0000"/>
            </a:solidFill>
            <a:prstDash val="solid"/>
            <a:round/>
            <a:headEnd type="none" w="med" len="med"/>
            <a:tailEnd type="arrow"/>
          </a:ln>
          <a:effectLst/>
        </p:spPr>
      </p:cxnSp>
      <p:sp>
        <p:nvSpPr>
          <p:cNvPr id="6" name="TextBox 5"/>
          <p:cNvSpPr txBox="1"/>
          <p:nvPr/>
        </p:nvSpPr>
        <p:spPr>
          <a:xfrm>
            <a:off x="6318917" y="2305317"/>
            <a:ext cx="2662457" cy="1015663"/>
          </a:xfrm>
          <a:prstGeom prst="rect">
            <a:avLst/>
          </a:prstGeom>
          <a:noFill/>
          <a:ln w="19050">
            <a:solidFill>
              <a:schemeClr val="tx1"/>
            </a:solidFill>
          </a:ln>
        </p:spPr>
        <p:txBody>
          <a:bodyPr wrap="square" rtlCol="0">
            <a:spAutoFit/>
          </a:bodyPr>
          <a:lstStyle/>
          <a:p>
            <a:r>
              <a:rPr lang="en-US" sz="2000" b="1" dirty="0" smtClean="0"/>
              <a:t>Probability  of  the value = the area under the curve</a:t>
            </a:r>
            <a:endParaRPr lang="en-US" sz="2000" b="1" dirty="0"/>
          </a:p>
        </p:txBody>
      </p:sp>
      <p:sp>
        <p:nvSpPr>
          <p:cNvPr id="9" name="Rectangle 8"/>
          <p:cNvSpPr/>
          <p:nvPr/>
        </p:nvSpPr>
        <p:spPr>
          <a:xfrm>
            <a:off x="990600" y="5867400"/>
            <a:ext cx="2315121" cy="369332"/>
          </a:xfrm>
          <a:prstGeom prst="rect">
            <a:avLst/>
          </a:prstGeom>
          <a:ln>
            <a:solidFill>
              <a:srgbClr val="400080"/>
            </a:solidFill>
          </a:ln>
        </p:spPr>
        <p:txBody>
          <a:bodyPr wrap="none">
            <a:spAutoFit/>
          </a:bodyPr>
          <a:lstStyle/>
          <a:p>
            <a:r>
              <a:rPr lang="en-US" dirty="0" smtClean="0"/>
              <a:t>*Area </a:t>
            </a:r>
            <a:r>
              <a:rPr lang="en-US" dirty="0"/>
              <a:t>under the Curve</a:t>
            </a:r>
          </a:p>
        </p:txBody>
      </p:sp>
    </p:spTree>
    <p:extLst>
      <p:ext uri="{BB962C8B-B14F-4D97-AF65-F5344CB8AC3E}">
        <p14:creationId xmlns:p14="http://schemas.microsoft.com/office/powerpoint/2010/main" val="22619752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UW Project Management Overview Lecture 1 September 27th 2011</Template>
  <TotalTime>53458</TotalTime>
  <Words>497</Words>
  <Application>Microsoft Office PowerPoint</Application>
  <PresentationFormat>On-screen Show (4:3)</PresentationFormat>
  <Paragraphs>117</Paragraphs>
  <Slides>10</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ＭＳ Ｐゴシック</vt:lpstr>
      <vt:lpstr>Arial</vt:lpstr>
      <vt:lpstr>Calibri</vt:lpstr>
      <vt:lpstr>Wingdings</vt:lpstr>
      <vt:lpstr>Office Theme</vt:lpstr>
      <vt:lpstr>Custom Design</vt:lpstr>
      <vt:lpstr>Assignment Answer</vt:lpstr>
      <vt:lpstr>Program Evaluation and Review Technique (PERT)</vt:lpstr>
      <vt:lpstr>PERT (Program Evaluation and Review Technique)</vt:lpstr>
      <vt:lpstr>PERT Task Duration Calculation</vt:lpstr>
      <vt:lpstr>PERT Three Point Estimate – Part A</vt:lpstr>
      <vt:lpstr>PERT Task Calculations – Part B</vt:lpstr>
      <vt:lpstr>PERT – Project Std. Dev. – Part C</vt:lpstr>
      <vt:lpstr>PERT Deadline Probability – Part D</vt:lpstr>
      <vt:lpstr>Normal Distribution*</vt:lpstr>
      <vt:lpstr>Assignment Summary</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UW Project Management Certification  course name  CP4XX/R#xxxxxx</dc:title>
  <dc:creator>MaureenO</dc:creator>
  <cp:lastModifiedBy>db345c</cp:lastModifiedBy>
  <cp:revision>329</cp:revision>
  <cp:lastPrinted>2017-01-05T17:11:46Z</cp:lastPrinted>
  <dcterms:created xsi:type="dcterms:W3CDTF">2012-06-27T02:52:10Z</dcterms:created>
  <dcterms:modified xsi:type="dcterms:W3CDTF">2017-01-05T17:49:03Z</dcterms:modified>
</cp:coreProperties>
</file>