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347" r:id="rId2"/>
    <p:sldId id="257" r:id="rId3"/>
    <p:sldId id="294" r:id="rId4"/>
    <p:sldId id="338" r:id="rId5"/>
    <p:sldId id="260" r:id="rId6"/>
    <p:sldId id="326" r:id="rId7"/>
    <p:sldId id="324" r:id="rId8"/>
    <p:sldId id="327" r:id="rId9"/>
    <p:sldId id="325" r:id="rId10"/>
    <p:sldId id="328" r:id="rId11"/>
    <p:sldId id="332" r:id="rId12"/>
    <p:sldId id="339" r:id="rId13"/>
    <p:sldId id="334" r:id="rId14"/>
    <p:sldId id="342" r:id="rId15"/>
    <p:sldId id="335" r:id="rId16"/>
    <p:sldId id="345" r:id="rId17"/>
    <p:sldId id="336" r:id="rId18"/>
    <p:sldId id="340" r:id="rId19"/>
    <p:sldId id="337" r:id="rId20"/>
    <p:sldId id="343" r:id="rId21"/>
    <p:sldId id="344" r:id="rId22"/>
    <p:sldId id="323" r:id="rId23"/>
    <p:sldId id="331" r:id="rId24"/>
    <p:sldId id="346" r:id="rId25"/>
    <p:sldId id="329" r:id="rId26"/>
    <p:sldId id="330" r:id="rId27"/>
  </p:sldIdLst>
  <p:sldSz cx="9144000" cy="6858000" type="screen4x3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2816"/>
  </p:normalViewPr>
  <p:slideViewPr>
    <p:cSldViewPr snapToGrid="0" snapToObjects="1">
      <p:cViewPr varScale="1">
        <p:scale>
          <a:sx n="160" d="100"/>
          <a:sy n="160" d="100"/>
        </p:scale>
        <p:origin x="19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95C1F-311D-5D49-86CF-E61D2C7F60C0}" type="datetimeFigureOut">
              <a:rPr lang="en-US" smtClean="0"/>
              <a:t>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8D50E-7281-7A4B-AE1A-DEF4B43D0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9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9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3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9D11-918E-A443-9CC0-9AA7631067A4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8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9D11-918E-A443-9CC0-9AA7631067A4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EA4A4-8F24-3247-8FBE-F677FE10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3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t.com/intl/cms/s/0/3f195d40-b851-11e5-b151-8e15c9a029fb.html#axzz3yHOL7uFB" TargetMode="External"/><Relationship Id="rId3" Type="http://schemas.openxmlformats.org/officeDocument/2006/relationships/hyperlink" Target="http://cliffmass.blogspot.com/2016/01/major-atmospheric-river-period-for-west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l.cam.ac.uk/~mgk25/iso-tim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refine.org/" TargetMode="Externa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watch.com/" TargetMode="External"/><Relationship Id="rId4" Type="http://schemas.openxmlformats.org/officeDocument/2006/relationships/hyperlink" Target="http://dataladder.com/" TargetMode="External"/><Relationship Id="rId5" Type="http://schemas.openxmlformats.org/officeDocument/2006/relationships/hyperlink" Target="http://datacleaner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teryx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kb.tableau.com/articles/knowledgebase/preparing-excel-files-analysis" TargetMode="External"/><Relationship Id="rId4" Type="http://schemas.openxmlformats.org/officeDocument/2006/relationships/hyperlink" Target="https://support.office.com/en-us/article/Filter-for-unique-values-or-remove-duplicate-values-ccf664b0-81d6-449b-bbe1-8daaec1e83c2" TargetMode="External"/><Relationship Id="rId5" Type="http://schemas.openxmlformats.org/officeDocument/2006/relationships/hyperlink" Target="https://infoactive.co/data-design/ch07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b.tableau.com/articles/knowledgebase/addin-reshaping-data-exce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was interesting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www.ft.com/intl/cms/s/0/3f195d40-b851-11e5-b151-8e15c9a029fb.html#axzz3yHOL7uFB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cliffmass.blogspot.com/2016/01/major-atmospheric-river-period-for-west.html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Cleaning data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preparation, aka data cleaning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easy to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very hard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you’ve probably realized, many times the visualization is the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part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lot can be accomplished in Excel. Let’s work on that first.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Cleaning data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Column headers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columns must have a header. One row preferred.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Informative and concise headers.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longer, if necessary, but think about other places data will be used.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 empty columns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Verify that filter and sort work well.</a:t>
            </a:r>
          </a:p>
        </p:txBody>
      </p:sp>
    </p:spTree>
    <p:extLst>
      <p:ext uri="{BB962C8B-B14F-4D97-AF65-F5344CB8AC3E}">
        <p14:creationId xmlns:p14="http://schemas.microsoft.com/office/powerpoint/2010/main" val="11394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Cleaning data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Column headers, formatting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Wrap text on long names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 the header readable, with a different style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Freeze the top row, and possibly a column or two</a:t>
            </a:r>
          </a:p>
        </p:txBody>
      </p:sp>
    </p:spTree>
    <p:extLst>
      <p:ext uri="{BB962C8B-B14F-4D97-AF65-F5344CB8AC3E}">
        <p14:creationId xmlns:p14="http://schemas.microsoft.com/office/powerpoint/2010/main" val="207471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Cleaning data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columns narrow enough to see all data, if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 row should have same number of columns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 empty rows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Remove duplicate rows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 the data type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Cleaning data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Fill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empty values, if possible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Watch out for dangling data, offset columns,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same format for every cell in a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 the data type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Types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Discrete vs continuous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Eye color: brown, green, blue – discrete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Height: continuous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Dimensions vs measures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bit more fluid. But rule of thumb is dimensions are things you’d “group by”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example measure would be a home list prices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of the above will also have an underlying data type</a:t>
            </a:r>
          </a:p>
        </p:txBody>
      </p:sp>
    </p:spTree>
    <p:extLst>
      <p:ext uri="{BB962C8B-B14F-4D97-AF65-F5344CB8AC3E}">
        <p14:creationId xmlns:p14="http://schemas.microsoft.com/office/powerpoint/2010/main" val="6774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Types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Integer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by only numeric digits and a +/- sign.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Also known as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or long.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Careful about its size &gt; 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2,147,483,647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Although Excel easily adds commas, dollars signs, be careful of commas or any othe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 characters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Types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A picture is worth 1,000.00 words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all examples of numbers in Excel: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 a format and stick to it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less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pple Chancery" charset="0"/>
                <a:ea typeface="Apple Chancery" charset="0"/>
                <a:cs typeface="Apple Chancery" charset="0"/>
              </a:rPr>
              <a:t>decorative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the better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Know the meanings of each format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76" y="1945550"/>
            <a:ext cx="19050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Types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Decimal numbers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decimals when dealing with small numbers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Don’t overdue significant digits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Numbers like latitude and longitude require decimals for precision</a:t>
            </a:r>
          </a:p>
        </p:txBody>
      </p:sp>
    </p:spTree>
    <p:extLst>
      <p:ext uri="{BB962C8B-B14F-4D97-AF65-F5344CB8AC3E}">
        <p14:creationId xmlns:p14="http://schemas.microsoft.com/office/powerpoint/2010/main" val="14389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Types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40774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Date and Time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Dates can be especially difficult.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ormats vary widely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Pay special attention to internation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Like everything else, keep dates simple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like the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international standard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YYYY-MM-DD and time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hh:mm:ss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Did you know dates in Excel are numbers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[Dates in Excel]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2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+mj-lt"/>
                <a:ea typeface="Segoe UI" pitchFamily="34" charset="0"/>
                <a:cs typeface="Lao UI" pitchFamily="34" charset="0"/>
              </a:rPr>
              <a:t>Quality of data </a:t>
            </a:r>
          </a:p>
          <a:p>
            <a:pPr algn="ctr"/>
            <a:r>
              <a:rPr lang="en-US" sz="4000" dirty="0" smtClean="0">
                <a:latin typeface="+mj-lt"/>
                <a:ea typeface="Segoe UI" pitchFamily="34" charset="0"/>
                <a:cs typeface="Lao UI" pitchFamily="34" charset="0"/>
              </a:rPr>
              <a:t>&amp; </a:t>
            </a:r>
          </a:p>
          <a:p>
            <a:pPr algn="ctr"/>
            <a:r>
              <a:rPr lang="en-US" sz="4000" dirty="0" smtClean="0">
                <a:latin typeface="+mj-lt"/>
                <a:ea typeface="Segoe UI" pitchFamily="34" charset="0"/>
                <a:cs typeface="Lao UI" pitchFamily="34" charset="0"/>
              </a:rPr>
              <a:t>Data preparation fundamentals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5486400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Week </a:t>
            </a:r>
            <a:r>
              <a:rPr lang="en-US" sz="3200" dirty="0">
                <a:solidFill>
                  <a:schemeClr val="bg1"/>
                </a:solidFill>
              </a:rPr>
              <a:t>3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Jan 24, 2016</a:t>
            </a:r>
          </a:p>
        </p:txBody>
      </p:sp>
      <p:pic>
        <p:nvPicPr>
          <p:cNvPr id="6" name="Picture 4" descr="http://www.pce.uw.edu/images/logo_U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6200"/>
            <a:ext cx="267652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5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Types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40774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Other special cases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Phone numbers, emails, URLs, addresses, images. Each have their own unique challenges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open text fields on a form. If possible, use dropdowns or checkboxes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validation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40774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A few cleaning techniques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Range checks for numbers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Spell check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matching and filtering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other data to cross-check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VLOOKUP to cross-check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79" y="365127"/>
            <a:ext cx="8763990" cy="67046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Exercise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Cleanup this mess of data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Report on “Washington” and the correspondin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 donations counts and amounts over time.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is a real mess, so watch out.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Refine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3831"/>
            <a:ext cx="7886700" cy="4932056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Cleaning your data with a powerful tool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://openrefine.org/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68" y="2263102"/>
            <a:ext cx="6782463" cy="44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Tools for Data Prep/Cleaning ($)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http://www.alteryx.com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/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http://www.datawatch.com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/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http://dataladder.com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/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http://datacleaner.org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/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7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support.office.com/en-us/article/Top-ten-ways-to-clean-your-data-2844b620-677c-47a7-ac3e-c2e157d1db19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kb.tableau.com/articles/knowledgebase/preparing-excel-files-analysis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hlinkClick r:id="rId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://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kb.tableau.com/articles/knowledgebase/addin-reshaping-data-excel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support.office.com/en-us/article/Filter-for-unique-values-or-remove-duplicate-values-ccf664b0-81d6-449b-bbe1-8daaec1e83c2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infoactive.co/data-design/ch07.html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79" y="365127"/>
            <a:ext cx="8763990" cy="67046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Exercise/Homework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Visualize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Redmond Home Sales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Visualize home prices for a small city(?), large town(?) in suburban Seattle, WA. Because I’ve spent a long time working with &amp; visualizing real estate data, this is an opportunity to be as advanced as you wish.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one or more visualizations of Redmond residential home sales that would be appropriate for a local Redmond news story. It could be as simple as “Home prices rose from $300k to $400k last year”. There is one other required task: get rid of data that doesn’t belong.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Week 2 topics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Clean up and visualize home sales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Strategies and techniques for data cleanup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Exercise: Cleaning up and visualizing “Washington”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3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Quality of data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906"/>
            <a:ext cx="7886700" cy="4932056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of data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quality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Garbage in -&gt; garbage out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preparation will be: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Tedious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Time-consuming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ewarding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55123"/>
            <a:ext cx="7620000" cy="4381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Residential home sales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9403" y="5656159"/>
            <a:ext cx="693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Problems include: Strange Y-axis &amp; X-axis, super-spike of “Average Sale Price”, unreadable “Sales Count”. </a:t>
            </a:r>
            <a:r>
              <a:rPr lang="en-US" sz="1800" b="1" dirty="0" smtClean="0"/>
              <a:t>All because of the data quality.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93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Residential home sales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65661"/>
            <a:ext cx="7697455" cy="4238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9782" y="5822413"/>
            <a:ext cx="693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spike bothered me the most. So, I took a look at highest prices sales in Q4, 2013. Pretty apparent we’ve got some anomalous data here.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266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Residential home sales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46216"/>
            <a:ext cx="87249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966850"/>
            <a:ext cx="8724900" cy="4800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Residential home sales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own Arrow Callout 2"/>
          <p:cNvSpPr/>
          <p:nvPr/>
        </p:nvSpPr>
        <p:spPr>
          <a:xfrm>
            <a:off x="46759" y="1120403"/>
            <a:ext cx="1163782" cy="1378340"/>
          </a:xfrm>
          <a:prstGeom prst="downArrowCallout">
            <a:avLst>
              <a:gd name="adj1" fmla="val 25000"/>
              <a:gd name="adj2" fmla="val 6818"/>
              <a:gd name="adj3" fmla="val 25000"/>
              <a:gd name="adj4" fmla="val 7889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Highlight the central Sale Price data with same color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Down Arrow Callout 6"/>
          <p:cNvSpPr/>
          <p:nvPr/>
        </p:nvSpPr>
        <p:spPr>
          <a:xfrm>
            <a:off x="7784771" y="970951"/>
            <a:ext cx="893370" cy="1677243"/>
          </a:xfrm>
          <a:prstGeom prst="downArrowCallout">
            <a:avLst>
              <a:gd name="adj1" fmla="val 25000"/>
              <a:gd name="adj2" fmla="val 4762"/>
              <a:gd name="adj3" fmla="val 25000"/>
              <a:gd name="adj4" fmla="val 4515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Call out critical numbers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Down Arrow Callout 7"/>
          <p:cNvSpPr/>
          <p:nvPr/>
        </p:nvSpPr>
        <p:spPr>
          <a:xfrm>
            <a:off x="2871107" y="4857009"/>
            <a:ext cx="1807771" cy="1640050"/>
          </a:xfrm>
          <a:prstGeom prst="downArrowCallout">
            <a:avLst>
              <a:gd name="adj1" fmla="val 4621"/>
              <a:gd name="adj2" fmla="val 6067"/>
              <a:gd name="adj3" fmla="val 25000"/>
              <a:gd name="adj4" fmla="val 649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 count (volume) adds context. Use grey to bring it to background. Should be on left, not right.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Down Arrow Callout 9"/>
          <p:cNvSpPr/>
          <p:nvPr/>
        </p:nvSpPr>
        <p:spPr>
          <a:xfrm>
            <a:off x="6383110" y="4593769"/>
            <a:ext cx="1700893" cy="1580675"/>
          </a:xfrm>
          <a:prstGeom prst="downArrowCallout">
            <a:avLst>
              <a:gd name="adj1" fmla="val 4621"/>
              <a:gd name="adj2" fmla="val 6067"/>
              <a:gd name="adj3" fmla="val 25000"/>
              <a:gd name="adj4" fmla="val 649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Years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weren’t default axis labels, but make sense for 25 year range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Down Arrow Callout 10"/>
          <p:cNvSpPr/>
          <p:nvPr/>
        </p:nvSpPr>
        <p:spPr>
          <a:xfrm>
            <a:off x="2020660" y="1067519"/>
            <a:ext cx="1874446" cy="1580675"/>
          </a:xfrm>
          <a:prstGeom prst="downArrowCallout">
            <a:avLst>
              <a:gd name="adj1" fmla="val 4621"/>
              <a:gd name="adj2" fmla="val 6067"/>
              <a:gd name="adj3" fmla="val 25000"/>
              <a:gd name="adj4" fmla="val 649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Blue gridlines to tie all of the price data together. Might make things a bit busy.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04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vs Median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432461"/>
            <a:ext cx="87249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12814</TotalTime>
  <Words>872</Words>
  <Application>Microsoft Macintosh PowerPoint</Application>
  <PresentationFormat>On-screen Show (4:3)</PresentationFormat>
  <Paragraphs>132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Apple Chancery</vt:lpstr>
      <vt:lpstr>Calibri</vt:lpstr>
      <vt:lpstr>Calibri Light</vt:lpstr>
      <vt:lpstr>Lao UI</vt:lpstr>
      <vt:lpstr>Segoe UI</vt:lpstr>
      <vt:lpstr>Arial</vt:lpstr>
      <vt:lpstr>Office Theme</vt:lpstr>
      <vt:lpstr>This was interesting</vt:lpstr>
      <vt:lpstr>PowerPoint Presentation</vt:lpstr>
      <vt:lpstr>Week 2 topics</vt:lpstr>
      <vt:lpstr>Quality of data</vt:lpstr>
      <vt:lpstr>Residential home sales</vt:lpstr>
      <vt:lpstr>Residential home sales</vt:lpstr>
      <vt:lpstr>Residential home sales</vt:lpstr>
      <vt:lpstr>Residential home sales</vt:lpstr>
      <vt:lpstr>Average vs Median</vt:lpstr>
      <vt:lpstr>Cleaning data</vt:lpstr>
      <vt:lpstr>Cleaning data with Excel</vt:lpstr>
      <vt:lpstr>Cleaning data with Excel</vt:lpstr>
      <vt:lpstr>Cleaning data with Excel</vt:lpstr>
      <vt:lpstr>Cleaning data with Excel</vt:lpstr>
      <vt:lpstr>Data Types</vt:lpstr>
      <vt:lpstr>Data Types</vt:lpstr>
      <vt:lpstr>Data Types</vt:lpstr>
      <vt:lpstr>Data Types</vt:lpstr>
      <vt:lpstr>Data Types</vt:lpstr>
      <vt:lpstr>Data Types</vt:lpstr>
      <vt:lpstr>Data validation</vt:lpstr>
      <vt:lpstr>Exercise: Cleanup this mess of data</vt:lpstr>
      <vt:lpstr>Open Refine</vt:lpstr>
      <vt:lpstr>Other Tools for Data Prep/Cleaning ($)</vt:lpstr>
      <vt:lpstr>References</vt:lpstr>
      <vt:lpstr>Exercise/Homework: Visualize Redmond Home Sales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Unger</dc:creator>
  <cp:lastModifiedBy>Tommy Unger</cp:lastModifiedBy>
  <cp:revision>119</cp:revision>
  <dcterms:created xsi:type="dcterms:W3CDTF">2016-01-09T20:33:03Z</dcterms:created>
  <dcterms:modified xsi:type="dcterms:W3CDTF">2016-01-27T01:47:42Z</dcterms:modified>
</cp:coreProperties>
</file>