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347" r:id="rId2"/>
    <p:sldId id="257" r:id="rId3"/>
    <p:sldId id="294" r:id="rId4"/>
    <p:sldId id="348" r:id="rId5"/>
    <p:sldId id="365" r:id="rId6"/>
    <p:sldId id="366" r:id="rId7"/>
    <p:sldId id="369" r:id="rId8"/>
    <p:sldId id="371" r:id="rId9"/>
    <p:sldId id="367" r:id="rId10"/>
    <p:sldId id="368" r:id="rId11"/>
    <p:sldId id="370" r:id="rId12"/>
    <p:sldId id="378" r:id="rId13"/>
    <p:sldId id="379" r:id="rId14"/>
    <p:sldId id="374" r:id="rId15"/>
    <p:sldId id="380" r:id="rId16"/>
    <p:sldId id="385" r:id="rId17"/>
    <p:sldId id="381" r:id="rId18"/>
    <p:sldId id="382" r:id="rId19"/>
    <p:sldId id="375" r:id="rId20"/>
    <p:sldId id="376" r:id="rId21"/>
    <p:sldId id="377" r:id="rId22"/>
    <p:sldId id="383" r:id="rId23"/>
    <p:sldId id="384" r:id="rId24"/>
    <p:sldId id="330" r:id="rId25"/>
  </p:sldIdLst>
  <p:sldSz cx="9144000" cy="6858000" type="screen4x3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5BA2"/>
    <a:srgbClr val="5E457C"/>
    <a:srgbClr val="562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846"/>
  </p:normalViewPr>
  <p:slideViewPr>
    <p:cSldViewPr snapToGrid="0" snapToObjects="1">
      <p:cViewPr varScale="1">
        <p:scale>
          <a:sx n="107" d="100"/>
          <a:sy n="107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95C1F-311D-5D49-86CF-E61D2C7F60C0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8D50E-7281-7A4B-AE1A-DEF4B43D0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9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9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3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8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9D11-918E-A443-9CC0-9AA7631067A4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news/wonk/wp/2015/09/25/what-it-looks-like-when-a-bank-structures-its-business-to-avoid-minorities/" TargetMode="External"/><Relationship Id="rId4" Type="http://schemas.openxmlformats.org/officeDocument/2006/relationships/hyperlink" Target="http://bgrsquared.com/pla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ce.com/en_uk/read/foi-uk-drug-conviction-ethnicity-282/page/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actfinder.census.gov/faces/nav/jsf/pages/index.xhtml" TargetMode="Externa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lenagroeger/status/697197701583237120" TargetMode="External"/><Relationship Id="rId3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ec.gov/finance/disclosure/ftpdet.shtml" TargetMode="Externa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vizz.site/king-county-prices-heatmap.html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orbrewer2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lowingdata.com/membersh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me.com/money/collection/best-places-to-live-2015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gular-expressions.info/quickstart.html" TargetMode="External"/><Relationship Id="rId3" Type="http://schemas.openxmlformats.org/officeDocument/2006/relationships/hyperlink" Target="http://www.tableau.com/about/blog/2015/6/become-regular-regular-expressions-3980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inks this week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Worst visualization(s) I’ve seen this week: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www.vice.com/en_uk/read/foi-uk-drug-conviction-ethnicity-282/page/1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a great visualization, but good data and analysis: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https://www.washingtonpost.com/news/wonk/wp/2015/09/25/what-it-looks-like-when-a-bank-structures-its-business-to-avoid-minorities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/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very good data visualization.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Takes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minute to figure out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http://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bgrsquared.com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/places/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Median Income: customization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244906"/>
            <a:ext cx="4459831" cy="493205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have two “Measures”. A subtle trick</a:t>
            </a:r>
            <a:r>
              <a:rPr lang="is-I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Drag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Measure Values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Rows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the median income fields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Drag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Measure Names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the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Columns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Finishing up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Color by Geography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dots via Color button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 Total Population &gt; 1mm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Highlight “points of interest”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could be improved?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67" y="1469467"/>
            <a:ext cx="4268533" cy="38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Median Income: Needs Improvement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244906"/>
            <a:ext cx="4459831" cy="4932056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Colors are extensive &amp; require interaction.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Labels aren’t great.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of the stories are probably buried in the spaghetti.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Styling called-out lines would be great, but because we’ve “joined” the data, it doesn’t 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67" y="1481342"/>
            <a:ext cx="4268533" cy="38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Median Income: Improved?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67" y="1721922"/>
            <a:ext cx="6370266" cy="33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Another look at Income: Middle Class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there places that could be quantitatively described as more middle-class than others?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there places that don’t have a lot of middle class households?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Let’s use income bands from the US Census to take a look at Zip-Code level data.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Why zips? Because they are relatively local, but also have a lot of related data (like election donations)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6" y="365127"/>
            <a:ext cx="8657112" cy="67046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 Class Income Data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the data    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Data: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factfinder.census.gov/faces/nav/jsf/pages/index.xhtml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HOUSEHOLD INCOME IN THE PAST 12 MONTHS (IN 2014 INFLATION-ADJUSTED DOLLARS)"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B19001    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2010-2014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American Community Survey 5-Year Estimates   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Geography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ZCTA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also known as zip code.  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5" y="3863961"/>
            <a:ext cx="5302333" cy="212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6" y="365127"/>
            <a:ext cx="8657112" cy="67046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 Class Income Data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and Prepare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extra header row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non-numeric characters in numeric fields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still had "250,000+" and "2,500" that need to be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fixed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 the quantities in each income bracket to determine middle class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went with $30,000 to $100,000 as the middle class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($30k is probably low, especially for a family, but an individual could do ok in some parts of the country with this salary)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6" y="103870"/>
            <a:ext cx="8657112" cy="67046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many ways to visualize just a few numbers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-1617810" y="3733985"/>
            <a:ext cx="5844890" cy="30194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https://twitter.com/lenagroeger/status/697197701583237120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07" y="986870"/>
            <a:ext cx="6612801" cy="57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6" y="365127"/>
            <a:ext cx="8657112" cy="67046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 Class Income: Iterating the Visualization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18" y="1035586"/>
            <a:ext cx="4050228" cy="582241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Middle as middle was the theme.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Tough to grasp size as lower and upper change.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I do better on the row labels?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Middle class bars start at zero.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“negative” bars is probably not idea.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But, I have made a better Zip Code label, I think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Middle class bars start at zero.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bars finish off the 100%. ”Lower” in the middle position not ideal, but it’s a tradeoff for readability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Added labels to middle-class bars.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6" y="1035587"/>
            <a:ext cx="4085112" cy="1825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6" y="2999254"/>
            <a:ext cx="4085112" cy="1772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6" y="4909632"/>
            <a:ext cx="4085112" cy="18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6" y="365126"/>
            <a:ext cx="8657112" cy="1048037"/>
          </a:xfrm>
        </p:spPr>
        <p:txBody>
          <a:bodyPr>
            <a:noAutofit/>
          </a:bodyPr>
          <a:lstStyle/>
          <a:p>
            <a:r>
              <a:rPr lang="en-US" sz="3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there a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relationship between Middle Class and Political Party Donation preferences?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66" y="1623745"/>
            <a:ext cx="6141391" cy="47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6" y="365127"/>
            <a:ext cx="8657112" cy="67046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FEC Candidate Contribution by Individuals Data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the data    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list of candidate, committee, and individual donation files   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contents of the web page that includes all links: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www.fec.gov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/finance/disclosure/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ftpdet.shtml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already some surprises. This page requires JavaScript. Use inspect to download rendered HTML.   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the list of files which all look like: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indiv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[year].zip,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[year].zip, cm[year].zip   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Downloading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Zip files would crash from time-to-time. Had to run the download step multiple times to get through everything.   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Downloading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bunch of largish files,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download if you don't already have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them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1" y="4663680"/>
            <a:ext cx="5605153" cy="15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2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+mj-lt"/>
                <a:ea typeface="Segoe UI" pitchFamily="34" charset="0"/>
                <a:cs typeface="Lao UI" pitchFamily="34" charset="0"/>
              </a:rPr>
              <a:t>Mashups</a:t>
            </a:r>
            <a:r>
              <a:rPr lang="en-US" sz="4400" dirty="0" smtClean="0">
                <a:latin typeface="+mj-lt"/>
                <a:ea typeface="Segoe UI" pitchFamily="34" charset="0"/>
                <a:cs typeface="Lao UI" pitchFamily="34" charset="0"/>
              </a:rPr>
              <a:t>:</a:t>
            </a:r>
          </a:p>
          <a:p>
            <a:pPr algn="ctr"/>
            <a:r>
              <a:rPr lang="en-US" sz="4400" dirty="0" smtClean="0">
                <a:latin typeface="+mj-lt"/>
                <a:ea typeface="Segoe UI" pitchFamily="34" charset="0"/>
                <a:cs typeface="Lao UI" pitchFamily="34" charset="0"/>
              </a:rPr>
              <a:t>Finding, Combining</a:t>
            </a:r>
          </a:p>
          <a:p>
            <a:pPr algn="ctr"/>
            <a:r>
              <a:rPr lang="en-US" sz="4400" dirty="0" smtClean="0">
                <a:latin typeface="+mj-lt"/>
                <a:ea typeface="Segoe UI" pitchFamily="34" charset="0"/>
                <a:cs typeface="Lao UI" pitchFamily="34" charset="0"/>
              </a:rPr>
              <a:t>&amp; Visualizing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3500" y="5723907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Week 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Feb 9, 2016</a:t>
            </a:r>
          </a:p>
        </p:txBody>
      </p:sp>
      <p:pic>
        <p:nvPicPr>
          <p:cNvPr id="6" name="Picture 4" descr="http://www.pce.uw.edu/images/logo_U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6200"/>
            <a:ext cx="267652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5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6" y="365127"/>
            <a:ext cx="8657112" cy="67046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FEC Candidate Contribution by Individuals Data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Prepare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Because we have ~25 million rows of data, must put into a database (or process it with some form of code)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 had pay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eader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CSV HEADER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delimiter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"|" - DELIMITER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'|’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encoding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needed to be "windows-1251" because there were non-</a:t>
            </a:r>
            <a:r>
              <a:rPr 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ascii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characters - ENCODING 'windows-1251'     </a:t>
            </a: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empty string. NULL AS ''     </a:t>
            </a: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ignore 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double quotes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which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normally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wrap strings, I had to hack it - QUOTE E'\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2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6" y="365127"/>
            <a:ext cx="8657112" cy="67046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FEC Candidate Contribution by Individuals Data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all that... Still hit a few more errors at import time.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Ended up manually editing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CSVs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had to lengthen a few of the VARCHAR fields beyond the "data dictionary"   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the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indiv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 I had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convert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(out of 25 million rows!) to integers that including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committee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files included a single garbage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late learning: committee and candidate files had a lot of redundancy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final command to import the data looked like this:</a:t>
            </a:r>
            <a:endParaRPr lang="en-US" sz="4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cat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tmp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/indiv08.txt |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psql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-U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postgres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-d work -c "COPY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fec_individual_donation_import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FROM STDIN WITH CSV HEADER encoding 'windows-1251' DELIMITER '|' NULL AS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''”</a:t>
            </a:r>
          </a:p>
        </p:txBody>
      </p:sp>
    </p:spTree>
    <p:extLst>
      <p:ext uri="{BB962C8B-B14F-4D97-AF65-F5344CB8AC3E}">
        <p14:creationId xmlns:p14="http://schemas.microsoft.com/office/powerpoint/2010/main" val="10263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Building a data-driven map: Challenges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Geocoding data – can be hard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Presenting multiple metrics – can be impossible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Data/geographic coverage – people aren’t good at dealing with spaces in geo data.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People’s knowledge and perceptions of geography – Depending on familiarity with various geographies, a person may or may not understand the map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Gracefully handling scale, sizes,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density, details – Getting all these things right is difficult.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Projections can be difficult – Look at Alaska</a:t>
            </a:r>
            <a:r>
              <a:rPr lang="is-I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 a plan. Find something that works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ata-driven map: Best Practices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 metrics and data simple.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using filled shapes (choropleth), try to keep colors to a minimum unless there are large contiguous areas with the same values.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 sure your audience will understand the underlying geography.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labels to help “ground” your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audience.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color palettes from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Cynthia Brewer’s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http://colorbrewer2.org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/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careful when using distortions of shapes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vizz.site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/king-county-prices-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heatmap.html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5" y="4644020"/>
            <a:ext cx="4263242" cy="18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79" y="365127"/>
            <a:ext cx="8763990" cy="67046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Homework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Mashup two data sets.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Bring two data sets together and build two visualizations: one map and/or one chart.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The two data sets should be joined on geography and/or timeframe (or something else if you choose).</a:t>
            </a:r>
          </a:p>
          <a:p>
            <a:pPr marL="0" indent="0">
              <a:buNone/>
            </a:pPr>
            <a:r>
              <a:rPr lang="en-US" dirty="0" smtClean="0"/>
              <a:t>Examples: </a:t>
            </a:r>
          </a:p>
          <a:p>
            <a:pPr lvl="1"/>
            <a:r>
              <a:rPr lang="en-US" sz="1800" dirty="0" smtClean="0"/>
              <a:t>Combine home prices and income to visualize affordability.</a:t>
            </a:r>
          </a:p>
          <a:p>
            <a:pPr lvl="1"/>
            <a:r>
              <a:rPr lang="en-US" sz="1800" dirty="0" smtClean="0"/>
              <a:t>Combine stock prices with company earnings to visualize a good or bad stock.</a:t>
            </a:r>
          </a:p>
          <a:p>
            <a:pPr lvl="1"/>
            <a:r>
              <a:rPr lang="en-US" sz="1800" dirty="0" smtClean="0"/>
              <a:t>Combine income by </a:t>
            </a:r>
            <a:r>
              <a:rPr lang="en-US" sz="1800" dirty="0"/>
              <a:t>occupation</a:t>
            </a:r>
            <a:r>
              <a:rPr lang="en-US" sz="1800" dirty="0" smtClean="0"/>
              <a:t> data with rent prices to visualize what jobs pay enough for a good apartment in your area.</a:t>
            </a:r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Suggested Reading: Nathan </a:t>
            </a:r>
            <a:r>
              <a:rPr lang="en-US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Yau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US" sz="19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Visualize This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US" sz="19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Chapter 8: Visualizing Spatial Relationships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further 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tutorials, also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recommend Nathan </a:t>
            </a:r>
            <a:r>
              <a:rPr lang="en-US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Yau’s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https://flowingdata.com/membership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/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($5/month or $54/year)</a:t>
            </a:r>
          </a:p>
        </p:txBody>
      </p:sp>
    </p:spTree>
    <p:extLst>
      <p:ext uri="{BB962C8B-B14F-4D97-AF65-F5344CB8AC3E}">
        <p14:creationId xmlns:p14="http://schemas.microsoft.com/office/powerpoint/2010/main" val="1801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a mashup?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/>
          </a:bodyPr>
          <a:lstStyle/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Mashup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a buzzword that simply means combining two or more data sets or sources. </a:t>
            </a:r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Alternate definition: data on a map</a:t>
            </a:r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mashups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over time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Census 2014 vs 2005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A list becomes a map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Explain why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Income and politics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 an index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CNN Best Places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61" y="4645376"/>
            <a:ext cx="2409289" cy="17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Change over time: Median Income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US Census: median income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Timeframe: 2014 and 2005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Larger time range nice, but harder to get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More granular years doesn’t add a a lot of value, initially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Geography: </a:t>
            </a:r>
            <a:r>
              <a:rPr lang="en-US" sz="3200" strike="sngStrike" dirty="0" smtClean="0">
                <a:solidFill>
                  <a:schemeClr val="bg1">
                    <a:lumMod val="65000"/>
                  </a:schemeClr>
                </a:solidFill>
              </a:rPr>
              <a:t>US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strike="sngStrike" dirty="0" smtClean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strike="sngStrike" dirty="0" smtClean="0">
                <a:solidFill>
                  <a:schemeClr val="bg1">
                    <a:lumMod val="65000"/>
                  </a:schemeClr>
                </a:solidFill>
              </a:rPr>
              <a:t>County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Metro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strike="sngStrike" dirty="0" smtClean="0">
                <a:solidFill>
                  <a:schemeClr val="bg1">
                    <a:lumMod val="65000"/>
                  </a:schemeClr>
                </a:solidFill>
              </a:rPr>
              <a:t>Zip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Metro is local, familiar, large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Change over time: Median Income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Downloading the data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geography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“All Metropolitan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Micropolitan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Statistical Areas within United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States” (310)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“Median Household Income”, table id is “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B19013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Choose 2014 (1-year estimate) and 2005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“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B01003”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Total Population count (context)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3710934"/>
            <a:ext cx="7564582" cy="220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Change over time: Median Income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Preparing and cleaning the data (using Excel)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 header just one row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 up header names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 sure header names can be distinguished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Confirm there are only numbers in numeric fields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Rename the three data files to better names median-income-[year].csv and total-population-2014.csv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 extraneous files, keep txt files for reference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51" y="4448143"/>
            <a:ext cx="6891647" cy="1220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556329" y="4904131"/>
            <a:ext cx="724397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Before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556329" y="6113664"/>
            <a:ext cx="724397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7" y="5837299"/>
            <a:ext cx="6956961" cy="8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Change over time: Median Income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Loading the data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Drag and drop in Tableau. It automatically, knows how to join this data. Using the “Id2” field was the right choice.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now have two incomes to compare and a total population to filter and sort with.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80" y="3475265"/>
            <a:ext cx="5437002" cy="31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Regular Expressions Aside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Also known as “Regex”.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They are way of “programming” using (sometimes) just a few characters.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used for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finding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replacing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or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extracting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text.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Great for cleanup of data and repetitive tasks.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be hard to read.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include “regex” somewhere in the function name.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syntax across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technologies,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are some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differences.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None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 in: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Tableau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Google Sheets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editors (Sublime, Vi,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 databases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programming languages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300" b="1" dirty="0" smtClean="0">
                <a:solidFill>
                  <a:schemeClr val="accent2">
                    <a:lumMod val="75000"/>
                  </a:schemeClr>
                </a:solidFill>
              </a:rPr>
              <a:t>Not Excel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A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Quickstart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 to Regular Expressions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Tableau Regular Expression Resource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None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Median Income: customization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few calculated fields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Income Change, between 2014 and 2005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formula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Let’s us show change “on top” of 2005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Short Metro Name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 expressions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Can be powerful, can be complicated. Great for modifying text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Since Metro is generally defined by the prominent city and state. Details: 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first letters that are not ‘-’ or ‘,’. This is $1, the city.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 going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ntil we see a comma and a space.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Take the next characters. This is $2, the state.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Ignore everything after that.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6" y="2526281"/>
            <a:ext cx="4182423" cy="6134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70" y="5446481"/>
            <a:ext cx="69850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18228</TotalTime>
  <Words>1448</Words>
  <Application>Microsoft Macintosh PowerPoint</Application>
  <PresentationFormat>On-screen Show (4:3)</PresentationFormat>
  <Paragraphs>215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Andale Mono</vt:lpstr>
      <vt:lpstr>Calibri</vt:lpstr>
      <vt:lpstr>Calibri Light</vt:lpstr>
      <vt:lpstr>Lao UI</vt:lpstr>
      <vt:lpstr>Segoe UI</vt:lpstr>
      <vt:lpstr>Arial</vt:lpstr>
      <vt:lpstr>Office Theme</vt:lpstr>
      <vt:lpstr>Links this week</vt:lpstr>
      <vt:lpstr>PowerPoint Presentation</vt:lpstr>
      <vt:lpstr>What is a mashup?</vt:lpstr>
      <vt:lpstr>Change over time: Median Income</vt:lpstr>
      <vt:lpstr>Change over time: Median Income</vt:lpstr>
      <vt:lpstr>Change over time: Median Income</vt:lpstr>
      <vt:lpstr>Change over time: Median Income</vt:lpstr>
      <vt:lpstr>Regular Expressions Aside</vt:lpstr>
      <vt:lpstr>Median Income: customization</vt:lpstr>
      <vt:lpstr>Median Income: customization</vt:lpstr>
      <vt:lpstr>Median Income: Needs Improvement</vt:lpstr>
      <vt:lpstr>Median Income: Improved?</vt:lpstr>
      <vt:lpstr>Another look at Income: Middle Class</vt:lpstr>
      <vt:lpstr>Middle Class Income Data</vt:lpstr>
      <vt:lpstr>Middle Class Income Data</vt:lpstr>
      <vt:lpstr>So many ways to visualize just a few numbers</vt:lpstr>
      <vt:lpstr>Middle Class Income: Iterating the Visualization</vt:lpstr>
      <vt:lpstr>Is there a relationship between Middle Class and Political Party Donation preferences?</vt:lpstr>
      <vt:lpstr>FEC Candidate Contribution by Individuals Data</vt:lpstr>
      <vt:lpstr>FEC Candidate Contribution by Individuals Data</vt:lpstr>
      <vt:lpstr>FEC Candidate Contribution by Individuals Data</vt:lpstr>
      <vt:lpstr>Building a data-driven map: Challenges</vt:lpstr>
      <vt:lpstr>Data-driven map: Best Practices</vt:lpstr>
      <vt:lpstr>Homework: Mashup two data sets.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Unger</dc:creator>
  <cp:lastModifiedBy>Tommy Unger</cp:lastModifiedBy>
  <cp:revision>181</cp:revision>
  <dcterms:created xsi:type="dcterms:W3CDTF">2016-01-09T20:33:03Z</dcterms:created>
  <dcterms:modified xsi:type="dcterms:W3CDTF">2016-02-10T01:14:21Z</dcterms:modified>
</cp:coreProperties>
</file>