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52471E4-5F7E-4BF9-A516-56916FE5D34E}" type="datetimeFigureOut">
              <a:rPr lang="en-US" smtClean="0"/>
              <a:t>3/13/2016</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0A88DEDC-4AF4-4727-AB19-16E4522CEF5D}"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2510424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471E4-5F7E-4BF9-A516-56916FE5D34E}"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31379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52471E4-5F7E-4BF9-A516-56916FE5D34E}" type="datetimeFigureOut">
              <a:rPr lang="en-US" smtClean="0"/>
              <a:t>3/13/2016</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0A88DEDC-4AF4-4727-AB19-16E4522CEF5D}"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70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471E4-5F7E-4BF9-A516-56916FE5D34E}"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03569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52471E4-5F7E-4BF9-A516-56916FE5D34E}" type="datetimeFigureOut">
              <a:rPr lang="en-US" smtClean="0"/>
              <a:t>3/13/2016</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0A88DEDC-4AF4-4727-AB19-16E4522CEF5D}"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158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2471E4-5F7E-4BF9-A516-56916FE5D34E}"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220184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2471E4-5F7E-4BF9-A516-56916FE5D34E}" type="datetimeFigureOut">
              <a:rPr lang="en-US" smtClean="0"/>
              <a:t>3/13/2016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91147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2471E4-5F7E-4BF9-A516-56916FE5D34E}" type="datetimeFigureOut">
              <a:rPr lang="en-US" smtClean="0"/>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00902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52471E4-5F7E-4BF9-A516-56916FE5D34E}" type="datetimeFigureOut">
              <a:rPr lang="en-US" smtClean="0"/>
              <a:t>3/13/2016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4345747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C52471E4-5F7E-4BF9-A516-56916FE5D34E}" type="datetimeFigureOut">
              <a:rPr lang="en-US" smtClean="0"/>
              <a:t>3/13/2016</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0A88DEDC-4AF4-4727-AB19-16E4522CEF5D}" type="slidenum">
              <a:rPr lang="en-US" smtClean="0"/>
              <a:t>‹#›</a:t>
            </a:fld>
            <a:endParaRPr lang="en-US"/>
          </a:p>
        </p:txBody>
      </p:sp>
    </p:spTree>
    <p:extLst>
      <p:ext uri="{BB962C8B-B14F-4D97-AF65-F5344CB8AC3E}">
        <p14:creationId xmlns:p14="http://schemas.microsoft.com/office/powerpoint/2010/main" val="203664882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C52471E4-5F7E-4BF9-A516-56916FE5D34E}" type="datetimeFigureOut">
              <a:rPr lang="en-US" smtClean="0"/>
              <a:t>3/13/2016</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0A88DEDC-4AF4-4727-AB19-16E4522CEF5D}" type="slidenum">
              <a:rPr lang="en-US" smtClean="0"/>
              <a:t>‹#›</a:t>
            </a:fld>
            <a:endParaRPr lang="en-US"/>
          </a:p>
        </p:txBody>
      </p:sp>
    </p:spTree>
    <p:extLst>
      <p:ext uri="{BB962C8B-B14F-4D97-AF65-F5344CB8AC3E}">
        <p14:creationId xmlns:p14="http://schemas.microsoft.com/office/powerpoint/2010/main" val="422192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C52471E4-5F7E-4BF9-A516-56916FE5D34E}" type="datetimeFigureOut">
              <a:rPr lang="en-US" smtClean="0"/>
              <a:t>3/13/2016</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0A88DEDC-4AF4-4727-AB19-16E4522CEF5D}"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6567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profile/publish/ZillowRentPricesvs_USCensusRentPrices/ZillowRentPricesvs_USCensusRentPricesDashboard#!/publish-confir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profile/publish/Zillowvs_CensusPrices/Zillowvs_CensusPricesDashboard#!/publish-confir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profile/publish/Rentvs_OwninRedmondWAKentWA/Rentvs_OwninRedmondKentWA_1#!/publish-confir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ublic.tableau.com/profile/publish/Rentvs_OwninRedmondWAKentWA/Dashboard2#!/publish-confi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a:t>
            </a:r>
          </a:p>
        </p:txBody>
      </p:sp>
      <p:sp>
        <p:nvSpPr>
          <p:cNvPr id="3" name="Subtitle 2"/>
          <p:cNvSpPr>
            <a:spLocks noGrp="1"/>
          </p:cNvSpPr>
          <p:nvPr>
            <p:ph type="subTitle" idx="1"/>
          </p:nvPr>
        </p:nvSpPr>
        <p:spPr/>
        <p:txBody>
          <a:bodyPr/>
          <a:lstStyle/>
          <a:p>
            <a:r>
              <a:rPr lang="en-US" dirty="0"/>
              <a:t>Data Visualization 200</a:t>
            </a:r>
          </a:p>
          <a:p>
            <a:r>
              <a:rPr lang="en-US" dirty="0"/>
              <a:t>by Aleksey Kramer</a:t>
            </a:r>
          </a:p>
        </p:txBody>
      </p:sp>
    </p:spTree>
    <p:extLst>
      <p:ext uri="{BB962C8B-B14F-4D97-AF65-F5344CB8AC3E}">
        <p14:creationId xmlns:p14="http://schemas.microsoft.com/office/powerpoint/2010/main" val="138636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Zillow vs. US Census Rent Prices </a:t>
            </a:r>
          </a:p>
        </p:txBody>
      </p:sp>
      <p:sp>
        <p:nvSpPr>
          <p:cNvPr id="3" name="Content Placeholder 2"/>
          <p:cNvSpPr>
            <a:spLocks noGrp="1"/>
          </p:cNvSpPr>
          <p:nvPr>
            <p:ph idx="1"/>
          </p:nvPr>
        </p:nvSpPr>
        <p:spPr/>
        <p:txBody>
          <a:bodyPr>
            <a:normAutofit lnSpcReduction="10000"/>
          </a:bodyPr>
          <a:lstStyle/>
          <a:p>
            <a:r>
              <a:rPr lang="en-US" dirty="0"/>
              <a:t>After conducting data exploration and preliminary charting, it appears that the data collected by US Census, while being generally significantly  lower than Zillow estimates, provides the trend similar to what is derived from Zillow data.  </a:t>
            </a:r>
          </a:p>
          <a:p>
            <a:r>
              <a:rPr lang="en-US" dirty="0"/>
              <a:t>Both data sets seem to correctly identify more and less expensive are, while sometimes greatly diverging in the rent amounts.</a:t>
            </a:r>
          </a:p>
          <a:p>
            <a:r>
              <a:rPr lang="en-US" dirty="0"/>
              <a:t>I have excluded Alaska, Hawaii, and Puerto Rico from the dataset to make the map readable.</a:t>
            </a:r>
          </a:p>
          <a:p>
            <a:r>
              <a:rPr lang="en-US" dirty="0"/>
              <a:t>Tableau Visualization can be accessed using URL below: </a:t>
            </a:r>
            <a:r>
              <a:rPr lang="en-US" dirty="0">
                <a:solidFill>
                  <a:srgbClr val="0070C0"/>
                </a:solidFill>
                <a:hlinkClick r:id="rId2"/>
              </a:rPr>
              <a:t>https://public.tableau.com/profile/publish/ZillowRentPricesvs_USCensusRentPrices/ZillowRentPricesvs_USCensusRentPricesDashboard#!/publish-confirm</a:t>
            </a:r>
            <a:r>
              <a:rPr lang="en-US" dirty="0">
                <a:solidFill>
                  <a:srgbClr val="0070C0"/>
                </a:solidFill>
              </a:rPr>
              <a:t> </a:t>
            </a:r>
          </a:p>
        </p:txBody>
      </p:sp>
    </p:spTree>
    <p:extLst>
      <p:ext uri="{BB962C8B-B14F-4D97-AF65-F5344CB8AC3E}">
        <p14:creationId xmlns:p14="http://schemas.microsoft.com/office/powerpoint/2010/main" val="207832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Zillow vs. US Rent Census Data</a:t>
            </a:r>
          </a:p>
        </p:txBody>
      </p:sp>
      <p:sp>
        <p:nvSpPr>
          <p:cNvPr id="3" name="Content Placeholder 2"/>
          <p:cNvSpPr>
            <a:spLocks noGrp="1"/>
          </p:cNvSpPr>
          <p:nvPr>
            <p:ph idx="1"/>
          </p:nvPr>
        </p:nvSpPr>
        <p:spPr/>
        <p:txBody>
          <a:bodyPr>
            <a:normAutofit lnSpcReduction="10000"/>
          </a:bodyPr>
          <a:lstStyle/>
          <a:p>
            <a:r>
              <a:rPr lang="en-US" dirty="0"/>
              <a:t>I have created this visualization using Tableau Public.  The two datasets were joined by the zip code fields that is common to both of the data sets.</a:t>
            </a:r>
          </a:p>
          <a:p>
            <a:r>
              <a:rPr lang="en-US" dirty="0"/>
              <a:t>The color scheme signifies the difference in estimates of the rent prices by Zillow and US Census</a:t>
            </a:r>
          </a:p>
          <a:p>
            <a:r>
              <a:rPr lang="en-US" dirty="0"/>
              <a:t>The size of the points reflects the rent rates as described by the Zillow dataset</a:t>
            </a:r>
          </a:p>
          <a:p>
            <a:r>
              <a:rPr lang="en-US" dirty="0"/>
              <a:t>As depicted by the data set, the highest rent is typical for costal cities, while the rent rates are lower in the middle USA.</a:t>
            </a:r>
          </a:p>
          <a:p>
            <a:r>
              <a:rPr lang="en-US" dirty="0"/>
              <a:t>Tableau Visualization can be accessed at the URL below: </a:t>
            </a:r>
            <a:r>
              <a:rPr lang="en-US" dirty="0">
                <a:hlinkClick r:id="rId2"/>
              </a:rPr>
              <a:t>https://public.tableau.com/profile/publish/Zillowvs_CensusPrices/Zillowvs_CensusPricesDashboard#!/publish-confirm</a:t>
            </a:r>
            <a:r>
              <a:rPr lang="en-US" dirty="0"/>
              <a:t> </a:t>
            </a:r>
          </a:p>
          <a:p>
            <a:endParaRPr lang="en-US" dirty="0"/>
          </a:p>
        </p:txBody>
      </p:sp>
    </p:spTree>
    <p:extLst>
      <p:ext uri="{BB962C8B-B14F-4D97-AF65-F5344CB8AC3E}">
        <p14:creationId xmlns:p14="http://schemas.microsoft.com/office/powerpoint/2010/main" val="238947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Rent vs. Own in Redmond, WA &amp; Kent, WA</a:t>
            </a:r>
          </a:p>
        </p:txBody>
      </p:sp>
      <p:sp>
        <p:nvSpPr>
          <p:cNvPr id="3" name="Content Placeholder 2"/>
          <p:cNvSpPr>
            <a:spLocks noGrp="1"/>
          </p:cNvSpPr>
          <p:nvPr>
            <p:ph idx="1"/>
          </p:nvPr>
        </p:nvSpPr>
        <p:spPr/>
        <p:txBody>
          <a:bodyPr>
            <a:normAutofit fontScale="85000" lnSpcReduction="10000"/>
          </a:bodyPr>
          <a:lstStyle/>
          <a:p>
            <a:r>
              <a:rPr lang="en-US" dirty="0"/>
              <a:t>I imagined a friend who would like to move to Washington from California</a:t>
            </a:r>
          </a:p>
          <a:p>
            <a:r>
              <a:rPr lang="en-US" dirty="0"/>
              <a:t>The visualization created visually shows the difference between renting and owning a house in two cities: Redmond, WA and Kent, WA</a:t>
            </a:r>
          </a:p>
          <a:p>
            <a:r>
              <a:rPr lang="en-US" dirty="0"/>
              <a:t>As it turns out that median rent in Redmond is roughly a quarter higher than median rent in Kent</a:t>
            </a:r>
          </a:p>
          <a:p>
            <a:r>
              <a:rPr lang="en-US" dirty="0"/>
              <a:t>The median price of house in Redmond is roughly double of that when compared to Kent</a:t>
            </a:r>
          </a:p>
          <a:p>
            <a:r>
              <a:rPr lang="en-US" dirty="0"/>
              <a:t>I have added lots of supplement data on the tool tip: Average salary, Average tax returns, metro names and etc.</a:t>
            </a:r>
          </a:p>
          <a:p>
            <a:r>
              <a:rPr lang="en-US" dirty="0"/>
              <a:t>The visualization can be accessed using this link: </a:t>
            </a:r>
            <a:r>
              <a:rPr lang="en-US" dirty="0">
                <a:hlinkClick r:id="rId2"/>
              </a:rPr>
              <a:t>https://public.tableau.com/profile/publish/Rentvs_OwninRedmondWAKentWA/Rentvs_OwninRedmondKentWA_1#!/publish-confirm</a:t>
            </a:r>
            <a:r>
              <a:rPr lang="en-US" dirty="0"/>
              <a:t> </a:t>
            </a:r>
          </a:p>
        </p:txBody>
      </p:sp>
    </p:spTree>
    <p:extLst>
      <p:ext uri="{BB962C8B-B14F-4D97-AF65-F5344CB8AC3E}">
        <p14:creationId xmlns:p14="http://schemas.microsoft.com/office/powerpoint/2010/main" val="415201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Mortgage vs. Rent Payments</a:t>
            </a:r>
          </a:p>
        </p:txBody>
      </p:sp>
      <p:sp>
        <p:nvSpPr>
          <p:cNvPr id="3" name="Content Placeholder 2"/>
          <p:cNvSpPr>
            <a:spLocks noGrp="1"/>
          </p:cNvSpPr>
          <p:nvPr>
            <p:ph idx="1"/>
          </p:nvPr>
        </p:nvSpPr>
        <p:spPr/>
        <p:txBody>
          <a:bodyPr>
            <a:normAutofit fontScale="85000" lnSpcReduction="10000"/>
          </a:bodyPr>
          <a:lstStyle/>
          <a:p>
            <a:r>
              <a:rPr lang="en-US" dirty="0"/>
              <a:t>Imagining the same friend contemplating to move to WA and comparing the cost of owning vs. renting, I have create a chart comparing rent vs. buy a house in Kent, WA vs. Redmond, WA.</a:t>
            </a:r>
          </a:p>
          <a:p>
            <a:r>
              <a:rPr lang="en-US" dirty="0"/>
              <a:t>I have created a calculated field to determine monthly mortgage payment based on 20% down payment and 4.5% interest rate.</a:t>
            </a:r>
          </a:p>
          <a:p>
            <a:r>
              <a:rPr lang="en-US" dirty="0"/>
              <a:t>The visualization is colored by city</a:t>
            </a:r>
          </a:p>
          <a:p>
            <a:r>
              <a:rPr lang="en-US" dirty="0"/>
              <a:t>This visualization displays limited subset of data only showing rent and mortgage per quarter, per city.</a:t>
            </a:r>
          </a:p>
          <a:p>
            <a:r>
              <a:rPr lang="en-US" dirty="0"/>
              <a:t>The final version of the visualization that shows renting vs. mortgage can be found here: </a:t>
            </a:r>
            <a:r>
              <a:rPr lang="en-US" dirty="0">
                <a:hlinkClick r:id="rId2"/>
              </a:rPr>
              <a:t>https://public.tableau.com/profile/publish/Rentvs_OwninRedmondWAKentWA/Dashboard2#!/publish-confirm</a:t>
            </a:r>
            <a:r>
              <a:rPr lang="en-US" dirty="0"/>
              <a:t> </a:t>
            </a:r>
          </a:p>
        </p:txBody>
      </p:sp>
    </p:spTree>
    <p:extLst>
      <p:ext uri="{BB962C8B-B14F-4D97-AF65-F5344CB8AC3E}">
        <p14:creationId xmlns:p14="http://schemas.microsoft.com/office/powerpoint/2010/main" val="32756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Decision</a:t>
            </a:r>
          </a:p>
        </p:txBody>
      </p:sp>
      <p:sp>
        <p:nvSpPr>
          <p:cNvPr id="3" name="Content Placeholder 2"/>
          <p:cNvSpPr>
            <a:spLocks noGrp="1"/>
          </p:cNvSpPr>
          <p:nvPr>
            <p:ph idx="1"/>
          </p:nvPr>
        </p:nvSpPr>
        <p:spPr/>
        <p:txBody>
          <a:bodyPr/>
          <a:lstStyle/>
          <a:p>
            <a:r>
              <a:rPr lang="en-US" dirty="0"/>
              <a:t>Based on the visualizations created, it is clear that state of Washington tends to have higher rent and house prices as compared to the most of the country.</a:t>
            </a:r>
          </a:p>
          <a:p>
            <a:r>
              <a:rPr lang="en-US" dirty="0"/>
              <a:t>Within Washington state, comparing mortgage and rent expenses, it is evident that renting or owning a house is significantly cheaper in Kent, WA vs. Redmond, WA.</a:t>
            </a:r>
          </a:p>
          <a:p>
            <a:r>
              <a:rPr lang="en-US" dirty="0"/>
              <a:t>One more fact to consider when choosing where to move in Washington State: most of the large businesses are concentrated either close to Seattle or around Redmond/Kirkland areas.  Commute to work should also be factored in when making final decision on where to move within Washington State.</a:t>
            </a:r>
          </a:p>
        </p:txBody>
      </p:sp>
    </p:spTree>
    <p:extLst>
      <p:ext uri="{BB962C8B-B14F-4D97-AF65-F5344CB8AC3E}">
        <p14:creationId xmlns:p14="http://schemas.microsoft.com/office/powerpoint/2010/main" val="298220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idx="1"/>
          </p:nvPr>
        </p:nvSpPr>
        <p:spPr/>
        <p:txBody>
          <a:bodyPr/>
          <a:lstStyle/>
          <a:p>
            <a:r>
              <a:rPr lang="en-US" dirty="0"/>
              <a:t>Following the directions of the final assignment I have created four different visualization to satisfy the requirements of the assignment. </a:t>
            </a:r>
          </a:p>
          <a:p>
            <a:r>
              <a:rPr lang="en-US" dirty="0"/>
              <a:t>The links to access four visualizations are located on the slides 2 through 5 of this PowerPoint presentation.</a:t>
            </a:r>
          </a:p>
          <a:p>
            <a:r>
              <a:rPr lang="en-US" dirty="0"/>
              <a:t>Links to the slides: [</a:t>
            </a:r>
            <a:r>
              <a:rPr lang="en-US" dirty="0">
                <a:hlinkClick r:id="rId2" action="ppaction://hlinksldjump"/>
              </a:rPr>
              <a:t>Slide 2</a:t>
            </a:r>
            <a:r>
              <a:rPr lang="en-US" dirty="0"/>
              <a:t>] [</a:t>
            </a:r>
            <a:r>
              <a:rPr lang="en-US" dirty="0">
                <a:hlinkClick r:id="rId3" action="ppaction://hlinksldjump"/>
              </a:rPr>
              <a:t>Slide 3</a:t>
            </a:r>
            <a:r>
              <a:rPr lang="en-US" dirty="0"/>
              <a:t>] [</a:t>
            </a:r>
            <a:r>
              <a:rPr lang="en-US" dirty="0">
                <a:hlinkClick r:id="rId4" action="ppaction://hlinksldjump"/>
              </a:rPr>
              <a:t>Slide 4</a:t>
            </a:r>
            <a:r>
              <a:rPr lang="en-US" dirty="0"/>
              <a:t>] [</a:t>
            </a:r>
            <a:r>
              <a:rPr lang="en-US" dirty="0">
                <a:hlinkClick r:id="rId5" action="ppaction://hlinksldjump"/>
              </a:rPr>
              <a:t>Slide 5</a:t>
            </a:r>
            <a:r>
              <a:rPr lang="en-US" dirty="0"/>
              <a:t>] </a:t>
            </a:r>
          </a:p>
          <a:p>
            <a:endParaRPr lang="en-US" dirty="0"/>
          </a:p>
          <a:p>
            <a:pPr marL="0" indent="0">
              <a:buNone/>
            </a:pPr>
            <a:endParaRPr lang="en-US" sz="3200" b="1" dirty="0">
              <a:solidFill>
                <a:srgbClr val="00B050"/>
              </a:solidFill>
            </a:endParaRPr>
          </a:p>
        </p:txBody>
      </p:sp>
    </p:spTree>
    <p:extLst>
      <p:ext uri="{BB962C8B-B14F-4D97-AF65-F5344CB8AC3E}">
        <p14:creationId xmlns:p14="http://schemas.microsoft.com/office/powerpoint/2010/main" val="57773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0394642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62</TotalTime>
  <Words>635</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Schoolbook</vt:lpstr>
      <vt:lpstr>Corbel</vt:lpstr>
      <vt:lpstr>Feathered</vt:lpstr>
      <vt:lpstr>Final Project</vt:lpstr>
      <vt:lpstr>Zillow vs. US Census Rent Prices </vt:lpstr>
      <vt:lpstr>Zillow vs. US Rent Census Data</vt:lpstr>
      <vt:lpstr>Rent vs. Own in Redmond, WA &amp; Kent, WA</vt:lpstr>
      <vt:lpstr>Mortgage vs. Rent Payments</vt:lpstr>
      <vt:lpstr>Final Decision</vt:lpstr>
      <vt:lpstr>Finally…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Al Kra</dc:creator>
  <cp:lastModifiedBy>Aleksey</cp:lastModifiedBy>
  <cp:revision>13</cp:revision>
  <dcterms:created xsi:type="dcterms:W3CDTF">2016-03-02T03:03:30Z</dcterms:created>
  <dcterms:modified xsi:type="dcterms:W3CDTF">2016-03-13T20:17:40Z</dcterms:modified>
</cp:coreProperties>
</file>