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88" r:id="rId2"/>
    <p:sldId id="276" r:id="rId3"/>
    <p:sldId id="290" r:id="rId4"/>
    <p:sldId id="308" r:id="rId5"/>
    <p:sldId id="302" r:id="rId6"/>
    <p:sldId id="305" r:id="rId7"/>
    <p:sldId id="300" r:id="rId8"/>
    <p:sldId id="303" r:id="rId9"/>
    <p:sldId id="304" r:id="rId10"/>
    <p:sldId id="310" r:id="rId11"/>
    <p:sldId id="311" r:id="rId12"/>
    <p:sldId id="306" r:id="rId13"/>
    <p:sldId id="309" r:id="rId14"/>
    <p:sldId id="292" r:id="rId15"/>
    <p:sldId id="297" r:id="rId16"/>
    <p:sldId id="282" r:id="rId17"/>
    <p:sldId id="294" r:id="rId18"/>
    <p:sldId id="295" r:id="rId19"/>
    <p:sldId id="296" r:id="rId20"/>
    <p:sldId id="298" r:id="rId21"/>
    <p:sldId id="291" r:id="rId22"/>
    <p:sldId id="293" r:id="rId23"/>
    <p:sldId id="313" r:id="rId24"/>
    <p:sldId id="285" r:id="rId2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082"/>
    <a:srgbClr val="C04F15"/>
    <a:srgbClr val="212940"/>
    <a:srgbClr val="3CB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47" autoAdjust="0"/>
  </p:normalViewPr>
  <p:slideViewPr>
    <p:cSldViewPr snapToGrid="0" showGuides="1">
      <p:cViewPr varScale="1">
        <p:scale>
          <a:sx n="93" d="100"/>
          <a:sy n="93" d="100"/>
        </p:scale>
        <p:origin x="546" y="30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9D3BBD2-794C-43E3-8362-720D61104479}" type="datetime1">
              <a:rPr lang="de-DE" smtClean="0"/>
              <a:t>02.08.2025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3A590-B97D-4BAF-9F3E-EEA7B3B9DE95}" type="datetime1">
              <a:rPr lang="de-DE" smtClean="0"/>
              <a:pPr/>
              <a:t>02.08.2025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Entweder nacheinander farblich hervorheben oder nicht so massive Objekte verwenden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0900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l"/>
            <a:endParaRPr lang="de-DE" sz="1800" b="0" i="0" u="none" strike="noStrike" baseline="0" dirty="0">
              <a:solidFill>
                <a:srgbClr val="000000"/>
              </a:solidFill>
              <a:latin typeface="Aptos"/>
            </a:endParaRPr>
          </a:p>
          <a:p>
            <a:r>
              <a:rPr lang="de-DE" sz="1800" b="1" i="0" u="none" strike="noStrike" baseline="0" dirty="0">
                <a:solidFill>
                  <a:srgbClr val="000000"/>
                </a:solidFill>
                <a:latin typeface="Aptos"/>
              </a:rPr>
              <a:t>Programmiersprache: 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Aptos"/>
              </a:rPr>
              <a:t>Python 3.13.3 </a:t>
            </a:r>
          </a:p>
          <a:p>
            <a:r>
              <a:rPr lang="de-DE" sz="1800" b="1" i="0" u="none" strike="noStrike" baseline="0" dirty="0">
                <a:solidFill>
                  <a:srgbClr val="000000"/>
                </a:solidFill>
                <a:latin typeface="Aptos"/>
              </a:rPr>
              <a:t>Agent-</a:t>
            </a:r>
            <a:r>
              <a:rPr lang="de-DE" sz="1800" b="1" i="0" u="none" strike="noStrike" baseline="0" dirty="0" err="1">
                <a:solidFill>
                  <a:srgbClr val="000000"/>
                </a:solidFill>
                <a:latin typeface="Aptos"/>
              </a:rPr>
              <a:t>based</a:t>
            </a:r>
            <a:r>
              <a:rPr lang="de-DE" sz="1800" b="1" i="0" u="none" strike="noStrike" baseline="0" dirty="0">
                <a:solidFill>
                  <a:srgbClr val="000000"/>
                </a:solidFill>
                <a:latin typeface="Aptos"/>
              </a:rPr>
              <a:t> Modeling: 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Aptos"/>
              </a:rPr>
              <a:t>Mesa Framework derzeit aktuellste </a:t>
            </a:r>
            <a:r>
              <a:rPr lang="de-DE" sz="1800" b="0" i="0" u="none" strike="noStrike" baseline="0" dirty="0" err="1">
                <a:solidFill>
                  <a:srgbClr val="000000"/>
                </a:solidFill>
                <a:latin typeface="Aptos"/>
              </a:rPr>
              <a:t>Verison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Aptos"/>
              </a:rPr>
              <a:t> 3.2.0 </a:t>
            </a:r>
          </a:p>
          <a:p>
            <a:r>
              <a:rPr lang="de-DE" sz="1800" b="1" i="0" u="none" strike="noStrike" baseline="0" dirty="0">
                <a:solidFill>
                  <a:srgbClr val="000000"/>
                </a:solidFill>
                <a:latin typeface="Aptos"/>
              </a:rPr>
              <a:t>Visualisierung: </a:t>
            </a:r>
            <a:r>
              <a:rPr lang="de-DE" sz="1800" b="0" i="0" u="none" strike="noStrike" baseline="0" dirty="0" err="1">
                <a:solidFill>
                  <a:srgbClr val="000000"/>
                </a:solidFill>
                <a:latin typeface="Aptos"/>
              </a:rPr>
              <a:t>Solara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Aptos"/>
              </a:rPr>
              <a:t> Web-Framework derzeit aktuellste </a:t>
            </a:r>
            <a:r>
              <a:rPr lang="de-DE" sz="1800" b="0" i="0" u="none" strike="noStrike" baseline="0" dirty="0" err="1">
                <a:solidFill>
                  <a:srgbClr val="000000"/>
                </a:solidFill>
                <a:latin typeface="Aptos"/>
              </a:rPr>
              <a:t>Verison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Aptos"/>
              </a:rPr>
              <a:t> 1.46.0 </a:t>
            </a:r>
          </a:p>
          <a:p>
            <a:r>
              <a:rPr lang="de-DE" sz="1800" b="1" i="0" u="none" strike="noStrike" baseline="0" dirty="0">
                <a:solidFill>
                  <a:srgbClr val="000000"/>
                </a:solidFill>
                <a:latin typeface="Aptos"/>
              </a:rPr>
              <a:t>Datenanalyse &amp; -darstellung: </a:t>
            </a:r>
            <a:r>
              <a:rPr lang="de-DE" sz="1800" b="0" i="0" u="none" strike="noStrike" baseline="0" dirty="0" err="1">
                <a:solidFill>
                  <a:srgbClr val="000000"/>
                </a:solidFill>
                <a:latin typeface="Aptos"/>
              </a:rPr>
              <a:t>Seaborn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Aptos"/>
              </a:rPr>
              <a:t> </a:t>
            </a:r>
          </a:p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6380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06B55-7ED1-1812-8156-A380C7F3B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4F343CB-AA5E-8301-D791-17536CA61B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FB7A354-6A78-B21C-E854-07C90431DB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Robot Type -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Grid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Größe - Anzahl der Roboter – Sichtweite des Roboters (Radius) – Sichtfeld in Grad (Angle) – Gewichtungsfaktor Frontiergröße</a:t>
            </a:r>
          </a:p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57E466-B66D-C6D3-A203-EE594FC96A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2729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F9143-A817-0909-FFAB-104775778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CA1D7A2-1A39-3053-0162-CB8C0073DB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5F01A77-16EE-AA24-CDB9-E8D92230A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BB9E1A-CF5B-8B52-C236-3F52A8C29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513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D25E6-EBE2-0281-2C56-9FD8B3226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E9BCCEA-D61D-DBA4-F84F-52D1ED1126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8C0F3FD-155A-FE18-06F8-9441C07F2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Robot Type -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Grid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Größe - Anzahl der Roboter – Sichtweite des Roboters (Radius) – Sichtfeld in Grad (Angle) – Gewichtungsfaktor Frontiergröße</a:t>
            </a:r>
          </a:p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B52903-07C8-A6AF-D62D-3E28DEC4EE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0755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Robot Type -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Grid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Größe - Anzahl der Roboter – Sichtweite des Roboters (Radius) – Sichtfeld in Grad (Angle) – Gewichtungsfaktor Frontiergröße</a:t>
            </a:r>
          </a:p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3749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0ACA5-9C0C-02A4-D85A-BB8A7CD0D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1863CE5-DCBA-726F-C07E-D517290B78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F617195-B348-3B1F-59F9-61913BFD3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Robot Type -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Grid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Größe - Anzahl der Roboter – Sichtweite des Roboters (Radius) – Sichtfeld in Grad (Angle) – Gewichtungsfaktor Frontiergröße</a:t>
            </a:r>
          </a:p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02D80E-25F3-C864-DBDC-FBDF6E550F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465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4968F-E3DF-BB22-7FAA-B44B7BABE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CA69BA6-9DAD-6A62-FBD1-5227495799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7B38B25-E515-845B-B9F1-D12E36D8E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Robot Type -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Grid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Größe - Anzahl der Roboter – Sichtweite des Roboters (Radius) – Sichtfeld in Grad (Angle) – Gewichtungsfaktor Frontiergröße</a:t>
            </a:r>
          </a:p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A4F24C-EE09-496A-AD79-951E92E3E4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08970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E9196-5ADF-C73B-08DF-8DCCF0216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462A6ED-19D4-320C-F2A0-51EB361391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AB47F94-A3B3-9BE2-E178-9E29B18D9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Robot Type -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Grid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Größe - Anzahl der Roboter – Sichtweite des Roboters (Radius) – Sichtfeld in Grad (Angle) – Gewichtungsfaktor Frontiergröße</a:t>
            </a:r>
          </a:p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D61512-BFA8-C01A-68C1-C57B6F5650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050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C6D63-BC4E-4869-4963-BD39F1460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6B7C7F7-888F-F460-A3C7-7883B7A72E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5A48984-9E53-B8F9-B156-AAFCCCB04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In der Literatur ist das Sichtfeld(Distanz/Radius) der Agenten wesentlich größer ist</a:t>
            </a:r>
          </a:p>
          <a:p>
            <a:pPr rtl="0"/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Robot Type -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Grid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Größe - Anzahl der Roboter – Sichtweite des Roboters (Radius) – Sichtfeld in Grad (Angle) – Gewichtungsfaktor Frontiergröße</a:t>
            </a:r>
          </a:p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8FF85C-5F3B-B966-9022-3BBB3E681F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5238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EAED4-22BF-9BF0-EE5B-E7EB402F5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72C9125-E410-F5B3-3F3D-48C9A12A2C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7D6FF90-15FD-C8A0-C70A-92C1F33E65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D859B3-91E7-644E-7435-5043EE3284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50575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530B3-4EBD-8801-9EDC-70431475D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40EF6BE-7270-B9B2-E6D6-8E23586552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2AF0BB9-7695-746E-963F-ED87C99A28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60CF9A-5B08-DA13-DEE7-BB8162C932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679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2D5B4-231F-64DC-1EC8-5160A92C8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87FB7A3-3558-97D0-453A-3752994568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A543606-E48C-5DC4-77DF-DDEDEE0EF3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749ED3-6EF4-35AE-EBAA-DB10FEA373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1877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D5482-71A7-436B-BADA-DA323B716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DFAA28E-E0D6-C028-81AD-B4BFBFFD79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9F10D99-080D-E103-3A23-7F119023D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B22B62-8EFF-E8A1-952C-0242BAD69B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15090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559B2-10AA-DC04-5929-AF6456407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C57AFDA-F8DB-CCDB-8429-FA286CC3B0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97B5707-C8F6-51D1-35BA-F327672D23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556814-2CBE-4154-4B6B-563AA18BF0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4259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4502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Die Grenzen zwischen bekanntem und unbekanntem Gebiet</a:t>
            </a:r>
          </a:p>
          <a:p>
            <a:pPr rtl="0"/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900"/>
              </a:lnSpc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einfach</a:t>
            </a:r>
          </a:p>
          <a:p>
            <a:pPr>
              <a:lnSpc>
                <a:spcPts val="1900"/>
              </a:lnSpc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ineffizient und ohne Zielorientierung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5976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9419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de-DE" sz="12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Bewertungskriterien: </a:t>
            </a:r>
            <a:endParaRPr lang="de-DE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Distanz: </a:t>
            </a:r>
            <a:r>
              <a:rPr lang="de-DE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Näher gelegene Grenzen werden bevorzugt, da sie weniger Ressourcen für die Anfahrt benötigen</a:t>
            </a:r>
            <a:endParaRPr lang="de-DE" sz="12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Größe (Länge): </a:t>
            </a:r>
            <a:r>
              <a:rPr lang="de-DE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Längere Grenzen deuten auf größere unbekannte Areale hin und werden daher priorisiert</a:t>
            </a:r>
            <a:endParaRPr lang="de-DE" sz="12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Orientierung: </a:t>
            </a:r>
            <a:r>
              <a:rPr lang="de-DE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Grenzen in Bewegungsrichtung des Agenten sind vorteilhaft, da keine Zeit für eine Neuausrichtung verloren geht</a:t>
            </a:r>
          </a:p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4642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Diese Kombination ermöglicht eine realitätsnahe Simulation der Sensorwahrnehmung. </a:t>
            </a:r>
          </a:p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8968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Vorteile: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de-DE" sz="1200" b="0" i="0" u="none" strike="noStrike" baseline="0" dirty="0">
                <a:solidFill>
                  <a:srgbClr val="000000"/>
                </a:solidFill>
                <a:latin typeface="Aptos"/>
              </a:rPr>
              <a:t>Die Agenten müssen sich nicht direkt kennen, was die Entkopplung und Skalierbarkeit fördert.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de-DE" sz="1200" b="0" i="0" u="none" strike="noStrike" baseline="0" dirty="0">
                <a:solidFill>
                  <a:srgbClr val="000000"/>
                </a:solidFill>
                <a:latin typeface="Aptos"/>
              </a:rPr>
              <a:t>Zielgerichteter Nachrichtenfluss -&gt; Effizient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1450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C5B48D-1595-4AE5-99BE-B4F81BDE0E43}" type="datetime1">
              <a:rPr lang="de-DE" noProof="0" smtClean="0"/>
              <a:t>02.08.2025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A7CF3B-DF02-45CA-B230-36D076F988CB}" type="datetime1">
              <a:rPr lang="de-DE" noProof="0" smtClean="0"/>
              <a:t>02.08.2025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365999-2290-4E60-992D-296ECB78F257}" type="datetime1">
              <a:rPr lang="de-DE" noProof="0" smtClean="0"/>
              <a:t>02.08.2025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ADF625-E924-4E28-AB29-79F5A373A66E}" type="datetime1">
              <a:rPr lang="de-DE" noProof="0" smtClean="0"/>
              <a:t>02.08.2025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B0ED4E-F720-4940-9CF6-0E0E03C44619}" type="datetime1">
              <a:rPr lang="de-DE" noProof="0" smtClean="0"/>
              <a:t>02.08.2025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17CE92-BA86-47A5-BE5E-D9B9ACFE7127}" type="datetime1">
              <a:rPr lang="de-DE" noProof="0" smtClean="0"/>
              <a:t>02.08.2025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A74D19-B73F-4989-9865-5AA17C14CF23}" type="datetime1">
              <a:rPr lang="de-DE" noProof="0" smtClean="0"/>
              <a:t>02.08.2025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1C9E94-BB9D-4990-BC94-06DE9342F154}" type="datetime1">
              <a:rPr lang="de-DE" noProof="0" smtClean="0"/>
              <a:t>02.08.2025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7269F5-2A87-4F03-A051-B4072EE42F74}" type="datetime1">
              <a:rPr lang="de-DE" noProof="0" smtClean="0"/>
              <a:t>02.08.2025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90EACE-40FC-4E9B-8BD7-2D421E031484}" type="datetime1">
              <a:rPr lang="de-DE" noProof="0" smtClean="0"/>
              <a:t>02.08.2025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49C316-295D-44C0-A987-EA6FDFAADBCB}" type="datetime1">
              <a:rPr lang="de-DE" noProof="0" smtClean="0"/>
              <a:t>02.08.2025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2BE735C-FA27-4E5F-8CFA-ECD4A52F4D2C}" type="datetime1">
              <a:rPr lang="de-DE" noProof="0" smtClean="0"/>
              <a:t>02.08.2025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emf"/><Relationship Id="rId4" Type="http://schemas.openxmlformats.org/officeDocument/2006/relationships/image" Target="../media/image43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13" Type="http://schemas.openxmlformats.org/officeDocument/2006/relationships/image" Target="../media/image55.png"/><Relationship Id="rId18" Type="http://schemas.openxmlformats.org/officeDocument/2006/relationships/image" Target="../media/image60.svg"/><Relationship Id="rId26" Type="http://schemas.openxmlformats.org/officeDocument/2006/relationships/image" Target="../media/image68.svg"/><Relationship Id="rId3" Type="http://schemas.openxmlformats.org/officeDocument/2006/relationships/image" Target="../media/image45.pn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svg"/><Relationship Id="rId17" Type="http://schemas.openxmlformats.org/officeDocument/2006/relationships/image" Target="../media/image59.png"/><Relationship Id="rId25" Type="http://schemas.openxmlformats.org/officeDocument/2006/relationships/image" Target="../media/image67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58.svg"/><Relationship Id="rId20" Type="http://schemas.openxmlformats.org/officeDocument/2006/relationships/image" Target="../media/image6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svg"/><Relationship Id="rId11" Type="http://schemas.openxmlformats.org/officeDocument/2006/relationships/image" Target="../media/image53.png"/><Relationship Id="rId24" Type="http://schemas.openxmlformats.org/officeDocument/2006/relationships/image" Target="../media/image66.sv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10" Type="http://schemas.openxmlformats.org/officeDocument/2006/relationships/image" Target="../media/image52.svg"/><Relationship Id="rId19" Type="http://schemas.openxmlformats.org/officeDocument/2006/relationships/image" Target="../media/image61.png"/><Relationship Id="rId4" Type="http://schemas.openxmlformats.org/officeDocument/2006/relationships/image" Target="../media/image46.svg"/><Relationship Id="rId9" Type="http://schemas.openxmlformats.org/officeDocument/2006/relationships/image" Target="../media/image51.png"/><Relationship Id="rId14" Type="http://schemas.openxmlformats.org/officeDocument/2006/relationships/image" Target="../media/image56.svg"/><Relationship Id="rId22" Type="http://schemas.openxmlformats.org/officeDocument/2006/relationships/image" Target="../media/image64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svg"/><Relationship Id="rId13" Type="http://schemas.openxmlformats.org/officeDocument/2006/relationships/image" Target="../media/image75.png"/><Relationship Id="rId3" Type="http://schemas.openxmlformats.org/officeDocument/2006/relationships/image" Target="../media/image63.png"/><Relationship Id="rId7" Type="http://schemas.openxmlformats.org/officeDocument/2006/relationships/image" Target="../media/image69.png"/><Relationship Id="rId12" Type="http://schemas.openxmlformats.org/officeDocument/2006/relationships/image" Target="../media/image74.sv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7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svg"/><Relationship Id="rId11" Type="http://schemas.openxmlformats.org/officeDocument/2006/relationships/image" Target="../media/image73.png"/><Relationship Id="rId5" Type="http://schemas.openxmlformats.org/officeDocument/2006/relationships/image" Target="../media/image55.png"/><Relationship Id="rId15" Type="http://schemas.openxmlformats.org/officeDocument/2006/relationships/image" Target="../media/image77.png"/><Relationship Id="rId10" Type="http://schemas.openxmlformats.org/officeDocument/2006/relationships/image" Target="../media/image72.svg"/><Relationship Id="rId4" Type="http://schemas.openxmlformats.org/officeDocument/2006/relationships/image" Target="../media/image64.svg"/><Relationship Id="rId9" Type="http://schemas.openxmlformats.org/officeDocument/2006/relationships/image" Target="../media/image71.png"/><Relationship Id="rId14" Type="http://schemas.openxmlformats.org/officeDocument/2006/relationships/image" Target="../media/image76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12" Type="http://schemas.openxmlformats.org/officeDocument/2006/relationships/image" Target="../media/image5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4.png"/><Relationship Id="rId5" Type="http://schemas.openxmlformats.org/officeDocument/2006/relationships/image" Target="../media/image6.png"/><Relationship Id="rId10" Type="http://schemas.openxmlformats.org/officeDocument/2006/relationships/image" Target="../media/image13.svg"/><Relationship Id="rId4" Type="http://schemas.openxmlformats.org/officeDocument/2006/relationships/image" Target="../media/image11.svg"/><Relationship Id="rId9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FFDFC9A-9B22-A956-F81D-A576CE64B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pic>
        <p:nvPicPr>
          <p:cNvPr id="3" name="Bild 4">
            <a:extLst>
              <a:ext uri="{FF2B5EF4-FFF2-40B4-BE49-F238E27FC236}">
                <a16:creationId xmlns:a16="http://schemas.microsoft.com/office/drawing/2014/main" id="{70735565-4474-6E4C-9E15-30328E72D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-3254" y="0"/>
            <a:ext cx="12191980" cy="6858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B87AEF9-8C23-C17C-FDD5-31E3C0793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ECE7E3A8-2331-B3BE-E374-68D224E5DEF5}"/>
              </a:ext>
            </a:extLst>
          </p:cNvPr>
          <p:cNvSpPr txBox="1">
            <a:spLocks/>
          </p:cNvSpPr>
          <p:nvPr/>
        </p:nvSpPr>
        <p:spPr>
          <a:xfrm>
            <a:off x="4309348" y="3184635"/>
            <a:ext cx="7735507" cy="1355834"/>
          </a:xfrm>
          <a:prstGeom prst="rect">
            <a:avLst/>
          </a:prstGeom>
        </p:spPr>
        <p:txBody>
          <a:bodyPr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>
                <a:solidFill>
                  <a:schemeClr val="bg1"/>
                </a:solidFill>
                <a:cs typeface="Calibri" panose="020F0502020204030204" pitchFamily="34" charset="0"/>
              </a:rPr>
              <a:t>Entwicklung eines Multiagentensystems</a:t>
            </a:r>
          </a:p>
          <a:p>
            <a:r>
              <a:rPr lang="de-DE" sz="3200" dirty="0">
                <a:solidFill>
                  <a:schemeClr val="bg1"/>
                </a:solidFill>
                <a:cs typeface="Calibri" panose="020F0502020204030204" pitchFamily="34" charset="0"/>
              </a:rPr>
              <a:t>zur kooperativen Erkundung </a:t>
            </a:r>
          </a:p>
          <a:p>
            <a:r>
              <a:rPr lang="de-DE" sz="3200" dirty="0">
                <a:solidFill>
                  <a:schemeClr val="bg1"/>
                </a:solidFill>
                <a:cs typeface="Calibri" panose="020F0502020204030204" pitchFamily="34" charset="0"/>
              </a:rPr>
              <a:t>einer 2D-Simulationsumgebung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71DB6D-BC2C-9ECB-54A0-3005D0A49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Untertitel 2">
            <a:extLst>
              <a:ext uri="{FF2B5EF4-FFF2-40B4-BE49-F238E27FC236}">
                <a16:creationId xmlns:a16="http://schemas.microsoft.com/office/drawing/2014/main" id="{B76353CE-BE98-E378-D0B3-ABBAD58BE86B}"/>
              </a:ext>
            </a:extLst>
          </p:cNvPr>
          <p:cNvSpPr txBox="1">
            <a:spLocks/>
          </p:cNvSpPr>
          <p:nvPr/>
        </p:nvSpPr>
        <p:spPr>
          <a:xfrm>
            <a:off x="4309348" y="4779313"/>
            <a:ext cx="7501651" cy="514816"/>
          </a:xfrm>
          <a:prstGeom prst="rect">
            <a:avLst/>
          </a:prstGeom>
        </p:spPr>
        <p:txBody>
          <a:bodyPr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solidFill>
                  <a:srgbClr val="FFFFFF"/>
                </a:solidFill>
              </a:rPr>
              <a:t>Gerrit-Maximilian </a:t>
            </a:r>
            <a:r>
              <a:rPr lang="de-DE" dirty="0" err="1">
                <a:solidFill>
                  <a:srgbClr val="FFFFFF"/>
                </a:solidFill>
              </a:rPr>
              <a:t>Söffker</a:t>
            </a:r>
            <a:r>
              <a:rPr lang="de-DE" dirty="0">
                <a:solidFill>
                  <a:srgbClr val="FFFFFF"/>
                </a:solidFill>
              </a:rPr>
              <a:t>, Marco Mehlmann, Michael </a:t>
            </a:r>
            <a:r>
              <a:rPr lang="de-DE" dirty="0" err="1">
                <a:solidFill>
                  <a:srgbClr val="FFFFFF"/>
                </a:solidFill>
              </a:rPr>
              <a:t>Vojer</a:t>
            </a:r>
            <a:r>
              <a:rPr lang="de-DE" dirty="0">
                <a:solidFill>
                  <a:srgbClr val="FFFFFF"/>
                </a:solidFill>
              </a:rPr>
              <a:t>, 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>
                <a:solidFill>
                  <a:srgbClr val="FFFFFF"/>
                </a:solidFill>
              </a:rPr>
              <a:t>Dominik Schindele, Markus Schober, Stefan Harnisch</a:t>
            </a:r>
          </a:p>
        </p:txBody>
      </p:sp>
    </p:spTree>
    <p:extLst>
      <p:ext uri="{BB962C8B-B14F-4D97-AF65-F5344CB8AC3E}">
        <p14:creationId xmlns:p14="http://schemas.microsoft.com/office/powerpoint/2010/main" val="4016776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2E785819-996E-4D1F-96D1-1259F4FFA693}"/>
              </a:ext>
            </a:extLst>
          </p:cNvPr>
          <p:cNvSpPr/>
          <p:nvPr/>
        </p:nvSpPr>
        <p:spPr>
          <a:xfrm>
            <a:off x="1762458" y="3061545"/>
            <a:ext cx="1879600" cy="914400"/>
          </a:xfrm>
          <a:prstGeom prst="roundRect">
            <a:avLst/>
          </a:prstGeom>
          <a:solidFill>
            <a:srgbClr val="C04F15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6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312000" y="522898"/>
            <a:ext cx="288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88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19B1AB8-4B44-457D-B6C0-F471378DC0DD}"/>
              </a:ext>
            </a:extLst>
          </p:cNvPr>
          <p:cNvSpPr txBox="1"/>
          <p:nvPr/>
        </p:nvSpPr>
        <p:spPr>
          <a:xfrm>
            <a:off x="4775532" y="4872726"/>
            <a:ext cx="6881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Agenten erhalten Nachrichten zu Thema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9A659369-09EF-42E2-AA58-0CA884CF941A}"/>
              </a:ext>
            </a:extLst>
          </p:cNvPr>
          <p:cNvSpPr/>
          <p:nvPr/>
        </p:nvSpPr>
        <p:spPr>
          <a:xfrm>
            <a:off x="1727533" y="1498500"/>
            <a:ext cx="1879600" cy="914400"/>
          </a:xfrm>
          <a:prstGeom prst="roundRect">
            <a:avLst/>
          </a:prstGeom>
          <a:solidFill>
            <a:srgbClr val="C04F15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     Publisher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1DBEAE66-9ADC-4AA9-B28A-1AD6B47D4190}"/>
              </a:ext>
            </a:extLst>
          </p:cNvPr>
          <p:cNvSpPr/>
          <p:nvPr/>
        </p:nvSpPr>
        <p:spPr>
          <a:xfrm>
            <a:off x="1727533" y="3051545"/>
            <a:ext cx="1879600" cy="914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    Broker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BB370874-9F60-4F25-92E4-5168E8E82783}"/>
              </a:ext>
            </a:extLst>
          </p:cNvPr>
          <p:cNvSpPr/>
          <p:nvPr/>
        </p:nvSpPr>
        <p:spPr>
          <a:xfrm>
            <a:off x="579253" y="4598666"/>
            <a:ext cx="1879600" cy="914400"/>
          </a:xfrm>
          <a:prstGeom prst="roundRect">
            <a:avLst/>
          </a:prstGeom>
          <a:solidFill>
            <a:srgbClr val="C04F15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    Subscriber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98D21AC4-07A0-4CB6-A1F8-AC7D789B5926}"/>
              </a:ext>
            </a:extLst>
          </p:cNvPr>
          <p:cNvSpPr/>
          <p:nvPr/>
        </p:nvSpPr>
        <p:spPr>
          <a:xfrm>
            <a:off x="2895933" y="4598666"/>
            <a:ext cx="1879600" cy="914400"/>
          </a:xfrm>
          <a:prstGeom prst="roundRect">
            <a:avLst/>
          </a:prstGeom>
          <a:solidFill>
            <a:srgbClr val="C04F15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     Subscriber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DE1C578A-7100-4E7F-B60B-7E3E315296F3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>
            <a:off x="2667333" y="2412900"/>
            <a:ext cx="0" cy="638645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ACA7FFD-1FD6-4748-AA6E-559445A955BF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1519053" y="3965945"/>
            <a:ext cx="1148280" cy="632721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F64A154-EBC6-440F-A0C8-C26B0EF9C0BB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667333" y="3965945"/>
            <a:ext cx="1168400" cy="632721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963BFE18-1E48-48DE-900D-DB5A08F2057C}"/>
              </a:ext>
            </a:extLst>
          </p:cNvPr>
          <p:cNvSpPr txBox="1"/>
          <p:nvPr/>
        </p:nvSpPr>
        <p:spPr>
          <a:xfrm>
            <a:off x="3676983" y="3319106"/>
            <a:ext cx="8049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Ze</a:t>
            </a:r>
            <a:r>
              <a:rPr lang="de-DE" sz="18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ntraler Vermittler leitet Nachricht entsprechend Abonnements weiter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5A55497-5669-47BC-B0E0-2690C447569A}"/>
              </a:ext>
            </a:extLst>
          </p:cNvPr>
          <p:cNvSpPr txBox="1"/>
          <p:nvPr/>
        </p:nvSpPr>
        <p:spPr>
          <a:xfrm>
            <a:off x="3676982" y="1739815"/>
            <a:ext cx="8049935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Agent veröffentlicht neue Informationen zu Thema per Nachricht</a:t>
            </a:r>
            <a:endParaRPr lang="de-DE" sz="1800" b="0" i="0" u="none" strike="noStrike" baseline="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2" name="Verbinder: gekrümmt 41">
            <a:extLst>
              <a:ext uri="{FF2B5EF4-FFF2-40B4-BE49-F238E27FC236}">
                <a16:creationId xmlns:a16="http://schemas.microsoft.com/office/drawing/2014/main" id="{82880D3C-839D-4E2A-98E0-6434776EAB91}"/>
              </a:ext>
            </a:extLst>
          </p:cNvPr>
          <p:cNvCxnSpPr>
            <a:cxnSpLocks/>
          </p:cNvCxnSpPr>
          <p:nvPr/>
        </p:nvCxnSpPr>
        <p:spPr>
          <a:xfrm>
            <a:off x="3607132" y="3815132"/>
            <a:ext cx="1168400" cy="917568"/>
          </a:xfrm>
          <a:prstGeom prst="curvedConnector3">
            <a:avLst>
              <a:gd name="adj1" fmla="val 166305"/>
            </a:avLst>
          </a:prstGeom>
          <a:ln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F487AD69-DB28-49A0-9332-43B6F60A28F0}"/>
              </a:ext>
            </a:extLst>
          </p:cNvPr>
          <p:cNvSpPr txBox="1"/>
          <p:nvPr/>
        </p:nvSpPr>
        <p:spPr>
          <a:xfrm>
            <a:off x="5715331" y="4089010"/>
            <a:ext cx="5890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Agenten können</a:t>
            </a:r>
            <a:r>
              <a:rPr lang="de-DE" sz="18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Abonnements abschließen</a:t>
            </a:r>
            <a:endParaRPr lang="de-DE" sz="1800" b="0" i="0" u="none" strike="noStrike" baseline="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3262DE2-A137-E555-FCD8-B3D2C7E75209}"/>
              </a:ext>
            </a:extLst>
          </p:cNvPr>
          <p:cNvSpPr txBox="1"/>
          <p:nvPr/>
        </p:nvSpPr>
        <p:spPr>
          <a:xfrm>
            <a:off x="11726917" y="6488668"/>
            <a:ext cx="4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F47D449A-FFEE-BFCD-FB1D-A8EF451AAB8C}"/>
              </a:ext>
            </a:extLst>
          </p:cNvPr>
          <p:cNvSpPr txBox="1">
            <a:spLocks/>
          </p:cNvSpPr>
          <p:nvPr/>
        </p:nvSpPr>
        <p:spPr>
          <a:xfrm>
            <a:off x="212834" y="363641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Kommunikation: Publish-</a:t>
            </a:r>
            <a:r>
              <a:rPr lang="de-DE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Subscribe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" name="Grafik 14" descr="Zeitung Silhouette">
            <a:extLst>
              <a:ext uri="{FF2B5EF4-FFF2-40B4-BE49-F238E27FC236}">
                <a16:creationId xmlns:a16="http://schemas.microsoft.com/office/drawing/2014/main" id="{CD2ED053-0BCD-5065-7CBC-1246D3E8A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978" y="4816466"/>
            <a:ext cx="478800" cy="478800"/>
          </a:xfrm>
          <a:prstGeom prst="rect">
            <a:avLst/>
          </a:prstGeom>
        </p:spPr>
      </p:pic>
      <p:pic>
        <p:nvPicPr>
          <p:cNvPr id="17" name="Grafik 16" descr="Kiosk Silhouette">
            <a:extLst>
              <a:ext uri="{FF2B5EF4-FFF2-40B4-BE49-F238E27FC236}">
                <a16:creationId xmlns:a16="http://schemas.microsoft.com/office/drawing/2014/main" id="{0E03F22C-D2CE-D48F-D4A8-E1F55ED534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3648" y="1716155"/>
            <a:ext cx="479089" cy="479089"/>
          </a:xfrm>
          <a:prstGeom prst="rect">
            <a:avLst/>
          </a:prstGeom>
        </p:spPr>
      </p:pic>
      <p:pic>
        <p:nvPicPr>
          <p:cNvPr id="21" name="Grafik 20" descr="Zeitung Silhouette">
            <a:extLst>
              <a:ext uri="{FF2B5EF4-FFF2-40B4-BE49-F238E27FC236}">
                <a16:creationId xmlns:a16="http://schemas.microsoft.com/office/drawing/2014/main" id="{4E3E02F6-B5F3-C451-13ED-1BA64B35C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2133" y="4815852"/>
            <a:ext cx="478800" cy="478800"/>
          </a:xfrm>
          <a:prstGeom prst="rect">
            <a:avLst/>
          </a:prstGeom>
        </p:spPr>
      </p:pic>
      <p:pic>
        <p:nvPicPr>
          <p:cNvPr id="25" name="Grafik 24" descr="Senden Silhouette">
            <a:extLst>
              <a:ext uri="{FF2B5EF4-FFF2-40B4-BE49-F238E27FC236}">
                <a16:creationId xmlns:a16="http://schemas.microsoft.com/office/drawing/2014/main" id="{9C289D7B-82C2-48F0-1B90-ED96B3B0B3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53648" y="3279345"/>
            <a:ext cx="478800" cy="47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3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9" grpId="0"/>
      <p:bldP spid="2" grpId="0" animBg="1"/>
      <p:bldP spid="10" grpId="0"/>
      <p:bldP spid="12" grpId="0" animBg="1"/>
      <p:bldP spid="26" grpId="0"/>
      <p:bldP spid="27" grpId="0"/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6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92000" y="522898"/>
            <a:ext cx="450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4386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3D3467C9-0F46-42FA-876A-752CA5E14F48}"/>
                  </a:ext>
                </a:extLst>
              </p:cNvPr>
              <p:cNvSpPr txBox="1"/>
              <p:nvPr/>
            </p:nvSpPr>
            <p:spPr>
              <a:xfrm>
                <a:off x="535096" y="1346504"/>
                <a:ext cx="11090275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800" b="0" i="0" u="none" strike="noStrike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Finden des optimalen Wegs zur ausgewählten Frontier</a:t>
                </a:r>
              </a:p>
              <a:p>
                <a:endParaRPr lang="de-DE" sz="1800" b="0" i="0" u="none" strike="noStrike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de-DE" sz="1800" b="1" i="0" u="none" strike="noStrike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Informierte Suche: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800" b="0" i="0" u="none" strike="noStrike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Erweiterung des Dijkstra-Algorithmus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800" b="0" i="0" u="none" strike="noStrike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Nutzt zusätzlich eine Heuristik (Schätzfunktion)</a:t>
                </a:r>
              </a:p>
              <a:p>
                <a:endParaRPr lang="de-DE" sz="1800" b="0" i="0" u="none" strike="noStrike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de-DE" sz="1800" b="1" i="0" u="none" strike="noStrike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Kostenfunktion</a:t>
                </a:r>
              </a:p>
              <a:p>
                <a:pPr algn="ctr"/>
                <a:r>
                  <a:rPr lang="de-DE" sz="1800" b="0" i="0" u="none" strike="noStrike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1800" b="0" i="1" u="none" strike="noStrike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de-DE" sz="1800" b="0" i="1" u="none" strike="noStrike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DE" sz="1800" b="0" i="1" u="none" strike="noStrike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de-DE" sz="1800" b="0" i="1" u="none" strike="noStrike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 = </m:t>
                    </m:r>
                    <m:r>
                      <a:rPr lang="de-DE" sz="1800" b="0" i="1" u="none" strike="noStrike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de-DE" sz="1800" b="0" i="1" u="none" strike="noStrike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DE" sz="1800" b="0" i="1" u="none" strike="noStrike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de-DE" sz="1800" b="0" i="1" u="none" strike="noStrike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 + </m:t>
                    </m:r>
                    <m:r>
                      <a:rPr lang="de-DE" sz="1800" b="0" i="1" u="none" strike="noStrike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de-DE" sz="1800" b="0" i="1" u="none" strike="noStrike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DE" sz="1800" b="0" i="1" u="none" strike="noStrike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de-DE" sz="1800" b="0" i="1" u="none" strike="noStrike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de-DE" sz="1800" b="0" i="0" u="none" strike="noStrike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br>
                  <a:rPr lang="de-DE" sz="1800" b="0" i="0" u="none" strike="noStrike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14:m>
                  <m:oMath xmlns:m="http://schemas.openxmlformats.org/officeDocument/2006/math">
                    <m:r>
                      <a:rPr lang="de-DE" sz="1800" b="0" i="1" u="none" strike="noStrike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de-DE" sz="1800" b="0" i="1" u="none" strike="noStrike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DE" sz="1800" b="0" i="1" u="none" strike="noStrike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de-DE" sz="1800" b="0" i="1" u="none" strike="noStrike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): </m:t>
                    </m:r>
                  </m:oMath>
                </a14:m>
                <a:r>
                  <a:rPr lang="de-DE" sz="1800" b="0" i="0" u="none" strike="noStrike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tatsächliche Kosten</a:t>
                </a:r>
                <a:r>
                  <a:rPr lang="de-DE" sz="1800" b="0" i="0" u="none" strike="noStrik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vom Start zum </a:t>
                </a:r>
                <a14:m>
                  <m:oMath xmlns:m="http://schemas.openxmlformats.org/officeDocument/2006/math">
                    <m:r>
                      <a:rPr lang="de-DE" sz="1800" b="0" i="1" u="none" strike="noStrik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endParaRPr lang="de-DE" sz="1800" b="0" i="0" u="none" strike="noStrike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de-DE" sz="1800" b="0" i="1" u="none" strike="noStrike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de-DE" sz="1800" b="0" i="1" u="none" strike="noStrike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DE" sz="1800" b="0" i="1" u="none" strike="noStrike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de-DE" sz="1800" b="0" i="1" u="none" strike="noStrike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): </m:t>
                    </m:r>
                  </m:oMath>
                </a14:m>
                <a:r>
                  <a:rPr lang="de-DE" sz="1800" b="0" i="0" u="none" strike="noStrike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geschätzten Kosten von </a:t>
                </a:r>
                <a14:m>
                  <m:oMath xmlns:m="http://schemas.openxmlformats.org/officeDocument/2006/math">
                    <m:r>
                      <a:rPr lang="de-DE" sz="1800" b="0" i="1" u="none" strike="noStrike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de-DE" sz="1800" b="0" i="0" u="none" strike="noStrike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zum Ziel (Heuristik), hier</a:t>
                </a:r>
                <a:r>
                  <a:rPr lang="de-D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1800" i="0" u="none" strike="noStrike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Euklidische Distanz</a:t>
                </a:r>
              </a:p>
            </p:txBody>
          </p:sp>
        </mc:Choice>
        <mc:Fallback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3D3467C9-0F46-42FA-876A-752CA5E14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96" y="1346504"/>
                <a:ext cx="11090275" cy="3139321"/>
              </a:xfrm>
              <a:prstGeom prst="rect">
                <a:avLst/>
              </a:prstGeom>
              <a:blipFill>
                <a:blip r:embed="rId3"/>
                <a:stretch>
                  <a:fillRect l="-495" t="-1165" b="-21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84A6FC32-ED3D-33B5-1B69-EEAF82F18BAB}"/>
              </a:ext>
            </a:extLst>
          </p:cNvPr>
          <p:cNvSpPr txBox="1"/>
          <p:nvPr/>
        </p:nvSpPr>
        <p:spPr>
          <a:xfrm>
            <a:off x="11726917" y="6488668"/>
            <a:ext cx="4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B10BBA1-2E3E-CE8B-EB44-552DEA8F529E}"/>
              </a:ext>
            </a:extLst>
          </p:cNvPr>
          <p:cNvSpPr txBox="1">
            <a:spLocks/>
          </p:cNvSpPr>
          <p:nvPr/>
        </p:nvSpPr>
        <p:spPr>
          <a:xfrm>
            <a:off x="212834" y="363641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Pfadfindung: A*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4239F81-BA62-8F9F-090D-AAC4EB607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562" y="1754301"/>
            <a:ext cx="2975503" cy="232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117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6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592000" y="522898"/>
            <a:ext cx="360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0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26B4900C-5268-475F-9DEA-737E90674776}"/>
              </a:ext>
            </a:extLst>
          </p:cNvPr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99"/>
          <a:stretch>
            <a:fillRect/>
          </a:stretch>
        </p:blipFill>
        <p:spPr bwMode="auto">
          <a:xfrm>
            <a:off x="636111" y="638777"/>
            <a:ext cx="10919777" cy="603455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780E5CC-CBC2-7774-AB0B-E9253BC294EC}"/>
              </a:ext>
            </a:extLst>
          </p:cNvPr>
          <p:cNvSpPr txBox="1"/>
          <p:nvPr/>
        </p:nvSpPr>
        <p:spPr>
          <a:xfrm>
            <a:off x="11726917" y="6488668"/>
            <a:ext cx="4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331396A3-C7AD-4066-4BE0-5146C8AF5F1B}"/>
              </a:ext>
            </a:extLst>
          </p:cNvPr>
          <p:cNvSpPr txBox="1">
            <a:spLocks/>
          </p:cNvSpPr>
          <p:nvPr/>
        </p:nvSpPr>
        <p:spPr>
          <a:xfrm>
            <a:off x="212834" y="363641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Architektur &amp; Tech-Stack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26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E8847-3006-7BEC-2798-372295428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8399CAF7-27BD-64B7-38DC-D7E7F0491C8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10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4EE5548-6CB3-D8CC-00A2-9E994105E018}"/>
              </a:ext>
            </a:extLst>
          </p:cNvPr>
          <p:cNvSpPr txBox="1"/>
          <p:nvPr/>
        </p:nvSpPr>
        <p:spPr>
          <a:xfrm>
            <a:off x="376947" y="1145859"/>
            <a:ext cx="571905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Veränderliche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Anzahl Roboter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Kantenlänge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Grid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Feldern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Roboter Algorithmen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Sichtweite in Feldern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Sichtfeld in Grad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Gewichtungsfaktor der Distanz des Roboters zu Grenze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Gewichtungsfaktor der Länge der Grenze 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E2A1BD1-5655-A912-AA4F-F7A20D2A9946}"/>
              </a:ext>
            </a:extLst>
          </p:cNvPr>
          <p:cNvSpPr txBox="1"/>
          <p:nvPr/>
        </p:nvSpPr>
        <p:spPr>
          <a:xfrm>
            <a:off x="376947" y="4255688"/>
            <a:ext cx="108974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Namenskonvention</a:t>
            </a: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 Type -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Grid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Größe - Anzahl der Roboter – Sichtweite des Roboters (Radius) – Sichtfeld in Grad (Angle) – Gewichtungsfaktor Frontiergröße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Bsp.: </a:t>
            </a:r>
            <a:r>
              <a:rPr lang="da-DK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FBR – 100 – 9 – 1 – 180 – 0,1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Gewichtungsfaktor für die Distanz zum Frontier wird nicht gesondert erwähnt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76DD162-E3EF-A913-6A28-55C85FCAB2D9}"/>
              </a:ext>
            </a:extLst>
          </p:cNvPr>
          <p:cNvSpPr txBox="1"/>
          <p:nvPr/>
        </p:nvSpPr>
        <p:spPr>
          <a:xfrm>
            <a:off x="6726330" y="1145859"/>
            <a:ext cx="45480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Randbedingungen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2D-Moore-Grid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Collision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Boundary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Multigrid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Euklidische Distanz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Andere Agenten gelten als Hindernisse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BF934BD-78E9-E067-CCFC-4DB6A89EFF97}"/>
              </a:ext>
            </a:extLst>
          </p:cNvPr>
          <p:cNvSpPr txBox="1"/>
          <p:nvPr/>
        </p:nvSpPr>
        <p:spPr>
          <a:xfrm>
            <a:off x="11726917" y="6488668"/>
            <a:ext cx="4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DB2A1937-2A93-DDDD-02F3-3745FD9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94700" y="522898"/>
            <a:ext cx="37973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F224957-9900-F21B-7BE8-08405ED50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655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el 1">
            <a:extLst>
              <a:ext uri="{FF2B5EF4-FFF2-40B4-BE49-F238E27FC236}">
                <a16:creationId xmlns:a16="http://schemas.microsoft.com/office/drawing/2014/main" id="{BD861E1B-1D9C-66A5-E4F6-1599CB39C132}"/>
              </a:ext>
            </a:extLst>
          </p:cNvPr>
          <p:cNvSpPr txBox="1">
            <a:spLocks/>
          </p:cNvSpPr>
          <p:nvPr/>
        </p:nvSpPr>
        <p:spPr>
          <a:xfrm>
            <a:off x="212834" y="363641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Rahmenbedingungen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2361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22D3E-BBF6-93A5-E9CE-148321F45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1C86DF56-F52A-83E8-71CC-1B3BACDC32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10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27EC3E9-1BCA-0606-0B0E-1356D80F8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15200" y="522898"/>
            <a:ext cx="48768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4A1AE55-135D-2992-5FB7-AA560B732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848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: Abgerundete Ecken 24">
            <a:extLst>
              <a:ext uri="{FF2B5EF4-FFF2-40B4-BE49-F238E27FC236}">
                <a16:creationId xmlns:a16="http://schemas.microsoft.com/office/drawing/2014/main" id="{1B40E1A5-710A-4333-13C0-FDA943054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23073" y="2635738"/>
            <a:ext cx="6106072" cy="1586523"/>
          </a:xfrm>
          <a:prstGeom prst="roundRect">
            <a:avLst>
              <a:gd name="adj" fmla="val 50000"/>
            </a:avLst>
          </a:prstGeom>
          <a:solidFill>
            <a:srgbClr val="C04F1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28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Simulation starten</a:t>
            </a:r>
            <a:endParaRPr lang="de-DE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D4E49949-60C1-4B09-D13F-BC31072C8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5199" y="2281022"/>
            <a:ext cx="2318291" cy="2246744"/>
          </a:xfrm>
          <a:prstGeom prst="ellipse">
            <a:avLst/>
          </a:prstGeom>
          <a:solidFill>
            <a:srgbClr val="C04F1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3D468181-4EBA-11F4-C77B-98A0AC09CD38}"/>
              </a:ext>
            </a:extLst>
          </p:cNvPr>
          <p:cNvSpPr/>
          <p:nvPr/>
        </p:nvSpPr>
        <p:spPr>
          <a:xfrm rot="5400000">
            <a:off x="7938114" y="2976253"/>
            <a:ext cx="873665" cy="85628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03F0B15-CC91-F327-7A57-20D2DF69F37D}"/>
              </a:ext>
            </a:extLst>
          </p:cNvPr>
          <p:cNvSpPr txBox="1"/>
          <p:nvPr/>
        </p:nvSpPr>
        <p:spPr>
          <a:xfrm>
            <a:off x="11726917" y="6488668"/>
            <a:ext cx="4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52044FAE-CD27-646C-EA53-1028B1B8DB0A}"/>
              </a:ext>
            </a:extLst>
          </p:cNvPr>
          <p:cNvSpPr txBox="1">
            <a:spLocks/>
          </p:cNvSpPr>
          <p:nvPr/>
        </p:nvSpPr>
        <p:spPr>
          <a:xfrm>
            <a:off x="212834" y="363641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Simulation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3262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6DD32-5A20-C55A-3D1B-CD820A2B9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07E52702-940F-056C-DEB4-AC971D8BEE7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10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71C1A67-DB19-7DCC-8738-6A4A8BA0E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67550" y="522898"/>
            <a:ext cx="51244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D507432-2DF3-EB08-6079-CF403B16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50577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E35CD7A6-8EF3-F92E-E6ED-1AB60D926F06}"/>
              </a:ext>
            </a:extLst>
          </p:cNvPr>
          <p:cNvSpPr/>
          <p:nvPr/>
        </p:nvSpPr>
        <p:spPr>
          <a:xfrm>
            <a:off x="7223760" y="1464737"/>
            <a:ext cx="4739640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Unterschiedliche Parameter für Frontier-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Länge Grenze</a:t>
            </a:r>
          </a:p>
          <a:p>
            <a:pPr marL="742950" lvl="1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Distanz Grenze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4062EE1-AD2B-3330-746F-C6181DCABD66}"/>
              </a:ext>
            </a:extLst>
          </p:cNvPr>
          <p:cNvSpPr/>
          <p:nvPr/>
        </p:nvSpPr>
        <p:spPr>
          <a:xfrm>
            <a:off x="7387432" y="3047105"/>
            <a:ext cx="4268298" cy="33909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Keinen signifikanten Unterschied 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Wenige zusammenhängende Grenzen </a:t>
            </a:r>
          </a:p>
          <a:p>
            <a:pPr marL="742950" lvl="1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Algorithmus Grenzen mit der Länge 1 </a:t>
            </a:r>
          </a:p>
        </p:txBody>
      </p:sp>
      <p:sp>
        <p:nvSpPr>
          <p:cNvPr id="15" name="Freihandform 931" descr="Symbol, das ein Liniendiagramm darstellt">
            <a:extLst>
              <a:ext uri="{FF2B5EF4-FFF2-40B4-BE49-F238E27FC236}">
                <a16:creationId xmlns:a16="http://schemas.microsoft.com/office/drawing/2014/main" id="{651EB862-BFAB-8F1E-C46F-59F584D70F50}"/>
              </a:ext>
            </a:extLst>
          </p:cNvPr>
          <p:cNvSpPr>
            <a:spLocks noEditPoints="1"/>
          </p:cNvSpPr>
          <p:nvPr/>
        </p:nvSpPr>
        <p:spPr bwMode="auto">
          <a:xfrm>
            <a:off x="9429388" y="2662423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rgbClr val="15608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>
              <a:solidFill>
                <a:srgbClr val="156082"/>
              </a:solidFill>
            </a:endParaRPr>
          </a:p>
        </p:txBody>
      </p:sp>
      <p:grpSp>
        <p:nvGrpSpPr>
          <p:cNvPr id="16" name="Gruppieren 15" descr="Dieses Bild ist ein Symbol, das vier Blatt Papier darstellt. ">
            <a:extLst>
              <a:ext uri="{FF2B5EF4-FFF2-40B4-BE49-F238E27FC236}">
                <a16:creationId xmlns:a16="http://schemas.microsoft.com/office/drawing/2014/main" id="{3FD34A8E-0036-A766-664E-7A474A2DC50B}"/>
              </a:ext>
            </a:extLst>
          </p:cNvPr>
          <p:cNvGrpSpPr/>
          <p:nvPr/>
        </p:nvGrpSpPr>
        <p:grpSpPr>
          <a:xfrm>
            <a:off x="9419069" y="1080055"/>
            <a:ext cx="239712" cy="285750"/>
            <a:chOff x="5494338" y="1370013"/>
            <a:chExt cx="239712" cy="285750"/>
          </a:xfrm>
          <a:solidFill>
            <a:srgbClr val="C04F15"/>
          </a:solidFill>
        </p:grpSpPr>
        <p:sp>
          <p:nvSpPr>
            <p:cNvPr id="17" name="Freihandform 961">
              <a:extLst>
                <a:ext uri="{FF2B5EF4-FFF2-40B4-BE49-F238E27FC236}">
                  <a16:creationId xmlns:a16="http://schemas.microsoft.com/office/drawing/2014/main" id="{5863FC8D-D40D-ACE2-8497-6033616E55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" name="Freihandform 962">
              <a:extLst>
                <a:ext uri="{FF2B5EF4-FFF2-40B4-BE49-F238E27FC236}">
                  <a16:creationId xmlns:a16="http://schemas.microsoft.com/office/drawing/2014/main" id="{5B6D3217-A39A-70BD-EF12-88A09AB3FC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963">
              <a:extLst>
                <a:ext uri="{FF2B5EF4-FFF2-40B4-BE49-F238E27FC236}">
                  <a16:creationId xmlns:a16="http://schemas.microsoft.com/office/drawing/2014/main" id="{93EAC9D2-BDAA-978F-D8A0-F08488D148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964">
              <a:extLst>
                <a:ext uri="{FF2B5EF4-FFF2-40B4-BE49-F238E27FC236}">
                  <a16:creationId xmlns:a16="http://schemas.microsoft.com/office/drawing/2014/main" id="{D926F041-CE8E-87A4-45E3-818F14C729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DF18D9E7-974A-5AE1-8333-6E7548F94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59" y="995881"/>
            <a:ext cx="6474097" cy="471571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D62512F-1354-7BB2-CCF0-A921254AC6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43" y="3429000"/>
            <a:ext cx="2275423" cy="228259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FA5D837-0F17-F4FF-415D-04979B303CB0}"/>
              </a:ext>
            </a:extLst>
          </p:cNvPr>
          <p:cNvSpPr txBox="1"/>
          <p:nvPr/>
        </p:nvSpPr>
        <p:spPr>
          <a:xfrm>
            <a:off x="11726917" y="6488668"/>
            <a:ext cx="4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079648CD-89BB-B9BD-9930-345124159962}"/>
              </a:ext>
            </a:extLst>
          </p:cNvPr>
          <p:cNvSpPr txBox="1">
            <a:spLocks/>
          </p:cNvSpPr>
          <p:nvPr/>
        </p:nvSpPr>
        <p:spPr>
          <a:xfrm>
            <a:off x="212834" y="363641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Ergebnis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9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10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296151" y="1579624"/>
            <a:ext cx="4667250" cy="12182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Durchschnittliche summierte aufgedeckte Felder in Prozent </a:t>
            </a:r>
          </a:p>
          <a:p>
            <a:pPr marL="342900" indent="-34290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Gesamtheit aller Tests aufgeteilt </a:t>
            </a:r>
          </a:p>
          <a:p>
            <a:pPr marL="342900" indent="-34290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Frontier-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Roboter vs. Random Walk Roboter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296150" y="3495726"/>
            <a:ext cx="4268298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Verbesserung von 19,1 %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Streuung -18,2 % </a:t>
            </a:r>
          </a:p>
        </p:txBody>
      </p:sp>
      <p:sp>
        <p:nvSpPr>
          <p:cNvPr id="15" name="Freihandform 931" descr="Symbol, das ein Liniendiagramm darstellt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315999" y="3003941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rgbClr val="15608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>
              <a:solidFill>
                <a:srgbClr val="156082"/>
              </a:solidFill>
            </a:endParaRPr>
          </a:p>
        </p:txBody>
      </p:sp>
      <p:grpSp>
        <p:nvGrpSpPr>
          <p:cNvPr id="16" name="Gruppieren 15" descr="Dieses Bild ist ein Symbol, das vier Blatt Papier darstellt.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9295362" y="1139934"/>
            <a:ext cx="239712" cy="285750"/>
            <a:chOff x="5494338" y="1370013"/>
            <a:chExt cx="239712" cy="285750"/>
          </a:xfrm>
          <a:solidFill>
            <a:srgbClr val="C04F15"/>
          </a:solidFill>
        </p:grpSpPr>
        <p:sp>
          <p:nvSpPr>
            <p:cNvPr id="17" name="Freihandform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" name="Freihandform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9A3D8744-CFC3-6377-BBC4-430C48447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50534"/>
            <a:ext cx="6920483" cy="4221658"/>
          </a:xfrm>
          <a:prstGeom prst="rect">
            <a:avLst/>
          </a:prstGeom>
        </p:spPr>
      </p:pic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BD8538E4-A63D-37C0-94FF-246E199DB8B9}"/>
              </a:ext>
            </a:extLst>
          </p:cNvPr>
          <p:cNvGraphicFramePr>
            <a:graphicFrameLocks noGrp="1"/>
          </p:cNvGraphicFramePr>
          <p:nvPr/>
        </p:nvGraphicFramePr>
        <p:xfrm>
          <a:off x="612324" y="5490227"/>
          <a:ext cx="10515599" cy="904875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31749">
                  <a:extLst>
                    <a:ext uri="{9D8B030D-6E8A-4147-A177-3AD203B41FA5}">
                      <a16:colId xmlns:a16="http://schemas.microsoft.com/office/drawing/2014/main" val="2809840581"/>
                    </a:ext>
                  </a:extLst>
                </a:gridCol>
                <a:gridCol w="2527950">
                  <a:extLst>
                    <a:ext uri="{9D8B030D-6E8A-4147-A177-3AD203B41FA5}">
                      <a16:colId xmlns:a16="http://schemas.microsoft.com/office/drawing/2014/main" val="3155661752"/>
                    </a:ext>
                  </a:extLst>
                </a:gridCol>
                <a:gridCol w="2527950">
                  <a:extLst>
                    <a:ext uri="{9D8B030D-6E8A-4147-A177-3AD203B41FA5}">
                      <a16:colId xmlns:a16="http://schemas.microsoft.com/office/drawing/2014/main" val="4082963734"/>
                    </a:ext>
                  </a:extLst>
                </a:gridCol>
                <a:gridCol w="2527950">
                  <a:extLst>
                    <a:ext uri="{9D8B030D-6E8A-4147-A177-3AD203B41FA5}">
                      <a16:colId xmlns:a16="http://schemas.microsoft.com/office/drawing/2014/main" val="1212466097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endParaRPr lang="de-DE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 dirty="0">
                          <a:effectLst/>
                        </a:rPr>
                        <a:t>Min [%]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 dirty="0">
                          <a:effectLst/>
                        </a:rPr>
                        <a:t>Durchschnitt [%]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 dirty="0">
                          <a:effectLst/>
                        </a:rPr>
                        <a:t>Max [%]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08683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FBR - 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⌀ - ⌀ - ⌀ - ⌀ - ⌀ </a:t>
                      </a:r>
                      <a:endParaRPr lang="de-DE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 dirty="0">
                          <a:effectLst/>
                        </a:rPr>
                        <a:t>86,5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>
                          <a:effectLst/>
                        </a:rPr>
                        <a:t>88,2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>
                          <a:effectLst/>
                        </a:rPr>
                        <a:t>89,2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803622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Streuung FBR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 dirty="0">
                          <a:effectLst/>
                        </a:rPr>
                        <a:t>- 1,6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 dirty="0">
                          <a:effectLst/>
                        </a:rPr>
                        <a:t>2,6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>
                          <a:effectLst/>
                        </a:rPr>
                        <a:t>1,0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599342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 - 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⌀ - ⌀ - ⌀ - ⌀ - ⌀</a:t>
                      </a:r>
                      <a:endParaRPr lang="de-DE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 dirty="0">
                          <a:effectLst/>
                        </a:rPr>
                        <a:t>49,2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 dirty="0">
                          <a:effectLst/>
                        </a:rPr>
                        <a:t>59,9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>
                          <a:effectLst/>
                        </a:rPr>
                        <a:t>67,4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56742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Streuung Random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 dirty="0">
                          <a:effectLst/>
                        </a:rPr>
                        <a:t>- 10,7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 dirty="0">
                          <a:effectLst/>
                        </a:rPr>
                        <a:t>18,2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 dirty="0">
                          <a:effectLst/>
                        </a:rPr>
                        <a:t>7,5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644161"/>
                  </a:ext>
                </a:extLst>
              </a:tr>
            </a:tbl>
          </a:graphicData>
        </a:graphic>
      </p:graphicFrame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79CDF81-986D-42B5-5F78-E6228EBB5775}"/>
              </a:ext>
            </a:extLst>
          </p:cNvPr>
          <p:cNvCxnSpPr>
            <a:cxnSpLocks/>
          </p:cNvCxnSpPr>
          <p:nvPr/>
        </p:nvCxnSpPr>
        <p:spPr>
          <a:xfrm>
            <a:off x="2146300" y="5759450"/>
            <a:ext cx="482600" cy="0"/>
          </a:xfrm>
          <a:prstGeom prst="line">
            <a:avLst/>
          </a:prstGeom>
          <a:ln>
            <a:solidFill>
              <a:srgbClr val="C04F1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76D76A31-29BE-A685-6ACF-8BDD211AC182}"/>
              </a:ext>
            </a:extLst>
          </p:cNvPr>
          <p:cNvCxnSpPr>
            <a:cxnSpLocks/>
          </p:cNvCxnSpPr>
          <p:nvPr/>
        </p:nvCxnSpPr>
        <p:spPr>
          <a:xfrm>
            <a:off x="2146300" y="6115050"/>
            <a:ext cx="508794" cy="0"/>
          </a:xfrm>
          <a:prstGeom prst="line">
            <a:avLst/>
          </a:prstGeom>
          <a:ln w="19050" cap="flat" cmpd="sng" algn="ctr">
            <a:solidFill>
              <a:srgbClr val="15608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68B8C34D-D56B-294A-287A-A64784970DD4}"/>
              </a:ext>
            </a:extLst>
          </p:cNvPr>
          <p:cNvSpPr txBox="1"/>
          <p:nvPr/>
        </p:nvSpPr>
        <p:spPr>
          <a:xfrm>
            <a:off x="11726917" y="6488668"/>
            <a:ext cx="4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E5C53F3-5052-1482-8889-D4C3781CB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67550" y="522898"/>
            <a:ext cx="51244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E759123-BC46-4116-C915-91FDEF16B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50577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el 1">
            <a:extLst>
              <a:ext uri="{FF2B5EF4-FFF2-40B4-BE49-F238E27FC236}">
                <a16:creationId xmlns:a16="http://schemas.microsoft.com/office/drawing/2014/main" id="{55C63EE6-F01A-8CBC-6065-0B86E45B7541}"/>
              </a:ext>
            </a:extLst>
          </p:cNvPr>
          <p:cNvSpPr txBox="1">
            <a:spLocks/>
          </p:cNvSpPr>
          <p:nvPr/>
        </p:nvSpPr>
        <p:spPr>
          <a:xfrm>
            <a:off x="212834" y="363641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Ergebnis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3341E-3FD5-731E-786B-0F8154EF4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8527DF40-9C2C-E9FE-8547-1515B5C0FB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10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C61DE36-5C58-2E5D-AEB5-E81FC9BB55EC}"/>
              </a:ext>
            </a:extLst>
          </p:cNvPr>
          <p:cNvSpPr/>
          <p:nvPr/>
        </p:nvSpPr>
        <p:spPr>
          <a:xfrm>
            <a:off x="1075658" y="5121067"/>
            <a:ext cx="7767639" cy="1461939"/>
          </a:xfrm>
          <a:prstGeom prst="rect">
            <a:avLst/>
          </a:prstGeom>
        </p:spPr>
        <p:txBody>
          <a:bodyPr wrap="square" lIns="0" tIns="0" rIns="0" bIns="0" numCol="1" rtlCol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Differenz nur 2,66 % nach 1.000 Schritten</a:t>
            </a:r>
          </a:p>
          <a:p>
            <a:pPr marL="742950" lvl="1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FBR nach 150 Schritten - 1.564 aufgedeckte Felder </a:t>
            </a:r>
          </a:p>
          <a:p>
            <a:pPr marL="742950" lvl="1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nach 1.000 Schritten - 1.555 aufgedeckte Felder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Verbesserung von 19,1 %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Zeitersparnis von 567 %</a:t>
            </a:r>
          </a:p>
          <a:p>
            <a:pPr marL="742950" lvl="1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925CB36-2A65-66F2-43EF-CA0CAC702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49" y="803028"/>
            <a:ext cx="5258467" cy="4075472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91EBA2DD-F19C-742D-1608-6E2008B62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851191"/>
            <a:ext cx="5886450" cy="4221713"/>
          </a:xfrm>
          <a:prstGeom prst="rect">
            <a:avLst/>
          </a:prstGeom>
        </p:spPr>
      </p:pic>
      <p:sp>
        <p:nvSpPr>
          <p:cNvPr id="25" name="Geschweifte Klammer links 24">
            <a:extLst>
              <a:ext uri="{FF2B5EF4-FFF2-40B4-BE49-F238E27FC236}">
                <a16:creationId xmlns:a16="http://schemas.microsoft.com/office/drawing/2014/main" id="{20D11FA4-9867-6206-8A64-354C2C3191E8}"/>
              </a:ext>
            </a:extLst>
          </p:cNvPr>
          <p:cNvSpPr/>
          <p:nvPr/>
        </p:nvSpPr>
        <p:spPr>
          <a:xfrm rot="16200000">
            <a:off x="1329359" y="3840331"/>
            <a:ext cx="274319" cy="12960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E8F955A-D604-80EB-3C54-C1538A182706}"/>
              </a:ext>
            </a:extLst>
          </p:cNvPr>
          <p:cNvSpPr txBox="1"/>
          <p:nvPr/>
        </p:nvSpPr>
        <p:spPr>
          <a:xfrm>
            <a:off x="594979" y="4570054"/>
            <a:ext cx="17811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*Details rechts</a:t>
            </a:r>
          </a:p>
        </p:txBody>
      </p:sp>
      <p:sp>
        <p:nvSpPr>
          <p:cNvPr id="2" name="Freihandform 931" descr="Symbol, das ein Liniendiagramm darstellt">
            <a:extLst>
              <a:ext uri="{FF2B5EF4-FFF2-40B4-BE49-F238E27FC236}">
                <a16:creationId xmlns:a16="http://schemas.microsoft.com/office/drawing/2014/main" id="{40570D04-247A-1913-3F5E-633812FDE651}"/>
              </a:ext>
            </a:extLst>
          </p:cNvPr>
          <p:cNvSpPr>
            <a:spLocks noEditPoints="1"/>
          </p:cNvSpPr>
          <p:nvPr/>
        </p:nvSpPr>
        <p:spPr bwMode="auto">
          <a:xfrm>
            <a:off x="594979" y="5560454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rgbClr val="15608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BECF368-D246-A8CB-A879-4DD68D7C39A0}"/>
              </a:ext>
            </a:extLst>
          </p:cNvPr>
          <p:cNvSpPr txBox="1"/>
          <p:nvPr/>
        </p:nvSpPr>
        <p:spPr>
          <a:xfrm>
            <a:off x="11726917" y="6488668"/>
            <a:ext cx="4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051CA95C-1A67-E08C-3850-A906595BC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67550" y="522898"/>
            <a:ext cx="51244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CB33AA4-FA06-0ABC-2DDE-413034F9C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50577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">
            <a:extLst>
              <a:ext uri="{FF2B5EF4-FFF2-40B4-BE49-F238E27FC236}">
                <a16:creationId xmlns:a16="http://schemas.microsoft.com/office/drawing/2014/main" id="{A5355E3A-3AB8-6991-8EFD-2D056661D3BE}"/>
              </a:ext>
            </a:extLst>
          </p:cNvPr>
          <p:cNvSpPr txBox="1">
            <a:spLocks/>
          </p:cNvSpPr>
          <p:nvPr/>
        </p:nvSpPr>
        <p:spPr>
          <a:xfrm>
            <a:off x="212834" y="363641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Ergebnis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527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AF43E-6C74-C0DD-5786-B8E6A3684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87E353BF-4851-FE13-82CB-4B1A3B37F5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10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35E23C6-55FE-9FCD-8903-2B45B064A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35731"/>
            <a:ext cx="6422136" cy="4335780"/>
          </a:xfrm>
          <a:prstGeom prst="rect">
            <a:avLst/>
          </a:prstGeom>
        </p:spPr>
      </p:pic>
      <p:sp>
        <p:nvSpPr>
          <p:cNvPr id="27" name="Freihandform 931" descr="Symbol, das ein Liniendiagramm darstellt">
            <a:extLst>
              <a:ext uri="{FF2B5EF4-FFF2-40B4-BE49-F238E27FC236}">
                <a16:creationId xmlns:a16="http://schemas.microsoft.com/office/drawing/2014/main" id="{60EDF526-A9C6-238F-6DAD-00CC9A114506}"/>
              </a:ext>
            </a:extLst>
          </p:cNvPr>
          <p:cNvSpPr>
            <a:spLocks noEditPoints="1"/>
          </p:cNvSpPr>
          <p:nvPr/>
        </p:nvSpPr>
        <p:spPr bwMode="auto">
          <a:xfrm>
            <a:off x="9252710" y="3355297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rgbClr val="15608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8" name="Gruppieren 27" descr="Dieses Bild ist ein Symbol, das vier Blatt Papier darstellt. ">
            <a:extLst>
              <a:ext uri="{FF2B5EF4-FFF2-40B4-BE49-F238E27FC236}">
                <a16:creationId xmlns:a16="http://schemas.microsoft.com/office/drawing/2014/main" id="{BAF7B65F-ED01-F735-583E-285399B02EA5}"/>
              </a:ext>
            </a:extLst>
          </p:cNvPr>
          <p:cNvGrpSpPr/>
          <p:nvPr/>
        </p:nvGrpSpPr>
        <p:grpSpPr>
          <a:xfrm>
            <a:off x="9240027" y="1350342"/>
            <a:ext cx="239712" cy="285750"/>
            <a:chOff x="5494338" y="1370013"/>
            <a:chExt cx="239712" cy="285750"/>
          </a:xfrm>
          <a:solidFill>
            <a:srgbClr val="C04F15"/>
          </a:solidFill>
        </p:grpSpPr>
        <p:sp>
          <p:nvSpPr>
            <p:cNvPr id="29" name="Freihandform 961">
              <a:extLst>
                <a:ext uri="{FF2B5EF4-FFF2-40B4-BE49-F238E27FC236}">
                  <a16:creationId xmlns:a16="http://schemas.microsoft.com/office/drawing/2014/main" id="{9C3B8A9D-6364-742E-CE4E-B61190CBBA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Freihandform 962">
              <a:extLst>
                <a:ext uri="{FF2B5EF4-FFF2-40B4-BE49-F238E27FC236}">
                  <a16:creationId xmlns:a16="http://schemas.microsoft.com/office/drawing/2014/main" id="{FAA734B9-64A0-CF2C-B5BC-167A04260F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ihandform 963">
              <a:extLst>
                <a:ext uri="{FF2B5EF4-FFF2-40B4-BE49-F238E27FC236}">
                  <a16:creationId xmlns:a16="http://schemas.microsoft.com/office/drawing/2014/main" id="{B982A26D-B4E4-3835-12E6-243312F24E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Freihandform 964">
              <a:extLst>
                <a:ext uri="{FF2B5EF4-FFF2-40B4-BE49-F238E27FC236}">
                  <a16:creationId xmlns:a16="http://schemas.microsoft.com/office/drawing/2014/main" id="{9BC1EFA1-0B6A-6C1B-228C-04B07849E4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5" name="Rechteck 34">
            <a:extLst>
              <a:ext uri="{FF2B5EF4-FFF2-40B4-BE49-F238E27FC236}">
                <a16:creationId xmlns:a16="http://schemas.microsoft.com/office/drawing/2014/main" id="{3B8E79B8-3FAF-5CE0-B6CE-171D29B24702}"/>
              </a:ext>
            </a:extLst>
          </p:cNvPr>
          <p:cNvSpPr/>
          <p:nvPr/>
        </p:nvSpPr>
        <p:spPr>
          <a:xfrm>
            <a:off x="7223760" y="1804617"/>
            <a:ext cx="4739640" cy="12182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Durchschnittliche summierte aufgedeckte Felder in Prozent 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Nach 1.000 Schritten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Frontier-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Roboter vs. Random Walk Roboter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2BB8CA48-0D79-F8F0-0904-586034EF2215}"/>
              </a:ext>
            </a:extLst>
          </p:cNvPr>
          <p:cNvSpPr/>
          <p:nvPr/>
        </p:nvSpPr>
        <p:spPr>
          <a:xfrm>
            <a:off x="7223760" y="3809572"/>
            <a:ext cx="4268298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Walk nahezu Lineare Steigerung</a:t>
            </a:r>
          </a:p>
          <a:p>
            <a:pPr marL="742950" lvl="1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10 % je zusätzlichem Roboter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FBR mehr als 6 Roboter keine Verbesserung</a:t>
            </a:r>
          </a:p>
          <a:p>
            <a:pPr marL="742950" lvl="1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Bei großen Grids 5 % je zusätzlichem Roboter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BDFA1EE-FE17-24C7-DF24-03DB86E78636}"/>
              </a:ext>
            </a:extLst>
          </p:cNvPr>
          <p:cNvSpPr txBox="1"/>
          <p:nvPr/>
        </p:nvSpPr>
        <p:spPr>
          <a:xfrm>
            <a:off x="11726917" y="6488668"/>
            <a:ext cx="4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FAB07FFB-4577-B91F-E2FA-B1A268FE3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67550" y="522898"/>
            <a:ext cx="51244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DBBA467-4E00-209F-2552-B335C1E43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50577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1">
            <a:extLst>
              <a:ext uri="{FF2B5EF4-FFF2-40B4-BE49-F238E27FC236}">
                <a16:creationId xmlns:a16="http://schemas.microsoft.com/office/drawing/2014/main" id="{51FE38D0-BB79-4281-6C2D-7B21DA2B1306}"/>
              </a:ext>
            </a:extLst>
          </p:cNvPr>
          <p:cNvSpPr txBox="1">
            <a:spLocks/>
          </p:cNvSpPr>
          <p:nvPr/>
        </p:nvSpPr>
        <p:spPr>
          <a:xfrm>
            <a:off x="212834" y="363641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Ergebnis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3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BF458-AE29-8C05-364F-5CD818650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EBDE5349-D5CC-20B4-6145-C4E8A29211AD}"/>
              </a:ext>
            </a:extLst>
          </p:cNvPr>
          <p:cNvGraphicFramePr>
            <a:graphicFrameLocks noGrp="1"/>
          </p:cNvGraphicFramePr>
          <p:nvPr/>
        </p:nvGraphicFramePr>
        <p:xfrm>
          <a:off x="7376158" y="4457005"/>
          <a:ext cx="2966000" cy="1928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620">
                  <a:extLst>
                    <a:ext uri="{9D8B030D-6E8A-4147-A177-3AD203B41FA5}">
                      <a16:colId xmlns:a16="http://schemas.microsoft.com/office/drawing/2014/main" val="391011106"/>
                    </a:ext>
                  </a:extLst>
                </a:gridCol>
                <a:gridCol w="459620">
                  <a:extLst>
                    <a:ext uri="{9D8B030D-6E8A-4147-A177-3AD203B41FA5}">
                      <a16:colId xmlns:a16="http://schemas.microsoft.com/office/drawing/2014/main" val="4068133482"/>
                    </a:ext>
                  </a:extLst>
                </a:gridCol>
                <a:gridCol w="459620">
                  <a:extLst>
                    <a:ext uri="{9D8B030D-6E8A-4147-A177-3AD203B41FA5}">
                      <a16:colId xmlns:a16="http://schemas.microsoft.com/office/drawing/2014/main" val="3619576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68021666"/>
                    </a:ext>
                  </a:extLst>
                </a:gridCol>
                <a:gridCol w="459620">
                  <a:extLst>
                    <a:ext uri="{9D8B030D-6E8A-4147-A177-3AD203B41FA5}">
                      <a16:colId xmlns:a16="http://schemas.microsoft.com/office/drawing/2014/main" val="1759795205"/>
                    </a:ext>
                  </a:extLst>
                </a:gridCol>
                <a:gridCol w="459620">
                  <a:extLst>
                    <a:ext uri="{9D8B030D-6E8A-4147-A177-3AD203B41FA5}">
                      <a16:colId xmlns:a16="http://schemas.microsoft.com/office/drawing/2014/main" val="624094265"/>
                    </a:ext>
                  </a:extLst>
                </a:gridCol>
                <a:gridCol w="459620">
                  <a:extLst>
                    <a:ext uri="{9D8B030D-6E8A-4147-A177-3AD203B41FA5}">
                      <a16:colId xmlns:a16="http://schemas.microsoft.com/office/drawing/2014/main" val="1190121182"/>
                    </a:ext>
                  </a:extLst>
                </a:gridCol>
              </a:tblGrid>
              <a:tr h="48224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43238"/>
                  </a:ext>
                </a:extLst>
              </a:tr>
              <a:tr h="48224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445961"/>
                  </a:ext>
                </a:extLst>
              </a:tr>
              <a:tr h="48224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714703"/>
                  </a:ext>
                </a:extLst>
              </a:tr>
              <a:tr h="48224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670734"/>
                  </a:ext>
                </a:extLst>
              </a:tr>
            </a:tbl>
          </a:graphicData>
        </a:graphic>
      </p:graphicFrame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A19F7D1F-460B-9A17-5919-7F8F005C8A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10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7CB6045-A4BE-62E2-322E-8A01C42A324E}"/>
              </a:ext>
            </a:extLst>
          </p:cNvPr>
          <p:cNvSpPr/>
          <p:nvPr/>
        </p:nvSpPr>
        <p:spPr>
          <a:xfrm>
            <a:off x="7148260" y="1102682"/>
            <a:ext cx="4739640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Neuaufdeckungen je Schritt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Verschiedene Sichtwinkel</a:t>
            </a:r>
          </a:p>
          <a:p>
            <a:pPr marL="742950" lvl="1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01751AC-04E7-F4F9-D549-34FD81862480}"/>
              </a:ext>
            </a:extLst>
          </p:cNvPr>
          <p:cNvSpPr/>
          <p:nvPr/>
        </p:nvSpPr>
        <p:spPr>
          <a:xfrm>
            <a:off x="7148261" y="2201514"/>
            <a:ext cx="4739639" cy="17055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Beginn mehr Felder unbekannt als bekannt</a:t>
            </a:r>
          </a:p>
          <a:p>
            <a:pPr marL="742950" lvl="1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Dauer der Simulation kehrt sich dieses Prinzip um</a:t>
            </a:r>
          </a:p>
          <a:p>
            <a:pPr lvl="1">
              <a:lnSpc>
                <a:spcPts val="1900"/>
              </a:lnSpc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Walk: Abfall bei einem 360 ° Sichtfelds</a:t>
            </a:r>
          </a:p>
          <a:p>
            <a:pPr marL="742950" lvl="1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Bewegungsraum wird vergrößert</a:t>
            </a:r>
          </a:p>
          <a:p>
            <a:pPr marL="742950" lvl="1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Bewegung nur im Sichtfeld</a:t>
            </a:r>
          </a:p>
        </p:txBody>
      </p:sp>
      <p:sp>
        <p:nvSpPr>
          <p:cNvPr id="15" name="Freihandform 931" descr="Symbol, das ein Liniendiagramm darstellt">
            <a:extLst>
              <a:ext uri="{FF2B5EF4-FFF2-40B4-BE49-F238E27FC236}">
                <a16:creationId xmlns:a16="http://schemas.microsoft.com/office/drawing/2014/main" id="{E2673251-3876-D8C4-27A3-673729E030D0}"/>
              </a:ext>
            </a:extLst>
          </p:cNvPr>
          <p:cNvSpPr>
            <a:spLocks noEditPoints="1"/>
          </p:cNvSpPr>
          <p:nvPr/>
        </p:nvSpPr>
        <p:spPr bwMode="auto">
          <a:xfrm>
            <a:off x="9218744" y="186020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rgbClr val="15608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16" name="Gruppieren 15" descr="Dieses Bild ist ein Symbol, das vier Blatt Papier darstellt. ">
            <a:extLst>
              <a:ext uri="{FF2B5EF4-FFF2-40B4-BE49-F238E27FC236}">
                <a16:creationId xmlns:a16="http://schemas.microsoft.com/office/drawing/2014/main" id="{1CEA9299-5A55-40B6-E9B3-EA08B97625CF}"/>
              </a:ext>
            </a:extLst>
          </p:cNvPr>
          <p:cNvGrpSpPr/>
          <p:nvPr/>
        </p:nvGrpSpPr>
        <p:grpSpPr>
          <a:xfrm>
            <a:off x="9162553" y="756915"/>
            <a:ext cx="239712" cy="285750"/>
            <a:chOff x="5494338" y="1370013"/>
            <a:chExt cx="239712" cy="285750"/>
          </a:xfrm>
          <a:solidFill>
            <a:srgbClr val="C04F15"/>
          </a:solidFill>
        </p:grpSpPr>
        <p:sp>
          <p:nvSpPr>
            <p:cNvPr id="17" name="Freihandform 961">
              <a:extLst>
                <a:ext uri="{FF2B5EF4-FFF2-40B4-BE49-F238E27FC236}">
                  <a16:creationId xmlns:a16="http://schemas.microsoft.com/office/drawing/2014/main" id="{20621101-27AE-A713-C53E-89F168420F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" name="Freihandform 962">
              <a:extLst>
                <a:ext uri="{FF2B5EF4-FFF2-40B4-BE49-F238E27FC236}">
                  <a16:creationId xmlns:a16="http://schemas.microsoft.com/office/drawing/2014/main" id="{684C7F21-9076-06FA-7602-6D81F0E60A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963">
              <a:extLst>
                <a:ext uri="{FF2B5EF4-FFF2-40B4-BE49-F238E27FC236}">
                  <a16:creationId xmlns:a16="http://schemas.microsoft.com/office/drawing/2014/main" id="{96982949-D070-FDE8-40F1-1458880044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964">
              <a:extLst>
                <a:ext uri="{FF2B5EF4-FFF2-40B4-BE49-F238E27FC236}">
                  <a16:creationId xmlns:a16="http://schemas.microsoft.com/office/drawing/2014/main" id="{53FF35B0-925F-D5D5-CA04-F9F4BEEC13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58D125C4-7CEE-94E5-E80F-63B75F492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2" y="742955"/>
            <a:ext cx="6475908" cy="5095340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03EFA6C-208C-3F2F-7902-F7FDDCC625BA}"/>
              </a:ext>
            </a:extLst>
          </p:cNvPr>
          <p:cNvCxnSpPr>
            <a:cxnSpLocks/>
          </p:cNvCxnSpPr>
          <p:nvPr/>
        </p:nvCxnSpPr>
        <p:spPr>
          <a:xfrm flipH="1" flipV="1">
            <a:off x="7562487" y="5052482"/>
            <a:ext cx="310996" cy="426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09AF1F-4CC1-48EA-B152-390CA51A9892}"/>
              </a:ext>
            </a:extLst>
          </p:cNvPr>
          <p:cNvCxnSpPr>
            <a:cxnSpLocks/>
          </p:cNvCxnSpPr>
          <p:nvPr/>
        </p:nvCxnSpPr>
        <p:spPr>
          <a:xfrm flipV="1">
            <a:off x="8051230" y="5052482"/>
            <a:ext cx="0" cy="426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15028E7-98A9-D89E-2962-D21413DBABF3}"/>
              </a:ext>
            </a:extLst>
          </p:cNvPr>
          <p:cNvCxnSpPr>
            <a:cxnSpLocks/>
          </p:cNvCxnSpPr>
          <p:nvPr/>
        </p:nvCxnSpPr>
        <p:spPr>
          <a:xfrm flipV="1">
            <a:off x="8258223" y="5042417"/>
            <a:ext cx="315024" cy="43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8F9324FE-4592-06E7-908E-8114E31448FF}"/>
              </a:ext>
            </a:extLst>
          </p:cNvPr>
          <p:cNvCxnSpPr/>
          <p:nvPr/>
        </p:nvCxnSpPr>
        <p:spPr>
          <a:xfrm flipH="1" flipV="1">
            <a:off x="9123062" y="5025479"/>
            <a:ext cx="367835" cy="48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C4951BB9-5800-8A58-1FA4-D31D0928441D}"/>
              </a:ext>
            </a:extLst>
          </p:cNvPr>
          <p:cNvCxnSpPr>
            <a:cxnSpLocks/>
          </p:cNvCxnSpPr>
          <p:nvPr/>
        </p:nvCxnSpPr>
        <p:spPr>
          <a:xfrm flipV="1">
            <a:off x="9657917" y="5013569"/>
            <a:ext cx="0" cy="465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744D5BE4-21BC-8AF6-5739-0BF64DC2B7E1}"/>
              </a:ext>
            </a:extLst>
          </p:cNvPr>
          <p:cNvCxnSpPr>
            <a:cxnSpLocks/>
          </p:cNvCxnSpPr>
          <p:nvPr/>
        </p:nvCxnSpPr>
        <p:spPr>
          <a:xfrm flipV="1">
            <a:off x="9798135" y="5036354"/>
            <a:ext cx="367835" cy="48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3" name="Tabelle 42">
            <a:extLst>
              <a:ext uri="{FF2B5EF4-FFF2-40B4-BE49-F238E27FC236}">
                <a16:creationId xmlns:a16="http://schemas.microsoft.com/office/drawing/2014/main" id="{290EC806-798B-4274-B334-B51C81C84C13}"/>
              </a:ext>
            </a:extLst>
          </p:cNvPr>
          <p:cNvGraphicFramePr>
            <a:graphicFrameLocks noGrp="1"/>
          </p:cNvGraphicFramePr>
          <p:nvPr/>
        </p:nvGraphicFramePr>
        <p:xfrm>
          <a:off x="10566249" y="4572435"/>
          <a:ext cx="1409914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774">
                  <a:extLst>
                    <a:ext uri="{9D8B030D-6E8A-4147-A177-3AD203B41FA5}">
                      <a16:colId xmlns:a16="http://schemas.microsoft.com/office/drawing/2014/main" val="1282804126"/>
                    </a:ext>
                  </a:extLst>
                </a:gridCol>
                <a:gridCol w="1109140">
                  <a:extLst>
                    <a:ext uri="{9D8B030D-6E8A-4147-A177-3AD203B41FA5}">
                      <a16:colId xmlns:a16="http://schemas.microsoft.com/office/drawing/2014/main" val="3552455799"/>
                    </a:ext>
                  </a:extLst>
                </a:gridCol>
              </a:tblGrid>
              <a:tr h="33372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Unbekannt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93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52195"/>
                  </a:ext>
                </a:extLst>
              </a:tr>
              <a:tr h="33372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Sichtfeld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605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695088"/>
                  </a:ext>
                </a:extLst>
              </a:tr>
              <a:tr h="33372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Bekannt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144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720893"/>
                  </a:ext>
                </a:extLst>
              </a:tr>
              <a:tr h="33372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Bewegung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91835"/>
                  </a:ext>
                </a:extLst>
              </a:tr>
            </a:tbl>
          </a:graphicData>
        </a:graphic>
      </p:graphicFrame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C2E444E-99F9-DC67-E7E1-D6B8290AF8A9}"/>
              </a:ext>
            </a:extLst>
          </p:cNvPr>
          <p:cNvCxnSpPr>
            <a:cxnSpLocks/>
          </p:cNvCxnSpPr>
          <p:nvPr/>
        </p:nvCxnSpPr>
        <p:spPr>
          <a:xfrm>
            <a:off x="10684623" y="6060488"/>
            <a:ext cx="0" cy="274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6817B863-5B05-FA91-5623-43FE63D14010}"/>
              </a:ext>
            </a:extLst>
          </p:cNvPr>
          <p:cNvSpPr/>
          <p:nvPr/>
        </p:nvSpPr>
        <p:spPr>
          <a:xfrm>
            <a:off x="7376158" y="6385995"/>
            <a:ext cx="1466090" cy="223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90 Grad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CED258E7-FB69-B418-82FD-C0DFDBB470B5}"/>
              </a:ext>
            </a:extLst>
          </p:cNvPr>
          <p:cNvSpPr/>
          <p:nvPr/>
        </p:nvSpPr>
        <p:spPr>
          <a:xfrm>
            <a:off x="9012760" y="6401908"/>
            <a:ext cx="1466090" cy="223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360 Grad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8086192-72A3-7E81-8209-A2714B70AE38}"/>
              </a:ext>
            </a:extLst>
          </p:cNvPr>
          <p:cNvCxnSpPr>
            <a:cxnSpLocks/>
          </p:cNvCxnSpPr>
          <p:nvPr/>
        </p:nvCxnSpPr>
        <p:spPr>
          <a:xfrm flipH="1">
            <a:off x="9121511" y="5865713"/>
            <a:ext cx="338085" cy="38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FEE54408-29D5-E7C2-CEC7-6894FD69E4D6}"/>
              </a:ext>
            </a:extLst>
          </p:cNvPr>
          <p:cNvCxnSpPr>
            <a:cxnSpLocks/>
          </p:cNvCxnSpPr>
          <p:nvPr/>
        </p:nvCxnSpPr>
        <p:spPr>
          <a:xfrm>
            <a:off x="9657917" y="5850988"/>
            <a:ext cx="0" cy="465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530B0E9E-7754-DC8B-457D-435AAF8404EA}"/>
              </a:ext>
            </a:extLst>
          </p:cNvPr>
          <p:cNvCxnSpPr>
            <a:cxnSpLocks/>
          </p:cNvCxnSpPr>
          <p:nvPr/>
        </p:nvCxnSpPr>
        <p:spPr>
          <a:xfrm rot="16200000">
            <a:off x="10037939" y="5428220"/>
            <a:ext cx="0" cy="465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525B2D05-38A2-5921-077F-840A93BA690A}"/>
              </a:ext>
            </a:extLst>
          </p:cNvPr>
          <p:cNvCxnSpPr>
            <a:cxnSpLocks/>
          </p:cNvCxnSpPr>
          <p:nvPr/>
        </p:nvCxnSpPr>
        <p:spPr>
          <a:xfrm flipH="1">
            <a:off x="9022002" y="5661043"/>
            <a:ext cx="411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27AF4E9A-A950-58F7-4112-C04524F25705}"/>
              </a:ext>
            </a:extLst>
          </p:cNvPr>
          <p:cNvCxnSpPr>
            <a:cxnSpLocks/>
          </p:cNvCxnSpPr>
          <p:nvPr/>
        </p:nvCxnSpPr>
        <p:spPr>
          <a:xfrm>
            <a:off x="9836132" y="5840924"/>
            <a:ext cx="382234" cy="48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3" name="Grafik 12" descr="Roboter mit einfarbiger Füllung">
            <a:extLst>
              <a:ext uri="{FF2B5EF4-FFF2-40B4-BE49-F238E27FC236}">
                <a16:creationId xmlns:a16="http://schemas.microsoft.com/office/drawing/2014/main" id="{D8779BCC-E377-2DAE-4A21-66D4EB2E5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6455" y="5400262"/>
            <a:ext cx="542925" cy="542925"/>
          </a:xfrm>
          <a:prstGeom prst="rect">
            <a:avLst/>
          </a:prstGeom>
        </p:spPr>
      </p:pic>
      <p:pic>
        <p:nvPicPr>
          <p:cNvPr id="6" name="Grafik 5" descr="Roboter mit einfarbiger Füllung">
            <a:extLst>
              <a:ext uri="{FF2B5EF4-FFF2-40B4-BE49-F238E27FC236}">
                <a16:creationId xmlns:a16="http://schemas.microsoft.com/office/drawing/2014/main" id="{8D5ECFFC-45C3-55CF-F592-B6E39C357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88970" y="5391699"/>
            <a:ext cx="542925" cy="54292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45DFD50-E3C9-B32B-DC08-68EA31EAD7C0}"/>
              </a:ext>
            </a:extLst>
          </p:cNvPr>
          <p:cNvSpPr txBox="1"/>
          <p:nvPr/>
        </p:nvSpPr>
        <p:spPr>
          <a:xfrm>
            <a:off x="11726917" y="6488668"/>
            <a:ext cx="4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A81F068-2084-7D64-589F-B7EF98455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67550" y="522898"/>
            <a:ext cx="51244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C57734D-D167-A19C-2A11-D9ADC7234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50577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el 1">
            <a:extLst>
              <a:ext uri="{FF2B5EF4-FFF2-40B4-BE49-F238E27FC236}">
                <a16:creationId xmlns:a16="http://schemas.microsoft.com/office/drawing/2014/main" id="{46F26675-4CCE-96F3-D796-1D442BAE6264}"/>
              </a:ext>
            </a:extLst>
          </p:cNvPr>
          <p:cNvSpPr txBox="1">
            <a:spLocks/>
          </p:cNvSpPr>
          <p:nvPr/>
        </p:nvSpPr>
        <p:spPr>
          <a:xfrm>
            <a:off x="212834" y="363641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Ergebnis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64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23003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15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      3) Technische Umsetzung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PROJEKT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C04F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2) Theorie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rgbClr val="15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rgbClr val="C04F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C04F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4) Simulation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rgbClr val="C04F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15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1) Einführung &amp; Idee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rgbClr val="15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C04F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6) Ausblick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rgbClr val="C04F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15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5) Ergebnisse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rgbClr val="15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pic>
        <p:nvPicPr>
          <p:cNvPr id="3" name="Grafik 2" descr="Geschichten erzählen mit einfarbiger Füllung">
            <a:extLst>
              <a:ext uri="{FF2B5EF4-FFF2-40B4-BE49-F238E27FC236}">
                <a16:creationId xmlns:a16="http://schemas.microsoft.com/office/drawing/2014/main" id="{F06569C0-DDE0-36B8-F158-A8D991CF7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21829" y="1675776"/>
            <a:ext cx="552133" cy="552133"/>
          </a:xfrm>
          <a:prstGeom prst="rect">
            <a:avLst/>
          </a:prstGeom>
        </p:spPr>
      </p:pic>
      <p:pic>
        <p:nvPicPr>
          <p:cNvPr id="5" name="Grafik 4" descr="Binär mit einfarbiger Füllung">
            <a:extLst>
              <a:ext uri="{FF2B5EF4-FFF2-40B4-BE49-F238E27FC236}">
                <a16:creationId xmlns:a16="http://schemas.microsoft.com/office/drawing/2014/main" id="{E50DB36E-E320-678D-9DBC-F3D6F53295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45357" y="3378693"/>
            <a:ext cx="629613" cy="629613"/>
          </a:xfrm>
          <a:prstGeom prst="rect">
            <a:avLst/>
          </a:prstGeom>
        </p:spPr>
      </p:pic>
      <p:pic>
        <p:nvPicPr>
          <p:cNvPr id="6" name="Grafik 5" descr="Roboter mit einfarbiger Füllung">
            <a:extLst>
              <a:ext uri="{FF2B5EF4-FFF2-40B4-BE49-F238E27FC236}">
                <a16:creationId xmlns:a16="http://schemas.microsoft.com/office/drawing/2014/main" id="{22CF001E-964A-5FC8-AB15-2A6EAB33C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1037" y="5249862"/>
            <a:ext cx="542925" cy="542925"/>
          </a:xfrm>
          <a:prstGeom prst="rect">
            <a:avLst/>
          </a:prstGeom>
        </p:spPr>
      </p:pic>
      <p:pic>
        <p:nvPicPr>
          <p:cNvPr id="9" name="Grafik 8" descr="Präsentation mit Kreisdiagramm Silhouette">
            <a:extLst>
              <a:ext uri="{FF2B5EF4-FFF2-40B4-BE49-F238E27FC236}">
                <a16:creationId xmlns:a16="http://schemas.microsoft.com/office/drawing/2014/main" id="{6953C8D0-3E4B-3873-68F9-9977BC2D88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16889" y="5209564"/>
            <a:ext cx="620885" cy="620885"/>
          </a:xfrm>
          <a:prstGeom prst="rect">
            <a:avLst/>
          </a:prstGeom>
        </p:spPr>
      </p:pic>
      <p:pic>
        <p:nvPicPr>
          <p:cNvPr id="10" name="Grafik 9" descr="Künstliche Intelligenz Silhouette">
            <a:extLst>
              <a:ext uri="{FF2B5EF4-FFF2-40B4-BE49-F238E27FC236}">
                <a16:creationId xmlns:a16="http://schemas.microsoft.com/office/drawing/2014/main" id="{BA736A18-07BE-F58A-0C79-971919AAD5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49713" y="3360061"/>
            <a:ext cx="666879" cy="666879"/>
          </a:xfrm>
          <a:prstGeom prst="rect">
            <a:avLst/>
          </a:prstGeom>
        </p:spPr>
      </p:pic>
      <p:pic>
        <p:nvPicPr>
          <p:cNvPr id="17" name="Grafik 16" descr="Glühlampe Silhouette">
            <a:extLst>
              <a:ext uri="{FF2B5EF4-FFF2-40B4-BE49-F238E27FC236}">
                <a16:creationId xmlns:a16="http://schemas.microsoft.com/office/drawing/2014/main" id="{F57C11E1-3150-BB60-4558-8569931FE2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95533" y="1648436"/>
            <a:ext cx="657225" cy="657225"/>
          </a:xfrm>
          <a:prstGeom prst="rect">
            <a:avLst/>
          </a:prstGeom>
        </p:spPr>
      </p:pic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51203A4C-9505-02DD-3233-A2B961208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49721" y="522898"/>
            <a:ext cx="45422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A7E9FBA3-7582-8460-F19D-50D3558AC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4989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>
            <a:extLst>
              <a:ext uri="{FF2B5EF4-FFF2-40B4-BE49-F238E27FC236}">
                <a16:creationId xmlns:a16="http://schemas.microsoft.com/office/drawing/2014/main" id="{3931F755-0D75-636C-F6A5-3393CD14B350}"/>
              </a:ext>
            </a:extLst>
          </p:cNvPr>
          <p:cNvSpPr txBox="1">
            <a:spLocks/>
          </p:cNvSpPr>
          <p:nvPr/>
        </p:nvSpPr>
        <p:spPr>
          <a:xfrm>
            <a:off x="212834" y="363641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Projektaufbau</a:t>
            </a:r>
            <a:endParaRPr lang="de-DE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8A43F-E834-5EA2-7274-91A3FF221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EDF08061-3064-1AE8-4C26-4D219DBB22B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10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62449A2-DCDC-1142-9DF2-F9A9911284A6}"/>
              </a:ext>
            </a:extLst>
          </p:cNvPr>
          <p:cNvSpPr/>
          <p:nvPr/>
        </p:nvSpPr>
        <p:spPr>
          <a:xfrm>
            <a:off x="6438903" y="4979071"/>
            <a:ext cx="5096822" cy="12182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Kein Unterschied</a:t>
            </a:r>
          </a:p>
          <a:p>
            <a:pPr marL="742950" lvl="1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Max. 2 Felder</a:t>
            </a:r>
          </a:p>
          <a:p>
            <a:pPr marL="742950" lvl="1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 Laufe der Simulation legalisiert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Widerspricht Literatur</a:t>
            </a:r>
          </a:p>
          <a:p>
            <a:pPr marL="742950" lvl="1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Weitere Untersuchungen nötig</a:t>
            </a:r>
          </a:p>
        </p:txBody>
      </p:sp>
      <p:sp>
        <p:nvSpPr>
          <p:cNvPr id="15" name="Freihandform 931" descr="Symbol, das ein Liniendiagramm darstellt">
            <a:extLst>
              <a:ext uri="{FF2B5EF4-FFF2-40B4-BE49-F238E27FC236}">
                <a16:creationId xmlns:a16="http://schemas.microsoft.com/office/drawing/2014/main" id="{4C860D0D-9451-85C4-ADAE-2BF06CE68022}"/>
              </a:ext>
            </a:extLst>
          </p:cNvPr>
          <p:cNvSpPr>
            <a:spLocks noEditPoints="1"/>
          </p:cNvSpPr>
          <p:nvPr/>
        </p:nvSpPr>
        <p:spPr bwMode="auto">
          <a:xfrm>
            <a:off x="5986462" y="541065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rgbClr val="15608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pic>
        <p:nvPicPr>
          <p:cNvPr id="2" name="Grafik 1" descr="Frontier-Based Exploration">
            <a:extLst>
              <a:ext uri="{FF2B5EF4-FFF2-40B4-BE49-F238E27FC236}">
                <a16:creationId xmlns:a16="http://schemas.microsoft.com/office/drawing/2014/main" id="{B784FBB6-9C32-0A02-4FF1-84412BB403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9" t="4748" r="3318" b="4198"/>
          <a:stretch>
            <a:fillRect/>
          </a:stretch>
        </p:blipFill>
        <p:spPr bwMode="auto">
          <a:xfrm>
            <a:off x="212834" y="1362866"/>
            <a:ext cx="1961419" cy="27501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Ein Bild, das Screenshot, Muster, Rechteck, Quadrat enthält.&#10;&#10;KI-generierte Inhalte können fehlerhaft sein.">
            <a:extLst>
              <a:ext uri="{FF2B5EF4-FFF2-40B4-BE49-F238E27FC236}">
                <a16:creationId xmlns:a16="http://schemas.microsoft.com/office/drawing/2014/main" id="{6B05D70F-E51B-E194-3068-10216F1A8E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12" y="1362866"/>
            <a:ext cx="2750185" cy="2750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72D4833-6BF6-9712-3F7B-F2180DE45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94" y="925564"/>
            <a:ext cx="6637909" cy="3860797"/>
          </a:xfrm>
          <a:prstGeom prst="rect">
            <a:avLst/>
          </a:prstGeom>
        </p:spPr>
      </p:pic>
      <p:grpSp>
        <p:nvGrpSpPr>
          <p:cNvPr id="6" name="Gruppieren 5" descr="Dieses Bild ist ein Symbol, das vier Blatt Papier darstellt. ">
            <a:extLst>
              <a:ext uri="{FF2B5EF4-FFF2-40B4-BE49-F238E27FC236}">
                <a16:creationId xmlns:a16="http://schemas.microsoft.com/office/drawing/2014/main" id="{50D7E276-F319-5C14-AEAA-A0E8767A85C6}"/>
              </a:ext>
            </a:extLst>
          </p:cNvPr>
          <p:cNvGrpSpPr/>
          <p:nvPr/>
        </p:nvGrpSpPr>
        <p:grpSpPr>
          <a:xfrm>
            <a:off x="840426" y="5361784"/>
            <a:ext cx="239712" cy="285750"/>
            <a:chOff x="5494338" y="1370013"/>
            <a:chExt cx="239712" cy="285750"/>
          </a:xfrm>
          <a:solidFill>
            <a:srgbClr val="C04F15"/>
          </a:solidFill>
        </p:grpSpPr>
        <p:sp>
          <p:nvSpPr>
            <p:cNvPr id="9" name="Freihandform 961">
              <a:extLst>
                <a:ext uri="{FF2B5EF4-FFF2-40B4-BE49-F238E27FC236}">
                  <a16:creationId xmlns:a16="http://schemas.microsoft.com/office/drawing/2014/main" id="{2031C0F3-E05F-4192-F0F1-C91CE0A88E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1" name="Freihandform 962">
              <a:extLst>
                <a:ext uri="{FF2B5EF4-FFF2-40B4-BE49-F238E27FC236}">
                  <a16:creationId xmlns:a16="http://schemas.microsoft.com/office/drawing/2014/main" id="{A31DE77F-FC74-2792-4778-519CD1FC83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2" name="Freihandform 963">
              <a:extLst>
                <a:ext uri="{FF2B5EF4-FFF2-40B4-BE49-F238E27FC236}">
                  <a16:creationId xmlns:a16="http://schemas.microsoft.com/office/drawing/2014/main" id="{0F4E292F-C45B-B4F3-89B5-7B654B6FDB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3" name="Freihandform 964">
              <a:extLst>
                <a:ext uri="{FF2B5EF4-FFF2-40B4-BE49-F238E27FC236}">
                  <a16:creationId xmlns:a16="http://schemas.microsoft.com/office/drawing/2014/main" id="{91AC3EE5-5A60-07F9-EC86-F7338F8C52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4" name="Rechteck 23">
            <a:extLst>
              <a:ext uri="{FF2B5EF4-FFF2-40B4-BE49-F238E27FC236}">
                <a16:creationId xmlns:a16="http://schemas.microsoft.com/office/drawing/2014/main" id="{90D81806-A00B-B431-4018-030132AC6CBB}"/>
              </a:ext>
            </a:extLst>
          </p:cNvPr>
          <p:cNvSpPr/>
          <p:nvPr/>
        </p:nvSpPr>
        <p:spPr>
          <a:xfrm>
            <a:off x="1246822" y="5215953"/>
            <a:ext cx="4739640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Manuell erstellte Karte (Special)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Nachahmung der Vorlage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„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Wohnungs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“-Idee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0CCFDCC-17A3-C707-AF6F-70D452921943}"/>
              </a:ext>
            </a:extLst>
          </p:cNvPr>
          <p:cNvSpPr txBox="1"/>
          <p:nvPr/>
        </p:nvSpPr>
        <p:spPr>
          <a:xfrm>
            <a:off x="11726917" y="6488668"/>
            <a:ext cx="4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D3BE1CD-C292-FFAC-66B3-786589AF6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67550" y="522898"/>
            <a:ext cx="51244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07F4011A-27FA-4EC9-4586-5500138C8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50577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el 1">
            <a:extLst>
              <a:ext uri="{FF2B5EF4-FFF2-40B4-BE49-F238E27FC236}">
                <a16:creationId xmlns:a16="http://schemas.microsoft.com/office/drawing/2014/main" id="{D47E276A-9083-1C68-607B-F976462474CE}"/>
              </a:ext>
            </a:extLst>
          </p:cNvPr>
          <p:cNvSpPr txBox="1">
            <a:spLocks/>
          </p:cNvSpPr>
          <p:nvPr/>
        </p:nvSpPr>
        <p:spPr>
          <a:xfrm>
            <a:off x="212834" y="363641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Ergebnis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7DA5BF7-7DAC-F98F-8ECD-AA2F5204DB58}"/>
              </a:ext>
            </a:extLst>
          </p:cNvPr>
          <p:cNvSpPr txBox="1"/>
          <p:nvPr/>
        </p:nvSpPr>
        <p:spPr>
          <a:xfrm>
            <a:off x="244366" y="984009"/>
            <a:ext cx="1929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Literatur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059B114-50BC-A61C-8968-ED1520B03C3C}"/>
              </a:ext>
            </a:extLst>
          </p:cNvPr>
          <p:cNvSpPr txBox="1"/>
          <p:nvPr/>
        </p:nvSpPr>
        <p:spPr>
          <a:xfrm>
            <a:off x="2387087" y="993534"/>
            <a:ext cx="273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Special</a:t>
            </a:r>
          </a:p>
        </p:txBody>
      </p:sp>
    </p:spTree>
    <p:extLst>
      <p:ext uri="{BB962C8B-B14F-4D97-AF65-F5344CB8AC3E}">
        <p14:creationId xmlns:p14="http://schemas.microsoft.com/office/powerpoint/2010/main" val="3484479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71CA8-6FA0-8E2C-E2CB-BBD41AA56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BA2972F7-F40E-CC43-6C42-44F96F9C9C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10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9D1E0C41-555C-CB01-8C7E-C0D1B809E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5558105-C6FC-B1F5-DF67-A5C4D38A2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632FADC8-D155-A4B0-4653-97C0023EEF50}"/>
              </a:ext>
            </a:extLst>
          </p:cNvPr>
          <p:cNvSpPr txBox="1"/>
          <p:nvPr/>
        </p:nvSpPr>
        <p:spPr>
          <a:xfrm>
            <a:off x="1040859" y="1187695"/>
            <a:ext cx="95039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Viele aktuelle Multiagentensysteme basieren auf dem Ansatz einer Kontrollinstanz</a:t>
            </a: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Umstellung nur über längeren Zeitraum</a:t>
            </a: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Forschungsergebnisse nur schwer auf reale Szenarien übertragbar</a:t>
            </a: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Beispiele: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F0717B5-4D2C-3469-594A-CDD9EA77B3AD}"/>
              </a:ext>
            </a:extLst>
          </p:cNvPr>
          <p:cNvSpPr txBox="1"/>
          <p:nvPr/>
        </p:nvSpPr>
        <p:spPr>
          <a:xfrm>
            <a:off x="11726917" y="6488668"/>
            <a:ext cx="4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150B23A3-B0E4-4371-97C5-C3F65BEC05B7}"/>
              </a:ext>
            </a:extLst>
          </p:cNvPr>
          <p:cNvSpPr txBox="1">
            <a:spLocks/>
          </p:cNvSpPr>
          <p:nvPr/>
        </p:nvSpPr>
        <p:spPr>
          <a:xfrm>
            <a:off x="212834" y="363641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Herausforderungen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Grafik 18" descr="Wüstenszenerie Silhouette">
            <a:extLst>
              <a:ext uri="{FF2B5EF4-FFF2-40B4-BE49-F238E27FC236}">
                <a16:creationId xmlns:a16="http://schemas.microsoft.com/office/drawing/2014/main" id="{E1EE9073-CC7D-176A-58AF-0A0D4796B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966" y="2985027"/>
            <a:ext cx="596793" cy="596793"/>
          </a:xfrm>
          <a:prstGeom prst="rect">
            <a:avLst/>
          </a:prstGeom>
        </p:spPr>
      </p:pic>
      <p:pic>
        <p:nvPicPr>
          <p:cNvPr id="21" name="Grafik 20" descr="Weltraumlandschaft Silhouette">
            <a:extLst>
              <a:ext uri="{FF2B5EF4-FFF2-40B4-BE49-F238E27FC236}">
                <a16:creationId xmlns:a16="http://schemas.microsoft.com/office/drawing/2014/main" id="{AB4617D2-4652-E107-6161-6C933E696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2180" y="3025047"/>
            <a:ext cx="590707" cy="590707"/>
          </a:xfrm>
          <a:prstGeom prst="rect">
            <a:avLst/>
          </a:prstGeom>
        </p:spPr>
      </p:pic>
      <p:pic>
        <p:nvPicPr>
          <p:cNvPr id="23" name="Grafik 22" descr="Lieferung von Lebensmitteln Silhouette">
            <a:extLst>
              <a:ext uri="{FF2B5EF4-FFF2-40B4-BE49-F238E27FC236}">
                <a16:creationId xmlns:a16="http://schemas.microsoft.com/office/drawing/2014/main" id="{AC2A2EEB-7312-ACB0-E7F4-0B642BFC9A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87832" y="5042370"/>
            <a:ext cx="455494" cy="590707"/>
          </a:xfrm>
          <a:prstGeom prst="rect">
            <a:avLst/>
          </a:prstGeom>
        </p:spPr>
      </p:pic>
      <p:pic>
        <p:nvPicPr>
          <p:cNvPr id="27" name="Grafik 26" descr="Gebäudesteinmauer Silhouette">
            <a:extLst>
              <a:ext uri="{FF2B5EF4-FFF2-40B4-BE49-F238E27FC236}">
                <a16:creationId xmlns:a16="http://schemas.microsoft.com/office/drawing/2014/main" id="{AC9FE3DB-2EC7-165B-4D49-59F01D4223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59339" y="4973362"/>
            <a:ext cx="455494" cy="590707"/>
          </a:xfrm>
          <a:prstGeom prst="rect">
            <a:avLst/>
          </a:prstGeom>
        </p:spPr>
      </p:pic>
      <p:pic>
        <p:nvPicPr>
          <p:cNvPr id="29" name="Grafik 28" descr="Wolke mit Blitz und Regen Silhouette">
            <a:extLst>
              <a:ext uri="{FF2B5EF4-FFF2-40B4-BE49-F238E27FC236}">
                <a16:creationId xmlns:a16="http://schemas.microsoft.com/office/drawing/2014/main" id="{B65F3E34-C72B-36D6-26F6-4601A4B655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94205" y="3661655"/>
            <a:ext cx="648682" cy="648682"/>
          </a:xfrm>
          <a:prstGeom prst="rect">
            <a:avLst/>
          </a:prstGeom>
        </p:spPr>
      </p:pic>
      <p:pic>
        <p:nvPicPr>
          <p:cNvPr id="31" name="Grafik 30" descr="Kommentar Like Silhouette">
            <a:extLst>
              <a:ext uri="{FF2B5EF4-FFF2-40B4-BE49-F238E27FC236}">
                <a16:creationId xmlns:a16="http://schemas.microsoft.com/office/drawing/2014/main" id="{3E297AFC-6822-9FB9-7A7F-627B87B6E12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53978" y="4359045"/>
            <a:ext cx="383400" cy="383400"/>
          </a:xfrm>
          <a:prstGeom prst="rect">
            <a:avLst/>
          </a:prstGeom>
        </p:spPr>
      </p:pic>
      <p:pic>
        <p:nvPicPr>
          <p:cNvPr id="35" name="Grafik 34" descr="Taub Silhouette">
            <a:extLst>
              <a:ext uri="{FF2B5EF4-FFF2-40B4-BE49-F238E27FC236}">
                <a16:creationId xmlns:a16="http://schemas.microsoft.com/office/drawing/2014/main" id="{E078DF59-E14B-13C4-920D-7510D193AF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80359" y="4358985"/>
            <a:ext cx="312202" cy="312202"/>
          </a:xfrm>
          <a:prstGeom prst="rect">
            <a:avLst/>
          </a:prstGeom>
        </p:spPr>
      </p:pic>
      <p:pic>
        <p:nvPicPr>
          <p:cNvPr id="37" name="Grafik 36" descr="DVD-Player Silhouette">
            <a:extLst>
              <a:ext uri="{FF2B5EF4-FFF2-40B4-BE49-F238E27FC236}">
                <a16:creationId xmlns:a16="http://schemas.microsoft.com/office/drawing/2014/main" id="{69528FA7-F397-202B-BC92-D0DEC4CE2B4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06033" y="4447245"/>
            <a:ext cx="631345" cy="631345"/>
          </a:xfrm>
          <a:prstGeom prst="rect">
            <a:avLst/>
          </a:prstGeom>
        </p:spPr>
      </p:pic>
      <p:pic>
        <p:nvPicPr>
          <p:cNvPr id="3" name="Grafik 2" descr="DVD-Player Silhouette">
            <a:extLst>
              <a:ext uri="{FF2B5EF4-FFF2-40B4-BE49-F238E27FC236}">
                <a16:creationId xmlns:a16="http://schemas.microsoft.com/office/drawing/2014/main" id="{DCBECD00-25C9-736B-815B-ECC7197CA1A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814185" y="4451770"/>
            <a:ext cx="631345" cy="631345"/>
          </a:xfrm>
          <a:prstGeom prst="rect">
            <a:avLst/>
          </a:prstGeom>
        </p:spPr>
      </p:pic>
      <p:pic>
        <p:nvPicPr>
          <p:cNvPr id="5" name="Grafik 4" descr="Sonne Silhouette">
            <a:extLst>
              <a:ext uri="{FF2B5EF4-FFF2-40B4-BE49-F238E27FC236}">
                <a16:creationId xmlns:a16="http://schemas.microsoft.com/office/drawing/2014/main" id="{E0B7CE94-99FA-18EE-CA31-BE903E20523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1414" y="3670323"/>
            <a:ext cx="631345" cy="63134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400B600-A502-E158-3773-7552847C6D69}"/>
              </a:ext>
            </a:extLst>
          </p:cNvPr>
          <p:cNvSpPr txBox="1"/>
          <p:nvPr/>
        </p:nvSpPr>
        <p:spPr>
          <a:xfrm>
            <a:off x="2522338" y="3784853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Variierende Wetterbedingungen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691089-619E-AB51-7F1D-7906088F39EB}"/>
              </a:ext>
            </a:extLst>
          </p:cNvPr>
          <p:cNvSpPr txBox="1"/>
          <p:nvPr/>
        </p:nvSpPr>
        <p:spPr>
          <a:xfrm>
            <a:off x="2522338" y="4447245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Kommunikationsqualität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EA92F2F-E929-33F1-F5C3-8F1C7832B01A}"/>
              </a:ext>
            </a:extLst>
          </p:cNvPr>
          <p:cNvSpPr txBox="1"/>
          <p:nvPr/>
        </p:nvSpPr>
        <p:spPr>
          <a:xfrm>
            <a:off x="2522338" y="5153058"/>
            <a:ext cx="4706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Bewegliche Hindernisse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F0F14E9-C518-CFA8-BDBA-C4AA894B400D}"/>
              </a:ext>
            </a:extLst>
          </p:cNvPr>
          <p:cNvSpPr txBox="1"/>
          <p:nvPr/>
        </p:nvSpPr>
        <p:spPr>
          <a:xfrm>
            <a:off x="2522338" y="3122462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Unterschiedliche Untergründe</a:t>
            </a:r>
          </a:p>
        </p:txBody>
      </p:sp>
      <p:pic>
        <p:nvPicPr>
          <p:cNvPr id="24" name="Grafik 23" descr="Roboter Silhouette">
            <a:extLst>
              <a:ext uri="{FF2B5EF4-FFF2-40B4-BE49-F238E27FC236}">
                <a16:creationId xmlns:a16="http://schemas.microsoft.com/office/drawing/2014/main" id="{F358CE8D-F2BE-59F9-FAB5-6EA15D906BB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668001" y="3077093"/>
            <a:ext cx="3258009" cy="3258009"/>
          </a:xfrm>
          <a:prstGeom prst="rect">
            <a:avLst/>
          </a:prstGeom>
        </p:spPr>
      </p:pic>
      <p:pic>
        <p:nvPicPr>
          <p:cNvPr id="28" name="Grafik 27" descr="Fragezeichen Silhouette">
            <a:extLst>
              <a:ext uri="{FF2B5EF4-FFF2-40B4-BE49-F238E27FC236}">
                <a16:creationId xmlns:a16="http://schemas.microsoft.com/office/drawing/2014/main" id="{4B7ED29E-26BE-A30F-E7E2-1538002B893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797527" y="1980538"/>
            <a:ext cx="863517" cy="863517"/>
          </a:xfrm>
          <a:prstGeom prst="rect">
            <a:avLst/>
          </a:prstGeom>
        </p:spPr>
      </p:pic>
      <p:pic>
        <p:nvPicPr>
          <p:cNvPr id="34" name="Grafik 33" descr="Gedankenblase Silhouette">
            <a:extLst>
              <a:ext uri="{FF2B5EF4-FFF2-40B4-BE49-F238E27FC236}">
                <a16:creationId xmlns:a16="http://schemas.microsoft.com/office/drawing/2014/main" id="{32656EDE-7F58-FC9C-8174-F6EE32FBF52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235389" y="1623535"/>
            <a:ext cx="2022639" cy="202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88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3E51B-F215-75A5-6DD0-68935FD9E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368ABB78-E1AA-7C6B-3114-72404532C8D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10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5F88E71-5953-A09C-C126-90344007B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79BCBBA-FED2-E42C-E99E-ACDAED6C8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9BBA4F11-1E7D-5317-068B-6C818B057D65}"/>
              </a:ext>
            </a:extLst>
          </p:cNvPr>
          <p:cNvSpPr txBox="1"/>
          <p:nvPr/>
        </p:nvSpPr>
        <p:spPr>
          <a:xfrm>
            <a:off x="2508425" y="944344"/>
            <a:ext cx="68421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 und Entwicklung von MAS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Erweiterung agentenorientierter Programmiersprachen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Debugging- und Verifikationstechniken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Checking</a:t>
            </a:r>
          </a:p>
          <a:p>
            <a:pPr lvl="2"/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Effizientere Kommunikation und Kooperation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Kommunikationsstrategien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Zusammenarbeit von Agenten</a:t>
            </a:r>
            <a:b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Multi-Agent Reinforcement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Reinforcement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Modellierung komplexer Aufgaben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Steuerung von Roboterschwärmen</a:t>
            </a:r>
          </a:p>
          <a:p>
            <a:pPr lvl="2"/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Reinforcement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Verbesserung von Lern- und Entscheidungsfähigkeiten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355A8BD-32F0-C8F6-E005-D333F879F7CA}"/>
              </a:ext>
            </a:extLst>
          </p:cNvPr>
          <p:cNvSpPr txBox="1"/>
          <p:nvPr/>
        </p:nvSpPr>
        <p:spPr>
          <a:xfrm>
            <a:off x="11726917" y="6488668"/>
            <a:ext cx="4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C4C2F603-036D-BCCF-AB28-DF23D0D88293}"/>
              </a:ext>
            </a:extLst>
          </p:cNvPr>
          <p:cNvSpPr txBox="1">
            <a:spLocks/>
          </p:cNvSpPr>
          <p:nvPr/>
        </p:nvSpPr>
        <p:spPr>
          <a:xfrm>
            <a:off x="212834" y="363641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Aktuelle Forschung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" name="Grafik 15" descr="Roboter Silhouette">
            <a:extLst>
              <a:ext uri="{FF2B5EF4-FFF2-40B4-BE49-F238E27FC236}">
                <a16:creationId xmlns:a16="http://schemas.microsoft.com/office/drawing/2014/main" id="{25AB3EAF-BBE3-8222-E5B1-3407DA462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6077" y="2816167"/>
            <a:ext cx="914400" cy="914400"/>
          </a:xfrm>
          <a:prstGeom prst="rect">
            <a:avLst/>
          </a:prstGeom>
        </p:spPr>
      </p:pic>
      <p:pic>
        <p:nvPicPr>
          <p:cNvPr id="17" name="Grafik 16" descr="Roboter Silhouette">
            <a:extLst>
              <a:ext uri="{FF2B5EF4-FFF2-40B4-BE49-F238E27FC236}">
                <a16:creationId xmlns:a16="http://schemas.microsoft.com/office/drawing/2014/main" id="{C53D4AE4-2D4C-7688-B508-427BDC5AB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53192" y="2816167"/>
            <a:ext cx="914400" cy="914400"/>
          </a:xfrm>
          <a:prstGeom prst="rect">
            <a:avLst/>
          </a:prstGeom>
        </p:spPr>
      </p:pic>
      <p:pic>
        <p:nvPicPr>
          <p:cNvPr id="18" name="Grafik 17" descr="Kommentar Like Silhouette">
            <a:extLst>
              <a:ext uri="{FF2B5EF4-FFF2-40B4-BE49-F238E27FC236}">
                <a16:creationId xmlns:a16="http://schemas.microsoft.com/office/drawing/2014/main" id="{89DA2163-91CC-1265-5EC4-50152F61CD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6077" y="2574576"/>
            <a:ext cx="443274" cy="443274"/>
          </a:xfrm>
          <a:prstGeom prst="rect">
            <a:avLst/>
          </a:prstGeom>
        </p:spPr>
      </p:pic>
      <p:pic>
        <p:nvPicPr>
          <p:cNvPr id="20" name="Grafik 19" descr="Künstliche Intelligenz Silhouette">
            <a:extLst>
              <a:ext uri="{FF2B5EF4-FFF2-40B4-BE49-F238E27FC236}">
                <a16:creationId xmlns:a16="http://schemas.microsoft.com/office/drawing/2014/main" id="{822031D7-5CC4-D524-71B5-F9409AAA98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4793" y="4298337"/>
            <a:ext cx="914400" cy="914400"/>
          </a:xfrm>
          <a:prstGeom prst="rect">
            <a:avLst/>
          </a:prstGeom>
        </p:spPr>
      </p:pic>
      <p:pic>
        <p:nvPicPr>
          <p:cNvPr id="23" name="Grafik 22" descr="Klassenzimmer Silhouette">
            <a:extLst>
              <a:ext uri="{FF2B5EF4-FFF2-40B4-BE49-F238E27FC236}">
                <a16:creationId xmlns:a16="http://schemas.microsoft.com/office/drawing/2014/main" id="{EDE564D0-0F81-F84C-2515-85FCE104DA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01908" y="4298337"/>
            <a:ext cx="914400" cy="914400"/>
          </a:xfrm>
          <a:prstGeom prst="rect">
            <a:avLst/>
          </a:prstGeom>
        </p:spPr>
      </p:pic>
      <p:pic>
        <p:nvPicPr>
          <p:cNvPr id="27" name="Grafik 26" descr="Rede Silhouette">
            <a:extLst>
              <a:ext uri="{FF2B5EF4-FFF2-40B4-BE49-F238E27FC236}">
                <a16:creationId xmlns:a16="http://schemas.microsoft.com/office/drawing/2014/main" id="{3E9A0E90-94C8-B2F8-F3B6-2C5ED9EA37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3834" y="892174"/>
            <a:ext cx="914400" cy="914400"/>
          </a:xfrm>
          <a:prstGeom prst="rect">
            <a:avLst/>
          </a:prstGeom>
        </p:spPr>
      </p:pic>
      <p:pic>
        <p:nvPicPr>
          <p:cNvPr id="28" name="Grafik 27" descr="Binär Silhouette">
            <a:extLst>
              <a:ext uri="{FF2B5EF4-FFF2-40B4-BE49-F238E27FC236}">
                <a16:creationId xmlns:a16="http://schemas.microsoft.com/office/drawing/2014/main" id="{C6703984-81CA-439B-1A08-45D20E612A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7309" y="1072582"/>
            <a:ext cx="516240" cy="432425"/>
          </a:xfrm>
          <a:prstGeom prst="rect">
            <a:avLst/>
          </a:prstGeom>
        </p:spPr>
      </p:pic>
      <p:pic>
        <p:nvPicPr>
          <p:cNvPr id="30" name="Grafik 29" descr="Webdesign Silhouette">
            <a:extLst>
              <a:ext uri="{FF2B5EF4-FFF2-40B4-BE49-F238E27FC236}">
                <a16:creationId xmlns:a16="http://schemas.microsoft.com/office/drawing/2014/main" id="{4F61E726-660F-3CE1-3831-D5E789281B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79070" y="1404659"/>
            <a:ext cx="914400" cy="914400"/>
          </a:xfrm>
          <a:prstGeom prst="rect">
            <a:avLst/>
          </a:prstGeom>
        </p:spPr>
      </p:pic>
      <p:pic>
        <p:nvPicPr>
          <p:cNvPr id="31" name="Grafik 30" descr="Kommentar Like Silhouette">
            <a:extLst>
              <a:ext uri="{FF2B5EF4-FFF2-40B4-BE49-F238E27FC236}">
                <a16:creationId xmlns:a16="http://schemas.microsoft.com/office/drawing/2014/main" id="{234E6BE6-6B70-950C-BE11-B37C170BC9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44403" y="2559663"/>
            <a:ext cx="443274" cy="44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33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D461D-5A66-F900-5B30-CB043C896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 hidden="1">
            <a:extLst>
              <a:ext uri="{FF2B5EF4-FFF2-40B4-BE49-F238E27FC236}">
                <a16:creationId xmlns:a16="http://schemas.microsoft.com/office/drawing/2014/main" id="{E4ACB334-24AF-8E52-FEC2-CE669B8EE1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3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AED338E-BC0D-1715-BCF5-00671FD06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9AF3386-1A61-66C4-C2AD-571D136E9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D9E6B84A-AFA5-6693-2EF1-8AA618A1C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760580" y="2759086"/>
            <a:ext cx="4991103" cy="2044685"/>
          </a:xfrm>
          <a:prstGeom prst="trapezoid">
            <a:avLst/>
          </a:prstGeom>
          <a:solidFill>
            <a:srgbClr val="15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9CAE4D08-865F-79A0-1103-30A59B38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406220" y="2759086"/>
            <a:ext cx="4991102" cy="2044685"/>
          </a:xfrm>
          <a:prstGeom prst="trapezoid">
            <a:avLst/>
          </a:prstGeom>
          <a:solidFill>
            <a:srgbClr val="C04F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ADF07D90-8652-3CBD-5797-29989E776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573019" y="2759085"/>
            <a:ext cx="4991100" cy="2044685"/>
          </a:xfrm>
          <a:prstGeom prst="trapezoid">
            <a:avLst/>
          </a:prstGeom>
          <a:solidFill>
            <a:srgbClr val="15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37F8872F-E762-6920-121F-1363FC61A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710754" y="2788148"/>
            <a:ext cx="5049226" cy="2044685"/>
          </a:xfrm>
          <a:prstGeom prst="trapezoid">
            <a:avLst/>
          </a:prstGeom>
          <a:solidFill>
            <a:srgbClr val="C04F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5C4D06E-B490-035D-C5E2-1F19B7E051E0}"/>
              </a:ext>
            </a:extLst>
          </p:cNvPr>
          <p:cNvSpPr/>
          <p:nvPr/>
        </p:nvSpPr>
        <p:spPr>
          <a:xfrm>
            <a:off x="1049172" y="2913993"/>
            <a:ext cx="1371600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A043EAD9-8161-A946-2D68-BAFA3CA2A81B}"/>
              </a:ext>
            </a:extLst>
          </p:cNvPr>
          <p:cNvSpPr/>
          <p:nvPr/>
        </p:nvSpPr>
        <p:spPr>
          <a:xfrm>
            <a:off x="3215971" y="2913993"/>
            <a:ext cx="1371600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TECHNISCHE UMSETZTUNG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16A1744-87E1-E219-4380-955C980ACDA0}"/>
              </a:ext>
            </a:extLst>
          </p:cNvPr>
          <p:cNvSpPr/>
          <p:nvPr/>
        </p:nvSpPr>
        <p:spPr>
          <a:xfrm>
            <a:off x="5382769" y="2913993"/>
            <a:ext cx="1371600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SIMULATION 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B19BE70-0C7B-D88C-8667-4EFE6408D188}"/>
              </a:ext>
            </a:extLst>
          </p:cNvPr>
          <p:cNvSpPr/>
          <p:nvPr/>
        </p:nvSpPr>
        <p:spPr>
          <a:xfrm>
            <a:off x="7549568" y="2913993"/>
            <a:ext cx="1371600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ERGEBNISSE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0CD91D3-73E7-CC6C-58EE-83B84E63D153}"/>
              </a:ext>
            </a:extLst>
          </p:cNvPr>
          <p:cNvSpPr/>
          <p:nvPr/>
        </p:nvSpPr>
        <p:spPr>
          <a:xfrm>
            <a:off x="858951" y="3652121"/>
            <a:ext cx="1752042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</a:t>
            </a:r>
          </a:p>
          <a:p>
            <a:pPr algn="ctr" rtl="0">
              <a:lnSpc>
                <a:spcPts val="1900"/>
              </a:lnSpc>
            </a:pPr>
            <a:endParaRPr lang="de-D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rtl="0">
              <a:lnSpc>
                <a:spcPts val="1900"/>
              </a:lnSpc>
            </a:pPr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vs. </a:t>
            </a:r>
            <a:r>
              <a:rPr lang="de-D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Frontierbased</a:t>
            </a:r>
            <a:endParaRPr lang="de-D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584D4FCA-E1BA-A421-4448-CC113ADDF60E}"/>
              </a:ext>
            </a:extLst>
          </p:cNvPr>
          <p:cNvSpPr/>
          <p:nvPr/>
        </p:nvSpPr>
        <p:spPr>
          <a:xfrm>
            <a:off x="3025750" y="3773950"/>
            <a:ext cx="1752042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algn="ctr" rtl="0">
              <a:lnSpc>
                <a:spcPts val="1900"/>
              </a:lnSpc>
            </a:pPr>
            <a:endParaRPr lang="de-D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rtl="0">
              <a:lnSpc>
                <a:spcPts val="1900"/>
              </a:lnSpc>
            </a:pPr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Mesa Framework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A36A0570-C4FB-C453-686F-3081C3E17D68}"/>
              </a:ext>
            </a:extLst>
          </p:cNvPr>
          <p:cNvSpPr/>
          <p:nvPr/>
        </p:nvSpPr>
        <p:spPr>
          <a:xfrm>
            <a:off x="5260657" y="3267529"/>
            <a:ext cx="1615824" cy="2492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/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Anzahl Roboter</a:t>
            </a:r>
          </a:p>
          <a:p>
            <a:pPr lvl="0" algn="ctr"/>
            <a:r>
              <a:rPr lang="de-D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Grid</a:t>
            </a:r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-Größe</a:t>
            </a:r>
          </a:p>
          <a:p>
            <a:pPr lvl="0" algn="ctr"/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Roboter Algorithmen Sichtweite</a:t>
            </a:r>
          </a:p>
          <a:p>
            <a:pPr lvl="0" algn="ctr"/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Sichtfeld</a:t>
            </a:r>
          </a:p>
          <a:p>
            <a:pPr lvl="0" algn="ctr"/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Seed</a:t>
            </a:r>
          </a:p>
          <a:p>
            <a:pPr lvl="0" algn="ctr"/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Faktor Distanz </a:t>
            </a:r>
          </a:p>
          <a:p>
            <a:pPr lvl="0" algn="ctr"/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Faktor Länge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F2E089D-B0B5-FA8F-815E-62B5C31FE663}"/>
              </a:ext>
            </a:extLst>
          </p:cNvPr>
          <p:cNvSpPr/>
          <p:nvPr/>
        </p:nvSpPr>
        <p:spPr>
          <a:xfrm>
            <a:off x="7359347" y="353029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Erhöhte Effizienz</a:t>
            </a:r>
          </a:p>
          <a:p>
            <a:pPr algn="ctr" rtl="0">
              <a:lnSpc>
                <a:spcPts val="1900"/>
              </a:lnSpc>
            </a:pPr>
            <a:endParaRPr lang="de-D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rtl="0">
              <a:lnSpc>
                <a:spcPts val="1900"/>
              </a:lnSpc>
            </a:pPr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Geringere Streuung</a:t>
            </a:r>
          </a:p>
          <a:p>
            <a:pPr algn="ctr" rtl="0">
              <a:lnSpc>
                <a:spcPts val="1900"/>
              </a:lnSpc>
            </a:pPr>
            <a:endParaRPr lang="de-D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rtl="0">
              <a:lnSpc>
                <a:spcPts val="1900"/>
              </a:lnSpc>
            </a:pPr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Zeitersparnis</a:t>
            </a:r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557B1A4A-5153-238A-C1EB-2C48BA176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877550" y="2788148"/>
            <a:ext cx="5049227" cy="2044685"/>
          </a:xfrm>
          <a:prstGeom prst="trapezoid">
            <a:avLst/>
          </a:prstGeom>
          <a:solidFill>
            <a:srgbClr val="15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A4FBEA6-E358-A3C5-51D9-81318887932F}"/>
              </a:ext>
            </a:extLst>
          </p:cNvPr>
          <p:cNvSpPr/>
          <p:nvPr/>
        </p:nvSpPr>
        <p:spPr>
          <a:xfrm>
            <a:off x="9716365" y="2913993"/>
            <a:ext cx="1371600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AUSSICHT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31F340B-E9BC-90C0-7EAE-A2122A3A7BA6}"/>
              </a:ext>
            </a:extLst>
          </p:cNvPr>
          <p:cNvSpPr/>
          <p:nvPr/>
        </p:nvSpPr>
        <p:spPr>
          <a:xfrm>
            <a:off x="9425560" y="3268420"/>
            <a:ext cx="1927113" cy="2492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/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Kooperations-strategien</a:t>
            </a:r>
          </a:p>
          <a:p>
            <a:pPr lvl="0" algn="ctr"/>
            <a:endParaRPr lang="de-D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/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Realistischere Sensorik &amp; Kommunikation</a:t>
            </a:r>
          </a:p>
          <a:p>
            <a:pPr lvl="0" algn="ctr"/>
            <a:endParaRPr lang="de-D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/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Reinforcement Learning</a:t>
            </a:r>
          </a:p>
        </p:txBody>
      </p:sp>
      <p:pic>
        <p:nvPicPr>
          <p:cNvPr id="21" name="Grafik 20" descr="Künstliche Intelligenz Silhouette">
            <a:extLst>
              <a:ext uri="{FF2B5EF4-FFF2-40B4-BE49-F238E27FC236}">
                <a16:creationId xmlns:a16="http://schemas.microsoft.com/office/drawing/2014/main" id="{830892AC-98ED-E1D0-BAEB-DC04B3290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68724" y="1988379"/>
            <a:ext cx="666879" cy="666879"/>
          </a:xfrm>
          <a:prstGeom prst="rect">
            <a:avLst/>
          </a:prstGeom>
        </p:spPr>
      </p:pic>
      <p:pic>
        <p:nvPicPr>
          <p:cNvPr id="15" name="Grafik 14" descr="Roboter mit einfarbiger Füllung">
            <a:extLst>
              <a:ext uri="{FF2B5EF4-FFF2-40B4-BE49-F238E27FC236}">
                <a16:creationId xmlns:a16="http://schemas.microsoft.com/office/drawing/2014/main" id="{B86F2185-A17B-64E8-07F3-5D5767A099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77585" y="2050356"/>
            <a:ext cx="542925" cy="542925"/>
          </a:xfrm>
          <a:prstGeom prst="rect">
            <a:avLst/>
          </a:prstGeom>
        </p:spPr>
      </p:pic>
      <p:pic>
        <p:nvPicPr>
          <p:cNvPr id="16" name="Grafik 15" descr="Präsentation mit Kreisdiagramm Silhouette">
            <a:extLst>
              <a:ext uri="{FF2B5EF4-FFF2-40B4-BE49-F238E27FC236}">
                <a16:creationId xmlns:a16="http://schemas.microsoft.com/office/drawing/2014/main" id="{73DF4F5B-97B5-83ED-0D27-3F16F89A5C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22271" y="2011376"/>
            <a:ext cx="620885" cy="620885"/>
          </a:xfrm>
          <a:prstGeom prst="rect">
            <a:avLst/>
          </a:prstGeom>
        </p:spPr>
      </p:pic>
      <p:pic>
        <p:nvPicPr>
          <p:cNvPr id="18" name="Grafik 17" descr="Glühlampe Silhouette">
            <a:extLst>
              <a:ext uri="{FF2B5EF4-FFF2-40B4-BE49-F238E27FC236}">
                <a16:creationId xmlns:a16="http://schemas.microsoft.com/office/drawing/2014/main" id="{A12A61FA-05DE-DF0F-4208-06D314A5DD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06361" y="1993206"/>
            <a:ext cx="657225" cy="657225"/>
          </a:xfrm>
          <a:prstGeom prst="rect">
            <a:avLst/>
          </a:prstGeom>
        </p:spPr>
      </p:pic>
      <p:pic>
        <p:nvPicPr>
          <p:cNvPr id="19" name="Grafik 18" descr="Binär mit einfarbiger Füllung">
            <a:extLst>
              <a:ext uri="{FF2B5EF4-FFF2-40B4-BE49-F238E27FC236}">
                <a16:creationId xmlns:a16="http://schemas.microsoft.com/office/drawing/2014/main" id="{6811ACFB-7ED3-EF91-F65D-23FB8236A2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05702" y="2007012"/>
            <a:ext cx="629613" cy="629613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1495156A-AB68-C6A8-AF56-7315C4C05C76}"/>
              </a:ext>
            </a:extLst>
          </p:cNvPr>
          <p:cNvSpPr txBox="1">
            <a:spLocks/>
          </p:cNvSpPr>
          <p:nvPr/>
        </p:nvSpPr>
        <p:spPr>
          <a:xfrm>
            <a:off x="212834" y="363641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Projektabschluss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8CF3E83-48F5-9C32-CC2E-A1EE794B3968}"/>
              </a:ext>
            </a:extLst>
          </p:cNvPr>
          <p:cNvSpPr txBox="1"/>
          <p:nvPr/>
        </p:nvSpPr>
        <p:spPr>
          <a:xfrm>
            <a:off x="11726917" y="6488668"/>
            <a:ext cx="4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004790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Roboter, Mecha, Spielzeug enthält.&#10;&#10;KI-generierte Inhalte können fehlerhaft sein.">
            <a:extLst>
              <a:ext uri="{FF2B5EF4-FFF2-40B4-BE49-F238E27FC236}">
                <a16:creationId xmlns:a16="http://schemas.microsoft.com/office/drawing/2014/main" id="{009B6FC3-DF90-CCEA-2A24-DA573EB5C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351" y="1486508"/>
            <a:ext cx="5870028" cy="2659190"/>
          </a:xfrm>
          <a:noFill/>
        </p:spPr>
        <p:txBody>
          <a:bodyPr wrap="square" lIns="0" tIns="0" rIns="0" bIns="0" rtlCol="0" anchor="ctr">
            <a:spAutoFit/>
          </a:bodyPr>
          <a:lstStyle/>
          <a:p>
            <a:pPr rtl="0"/>
            <a:r>
              <a:rPr lang="de-DE" sz="3200" b="1" dirty="0">
                <a:solidFill>
                  <a:srgbClr val="212940"/>
                </a:solidFill>
              </a:rPr>
              <a:t>Vielen Dank für Ihre Aufmerksamkeit</a:t>
            </a:r>
            <a:br>
              <a:rPr lang="de-DE" sz="3200" b="1" dirty="0">
                <a:solidFill>
                  <a:srgbClr val="212940"/>
                </a:solidFill>
              </a:rPr>
            </a:br>
            <a:br>
              <a:rPr lang="de-DE" sz="3200" b="1" dirty="0">
                <a:solidFill>
                  <a:srgbClr val="212940"/>
                </a:solidFill>
              </a:rPr>
            </a:br>
            <a:r>
              <a:rPr lang="de-DE" sz="3200" b="1" dirty="0">
                <a:solidFill>
                  <a:srgbClr val="212940"/>
                </a:solidFill>
              </a:rPr>
              <a:t>Wir freuen uns auf Ihre Fragen und den gemeinsamen Austausch</a:t>
            </a:r>
            <a:endParaRPr lang="de-DE" sz="3200" dirty="0">
              <a:solidFill>
                <a:srgbClr val="212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C273A-F891-8941-0C39-81A553732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253BD701-3E37-ABCE-73FA-7A55713323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10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37A7724-D644-0433-3DAF-3EE856937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20148E32-9A36-8C26-647E-390E245547BD}"/>
              </a:ext>
            </a:extLst>
          </p:cNvPr>
          <p:cNvSpPr txBox="1">
            <a:spLocks/>
          </p:cNvSpPr>
          <p:nvPr/>
        </p:nvSpPr>
        <p:spPr>
          <a:xfrm>
            <a:off x="212834" y="363641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Einführung ins Thema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9A40763-B317-10B7-5884-B67E0E71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5BEFB490-88B3-3C1F-8D85-965EA33FCBAA}"/>
              </a:ext>
            </a:extLst>
          </p:cNvPr>
          <p:cNvSpPr/>
          <p:nvPr/>
        </p:nvSpPr>
        <p:spPr>
          <a:xfrm>
            <a:off x="457576" y="1139238"/>
            <a:ext cx="11366562" cy="780785"/>
          </a:xfrm>
          <a:prstGeom prst="roundRect">
            <a:avLst/>
          </a:prstGeom>
          <a:solidFill>
            <a:srgbClr val="15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2000" b="1" dirty="0">
                <a:latin typeface="Calibri" panose="020F0502020204030204" pitchFamily="34" charset="0"/>
                <a:cs typeface="Calibri" panose="020F0502020204030204" pitchFamily="34" charset="0"/>
              </a:rPr>
              <a:t>Automatische Kartierung unbekannter Gebiete – eine Herausforderung für die Robotik</a:t>
            </a:r>
          </a:p>
        </p:txBody>
      </p:sp>
      <p:sp>
        <p:nvSpPr>
          <p:cNvPr id="5" name="Rechteck: Abgerundete Ecken 1">
            <a:extLst>
              <a:ext uri="{FF2B5EF4-FFF2-40B4-BE49-F238E27FC236}">
                <a16:creationId xmlns:a16="http://schemas.microsoft.com/office/drawing/2014/main" id="{C4F5410F-E1B1-0A64-8A38-681E248BAF60}"/>
              </a:ext>
            </a:extLst>
          </p:cNvPr>
          <p:cNvSpPr/>
          <p:nvPr/>
        </p:nvSpPr>
        <p:spPr>
          <a:xfrm>
            <a:off x="457576" y="3598098"/>
            <a:ext cx="11366562" cy="780785"/>
          </a:xfrm>
          <a:prstGeom prst="roundRect">
            <a:avLst/>
          </a:prstGeom>
          <a:solidFill>
            <a:srgbClr val="15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2000" b="1" dirty="0">
                <a:latin typeface="Calibri" panose="020F0502020204030204" pitchFamily="34" charset="0"/>
                <a:cs typeface="Calibri" panose="020F0502020204030204" pitchFamily="34" charset="0"/>
              </a:rPr>
              <a:t>Multi-Agenten-Systeme (MAS) bieten vielversprechende Lösungen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38BBC5A-DBA6-71A8-C920-6A30245DC7FA}"/>
              </a:ext>
            </a:extLst>
          </p:cNvPr>
          <p:cNvSpPr txBox="1"/>
          <p:nvPr/>
        </p:nvSpPr>
        <p:spPr>
          <a:xfrm>
            <a:off x="979785" y="4580776"/>
            <a:ext cx="4538146" cy="2585323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>
              <a:buClr>
                <a:srgbClr val="212940"/>
              </a:buClr>
              <a:buSzPct val="200000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Autonome Agenten arbeiten:</a:t>
            </a:r>
          </a:p>
          <a:p>
            <a:pPr marL="285750" indent="-285750">
              <a:buClr>
                <a:srgbClr val="21294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Selbstständig</a:t>
            </a:r>
          </a:p>
          <a:p>
            <a:pPr marL="285750" indent="-285750">
              <a:buClr>
                <a:srgbClr val="21294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Kommunizieren ohne zentrale Steuerung</a:t>
            </a:r>
          </a:p>
          <a:p>
            <a:pPr marL="285750" indent="-285750">
              <a:buClr>
                <a:srgbClr val="21294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Verbessern Effizienz</a:t>
            </a:r>
          </a:p>
          <a:p>
            <a:pPr marL="285750" indent="-285750">
              <a:buClr>
                <a:srgbClr val="21294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Robustheit</a:t>
            </a:r>
          </a:p>
          <a:p>
            <a:pPr marL="285750" indent="-285750">
              <a:buClr>
                <a:srgbClr val="21294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Zeitersparnis</a:t>
            </a:r>
            <a:endParaRPr lang="de-DE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212940"/>
              </a:buClr>
              <a:buSzPct val="200000"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212940"/>
              </a:buClr>
              <a:buSzPct val="200000"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212940"/>
              </a:buClr>
              <a:buSzPct val="200000"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FF0C116-E41D-FF1F-58D1-7F5BC3038D6F}"/>
              </a:ext>
            </a:extLst>
          </p:cNvPr>
          <p:cNvSpPr txBox="1"/>
          <p:nvPr/>
        </p:nvSpPr>
        <p:spPr>
          <a:xfrm>
            <a:off x="11726917" y="6488668"/>
            <a:ext cx="4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3D1EB50-B3CA-E218-CD82-AB91015FE030}"/>
              </a:ext>
            </a:extLst>
          </p:cNvPr>
          <p:cNvSpPr txBox="1"/>
          <p:nvPr/>
        </p:nvSpPr>
        <p:spPr>
          <a:xfrm>
            <a:off x="6096000" y="4580776"/>
            <a:ext cx="57281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212940"/>
              </a:buClr>
              <a:buSzPct val="200000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Schlüsselparameter sind:</a:t>
            </a:r>
          </a:p>
          <a:p>
            <a:pPr marL="285750" indent="-285750">
              <a:buClr>
                <a:srgbClr val="21294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Wegfindungs-Algorithmen</a:t>
            </a:r>
          </a:p>
          <a:p>
            <a:pPr marL="285750" indent="-285750">
              <a:buClr>
                <a:srgbClr val="21294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Anzahl der Agenten</a:t>
            </a:r>
          </a:p>
          <a:p>
            <a:pPr marL="285750" indent="-285750">
              <a:buClr>
                <a:srgbClr val="21294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Sensortechnik</a:t>
            </a:r>
          </a:p>
          <a:p>
            <a:pPr>
              <a:buClr>
                <a:srgbClr val="212940"/>
              </a:buClr>
              <a:buSzPct val="100000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Erste Laborergebnisse zeigen signifikante Fortschritte und einen Ausblick auf zukünftige Entwicklungen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C6B140F-7D35-F0A9-D040-18A462FF56B2}"/>
              </a:ext>
            </a:extLst>
          </p:cNvPr>
          <p:cNvSpPr txBox="1"/>
          <p:nvPr/>
        </p:nvSpPr>
        <p:spPr>
          <a:xfrm>
            <a:off x="979785" y="2059573"/>
            <a:ext cx="96914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de-DE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Relevante Anwendungsgebiete:</a:t>
            </a:r>
            <a:endParaRPr lang="de-DE" sz="1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  <a:p>
            <a:pPr marL="742950" lvl="1" indent="-285750" algn="l">
              <a:buFont typeface="Arial"/>
              <a:buChar char="•"/>
            </a:pPr>
            <a:r>
              <a:rPr lang="de-DE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Weltraumerkundung:</a:t>
            </a:r>
            <a:r>
              <a:rPr lang="de-DE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Kartierung fremder Planeten</a:t>
            </a:r>
            <a:endParaRPr lang="de-DE" sz="1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/>
              <a:buChar char="•"/>
            </a:pPr>
            <a:r>
              <a:rPr lang="de-DE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Katastrophenhilfe:</a:t>
            </a:r>
            <a:r>
              <a:rPr lang="de-DE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Erkundung von Katastrophengebieten zur Lageerfassung</a:t>
            </a:r>
            <a:endParaRPr lang="de-DE" sz="1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/>
              <a:buChar char="•"/>
            </a:pPr>
            <a:r>
              <a:rPr lang="de-DE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Dynamische Umgebungen:</a:t>
            </a:r>
            <a:r>
              <a:rPr lang="de-DE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Navigation in sich ständig verändernden Szenarien</a:t>
            </a:r>
            <a:endParaRPr lang="de-DE" sz="1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78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B1507-D487-AE19-F037-6724B8587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71A08DA1-E7EC-3823-3EDF-55B5C0D279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10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B5D609F-4799-89F3-13A7-32EE1E2B5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98FE505F-2721-4401-46C1-86622A034120}"/>
              </a:ext>
            </a:extLst>
          </p:cNvPr>
          <p:cNvSpPr txBox="1">
            <a:spLocks/>
          </p:cNvSpPr>
          <p:nvPr/>
        </p:nvSpPr>
        <p:spPr>
          <a:xfrm>
            <a:off x="212834" y="363641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Einführung ins Thema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902E2A17-410C-ABB8-E43D-BEFEAC512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378CD27C-A37E-8701-E154-FEC36C427FDC}"/>
              </a:ext>
            </a:extLst>
          </p:cNvPr>
          <p:cNvSpPr txBox="1"/>
          <p:nvPr/>
        </p:nvSpPr>
        <p:spPr>
          <a:xfrm>
            <a:off x="11726917" y="6488668"/>
            <a:ext cx="4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AA10C05-A4A6-52C2-B418-8D4E7CFB9429}"/>
              </a:ext>
            </a:extLst>
          </p:cNvPr>
          <p:cNvSpPr txBox="1">
            <a:spLocks/>
          </p:cNvSpPr>
          <p:nvPr/>
        </p:nvSpPr>
        <p:spPr>
          <a:xfrm>
            <a:off x="412719" y="2038349"/>
            <a:ext cx="10515600" cy="2303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 rtl="0">
              <a:defRPr lang="de-de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Calibri"/>
              </a:rPr>
              <a:t>Ein Multi-Agent-System ist ein System aus mehreren selbstständig handelnden Einheiten (Agenten) welche mittels Kommunikation ein gegebenes individual- oder kollektiv Problem in einer geteilten Umgebung lösen.</a:t>
            </a:r>
          </a:p>
          <a:p>
            <a:pPr lvl="1"/>
            <a:endParaRPr lang="de-DE" sz="1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  <a:p>
            <a:pPr lvl="1"/>
            <a:r>
              <a:rPr lang="de-DE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Vorteile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de-DE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Gesteigerte Robustheit bei Ausfall einzelner Agenten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de-DE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Einfache Skalierbarkeit durch flexibles Hinzufügen von Agenten</a:t>
            </a:r>
            <a:endParaRPr lang="de-DE" sz="1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hteck: Abgerundete Ecken 1">
            <a:extLst>
              <a:ext uri="{FF2B5EF4-FFF2-40B4-BE49-F238E27FC236}">
                <a16:creationId xmlns:a16="http://schemas.microsoft.com/office/drawing/2014/main" id="{CECE8681-6509-343D-6111-65E3E437810F}"/>
              </a:ext>
            </a:extLst>
          </p:cNvPr>
          <p:cNvSpPr/>
          <p:nvPr/>
        </p:nvSpPr>
        <p:spPr>
          <a:xfrm>
            <a:off x="412719" y="1108057"/>
            <a:ext cx="11366562" cy="780785"/>
          </a:xfrm>
          <a:prstGeom prst="roundRect">
            <a:avLst/>
          </a:prstGeom>
          <a:solidFill>
            <a:srgbClr val="15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000" b="1" dirty="0">
                <a:latin typeface="Calibri"/>
                <a:ea typeface="Calibri"/>
                <a:cs typeface="Calibri"/>
              </a:rPr>
              <a:t>Was ist ein MAS? – Definition</a:t>
            </a:r>
          </a:p>
        </p:txBody>
      </p:sp>
      <p:sp>
        <p:nvSpPr>
          <p:cNvPr id="10" name="Rechteck: Abgerundete Ecken 1">
            <a:extLst>
              <a:ext uri="{FF2B5EF4-FFF2-40B4-BE49-F238E27FC236}">
                <a16:creationId xmlns:a16="http://schemas.microsoft.com/office/drawing/2014/main" id="{D61DABF9-B39C-00EE-135F-FA350EB143D5}"/>
              </a:ext>
            </a:extLst>
          </p:cNvPr>
          <p:cNvSpPr/>
          <p:nvPr/>
        </p:nvSpPr>
        <p:spPr>
          <a:xfrm>
            <a:off x="396953" y="4958279"/>
            <a:ext cx="11366562" cy="780785"/>
          </a:xfrm>
          <a:prstGeom prst="roundRect">
            <a:avLst/>
          </a:prstGeom>
          <a:solidFill>
            <a:srgbClr val="15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000" b="1" dirty="0">
                <a:latin typeface="Calibri"/>
                <a:ea typeface="Calibri"/>
                <a:cs typeface="Calibri"/>
              </a:rPr>
              <a:t>Ziel der Projektarbeit: Entwicklung eines Multiagentensystems zur kooperativen Erkundung </a:t>
            </a:r>
          </a:p>
          <a:p>
            <a:pPr algn="ctr"/>
            <a:r>
              <a:rPr lang="de-DE" sz="2000" b="1" dirty="0">
                <a:latin typeface="Calibri"/>
                <a:ea typeface="Calibri"/>
                <a:cs typeface="Calibri"/>
              </a:rPr>
              <a:t>einer 2D-Simulationsumgebung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198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6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661452" y="522898"/>
            <a:ext cx="252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2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550863" y="1233488"/>
            <a:ext cx="11075203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Effizienz der Kartierung abhängig vom Explorations-Algorithmus </a:t>
            </a:r>
          </a:p>
          <a:p>
            <a:pPr marL="285750" indent="-28575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Zwei grundlegend verschiedene Implementierungen: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551656" y="4157035"/>
            <a:ext cx="5545137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Einfacher nicht-informierter Ansatz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6096002" y="4155469"/>
            <a:ext cx="5545137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Informierter, zielgerichteter Ansatz</a:t>
            </a:r>
          </a:p>
        </p:txBody>
      </p:sp>
      <p:sp>
        <p:nvSpPr>
          <p:cNvPr id="48" name="Kreis: Hohl 2">
            <a:extLst>
              <a:ext uri="{FF2B5EF4-FFF2-40B4-BE49-F238E27FC236}">
                <a16:creationId xmlns:a16="http://schemas.microsoft.com/office/drawing/2014/main" id="{B2E1EA9A-F1D4-439A-B217-AD22B934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23430" y="2140484"/>
            <a:ext cx="1800000" cy="1800000"/>
          </a:xfrm>
          <a:prstGeom prst="donut">
            <a:avLst>
              <a:gd name="adj" fmla="val 12255"/>
            </a:avLst>
          </a:prstGeom>
          <a:solidFill>
            <a:srgbClr val="156082"/>
          </a:solidFill>
          <a:ln>
            <a:solidFill>
              <a:srgbClr val="15608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solidFill>
                  <a:srgbClr val="1560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</a:p>
          <a:p>
            <a:pPr algn="ctr" rtl="0"/>
            <a:r>
              <a:rPr lang="de-DE" b="1" dirty="0">
                <a:solidFill>
                  <a:srgbClr val="1560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Walk</a:t>
            </a:r>
          </a:p>
        </p:txBody>
      </p:sp>
      <p:sp>
        <p:nvSpPr>
          <p:cNvPr id="49" name="Kreis: Hohl 21">
            <a:extLst>
              <a:ext uri="{FF2B5EF4-FFF2-40B4-BE49-F238E27FC236}">
                <a16:creationId xmlns:a16="http://schemas.microsoft.com/office/drawing/2014/main" id="{6F95A068-D94D-4F77-8309-68B11C884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68571" y="2140484"/>
            <a:ext cx="1800000" cy="1800000"/>
          </a:xfrm>
          <a:prstGeom prst="donut">
            <a:avLst>
              <a:gd name="adj" fmla="val 12255"/>
            </a:avLst>
          </a:prstGeom>
          <a:solidFill>
            <a:srgbClr val="C04F1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solidFill>
                  <a:srgbClr val="C04F1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Frontier</a:t>
            </a:r>
          </a:p>
          <a:p>
            <a:pPr algn="ctr" rtl="0"/>
            <a:r>
              <a:rPr lang="de-DE" b="1" dirty="0" err="1">
                <a:solidFill>
                  <a:srgbClr val="C04F1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endParaRPr lang="de-DE" b="1" dirty="0">
              <a:solidFill>
                <a:srgbClr val="C04F1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rtl="0"/>
            <a:r>
              <a:rPr lang="de-DE" b="1" dirty="0">
                <a:solidFill>
                  <a:srgbClr val="C04F1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74EA76A-A410-51F0-69F7-50BD5F8F0CEB}"/>
              </a:ext>
            </a:extLst>
          </p:cNvPr>
          <p:cNvSpPr txBox="1"/>
          <p:nvPr/>
        </p:nvSpPr>
        <p:spPr>
          <a:xfrm>
            <a:off x="11726917" y="6488668"/>
            <a:ext cx="4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C0AD34E3-1C6B-C8C4-19D2-35C3EB5AF437}"/>
              </a:ext>
            </a:extLst>
          </p:cNvPr>
          <p:cNvSpPr txBox="1">
            <a:spLocks/>
          </p:cNvSpPr>
          <p:nvPr/>
        </p:nvSpPr>
        <p:spPr>
          <a:xfrm>
            <a:off x="212834" y="363641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Explorations-Algorithmen im Überblick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92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0.00069 L -0.02266 -0.159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803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96296E-6 L -0.0233 -0.1592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796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48" grpId="0" animBg="1"/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6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661452" y="522898"/>
            <a:ext cx="252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2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551655" y="2835736"/>
            <a:ext cx="5263529" cy="12182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Vorgehen</a:t>
            </a:r>
          </a:p>
          <a:p>
            <a:pPr rtl="0">
              <a:lnSpc>
                <a:spcPts val="1900"/>
              </a:lnSpc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Agent bewegt sich zufällig bis:</a:t>
            </a:r>
          </a:p>
          <a:p>
            <a:pPr marL="285750" indent="-28575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Hindernis</a:t>
            </a:r>
          </a:p>
          <a:p>
            <a:pPr marL="285750" indent="-28575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Zeitlimit</a:t>
            </a:r>
          </a:p>
          <a:p>
            <a:pPr rtl="0">
              <a:lnSpc>
                <a:spcPts val="1900"/>
              </a:lnSpc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Ändert dann zufällig seine Richtung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6110793" y="2835736"/>
            <a:ext cx="5545138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Vorgehen</a:t>
            </a:r>
          </a:p>
          <a:p>
            <a:pPr rtl="0">
              <a:lnSpc>
                <a:spcPts val="1900"/>
              </a:lnSpc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Umgebung in drei Bereiche unterteilt: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Bekanntes Gebiet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Unbekanntes Gebiet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Frontiers</a:t>
            </a:r>
          </a:p>
          <a:p>
            <a:pPr>
              <a:lnSpc>
                <a:spcPts val="1900"/>
              </a:lnSpc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Gezielte Bewegung zu Frontiers zur effizienten Erkundung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6D29E99-E99F-4AE9-91F0-86F06FA7B9EE}"/>
              </a:ext>
            </a:extLst>
          </p:cNvPr>
          <p:cNvSpPr/>
          <p:nvPr/>
        </p:nvSpPr>
        <p:spPr>
          <a:xfrm>
            <a:off x="552450" y="4485558"/>
            <a:ext cx="5262734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Intelligenz</a:t>
            </a:r>
          </a:p>
          <a:p>
            <a:pPr>
              <a:lnSpc>
                <a:spcPts val="1900"/>
              </a:lnSpc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Agent berücksichtigt nicht, ob: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Bereich bereits bekannt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schon befahren wurde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BFAB976-566A-553F-CFA3-B0BDD8A68C1E}"/>
              </a:ext>
            </a:extLst>
          </p:cNvPr>
          <p:cNvSpPr txBox="1"/>
          <p:nvPr/>
        </p:nvSpPr>
        <p:spPr>
          <a:xfrm>
            <a:off x="457328" y="5552818"/>
            <a:ext cx="55451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Auswahl-Kriterium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Basis-Referenz zum Messen von Effizienzgewinn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5B01A1C-201F-15D7-A708-B98734138F96}"/>
              </a:ext>
            </a:extLst>
          </p:cNvPr>
          <p:cNvSpPr txBox="1"/>
          <p:nvPr/>
        </p:nvSpPr>
        <p:spPr>
          <a:xfrm>
            <a:off x="6002465" y="5552818"/>
            <a:ext cx="54498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Auswahl-Kriterium</a:t>
            </a:r>
            <a:endParaRPr lang="de-DE" i="0" u="none" strike="noStrike" baseline="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Etablierter und fundamentaler Ansatz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Weniger komplex als neuere Verfahren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9CE542D-E770-6FEF-50CE-92AC471C23E8}"/>
              </a:ext>
            </a:extLst>
          </p:cNvPr>
          <p:cNvSpPr/>
          <p:nvPr/>
        </p:nvSpPr>
        <p:spPr>
          <a:xfrm>
            <a:off x="6096000" y="4485558"/>
            <a:ext cx="5262734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Intelligenz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Strategische Zielauswahl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Kommunikation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Routenfindung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FF3D8D3-EB0D-C15D-DEC4-5389320D5A30}"/>
              </a:ext>
            </a:extLst>
          </p:cNvPr>
          <p:cNvSpPr txBox="1"/>
          <p:nvPr/>
        </p:nvSpPr>
        <p:spPr>
          <a:xfrm>
            <a:off x="11726917" y="6488668"/>
            <a:ext cx="4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4260741E-D503-0D11-51F7-083EB866C689}"/>
              </a:ext>
            </a:extLst>
          </p:cNvPr>
          <p:cNvSpPr txBox="1">
            <a:spLocks/>
          </p:cNvSpPr>
          <p:nvPr/>
        </p:nvSpPr>
        <p:spPr>
          <a:xfrm>
            <a:off x="212834" y="363641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Explorations-Algorithmen im Überblick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2BC4C104-721E-1C98-7E9D-9477A77F4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674" y="954439"/>
            <a:ext cx="7517019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6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13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6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72000" y="512763"/>
            <a:ext cx="342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42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BAB1229D-E405-4DFF-B7BD-0117365D87A8}"/>
              </a:ext>
            </a:extLst>
          </p:cNvPr>
          <p:cNvSpPr txBox="1"/>
          <p:nvPr/>
        </p:nvSpPr>
        <p:spPr>
          <a:xfrm>
            <a:off x="1009651" y="966091"/>
            <a:ext cx="1041108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Karten-Update: 	</a:t>
            </a:r>
            <a:r>
              <a:rPr lang="de-DE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Agent nimmt Umgebung wahr und aktualisiert lokale Karte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b="1" i="0" u="none" strike="noStrike" baseline="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b="1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Grenzen-Update: 	</a:t>
            </a:r>
            <a:r>
              <a:rPr lang="de-DE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Neue Frontiers werden identifiziert</a:t>
            </a:r>
          </a:p>
          <a:p>
            <a:endParaRPr lang="de-DE" b="0" i="0" u="none" strike="noStrike" baseline="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b="1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Grenzen-Auswahl: 	</a:t>
            </a:r>
            <a:r>
              <a:rPr lang="de-DE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Frontiers werden bewertet, "bestes" Ziel wird ausgewählt</a:t>
            </a:r>
          </a:p>
          <a:p>
            <a:r>
              <a:rPr lang="de-DE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de-DE" b="1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Routenauswahl: 	</a:t>
            </a:r>
            <a:r>
              <a:rPr lang="de-DE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Agent plant Route zum Ziel (A*-Algorithmus)</a:t>
            </a:r>
          </a:p>
          <a:p>
            <a:endParaRPr lang="de-DE" b="0" i="0" u="none" strike="noStrike" baseline="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b="1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Bewegung: 	</a:t>
            </a:r>
            <a:r>
              <a:rPr lang="de-DE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Agent bewegt sich in Richtung des Ziels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DB28BF13-7722-6981-D3AA-0DE1B22468DF}"/>
              </a:ext>
            </a:extLst>
          </p:cNvPr>
          <p:cNvCxnSpPr/>
          <p:nvPr/>
        </p:nvCxnSpPr>
        <p:spPr>
          <a:xfrm>
            <a:off x="781050" y="966091"/>
            <a:ext cx="0" cy="2771775"/>
          </a:xfrm>
          <a:prstGeom prst="straightConnector1">
            <a:avLst/>
          </a:prstGeom>
          <a:ln w="76200" cap="flat" cmpd="sng" algn="ctr">
            <a:solidFill>
              <a:srgbClr val="C04F1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2C0338EC-6453-B8E5-8359-ADDAADBE09E1}"/>
              </a:ext>
            </a:extLst>
          </p:cNvPr>
          <p:cNvSpPr txBox="1"/>
          <p:nvPr/>
        </p:nvSpPr>
        <p:spPr>
          <a:xfrm>
            <a:off x="11726917" y="6488668"/>
            <a:ext cx="4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66F0B436-8DD5-6580-5272-A99EE7CB7DE6}"/>
              </a:ext>
            </a:extLst>
          </p:cNvPr>
          <p:cNvSpPr txBox="1">
            <a:spLocks/>
          </p:cNvSpPr>
          <p:nvPr/>
        </p:nvSpPr>
        <p:spPr>
          <a:xfrm>
            <a:off x="212834" y="363641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FBE – Der Erkundungszyklus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92D383-D5B1-7532-00D0-112A38860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605" y="4188857"/>
            <a:ext cx="278561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8353334-A3FB-E81E-88DE-F05ADE762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129" y="4188857"/>
            <a:ext cx="279219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4DEE354-17C0-B8B0-0B41-110DC5235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93" y="4175102"/>
            <a:ext cx="278561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720E15FC-0FBE-3A49-0A26-3F30CE3B6814}"/>
              </a:ext>
            </a:extLst>
          </p:cNvPr>
          <p:cNvSpPr txBox="1"/>
          <p:nvPr/>
        </p:nvSpPr>
        <p:spPr>
          <a:xfrm>
            <a:off x="966093" y="3819525"/>
            <a:ext cx="275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Globales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Grid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93F4329-F8A2-2FA6-ECE7-968FE8E13364}"/>
              </a:ext>
            </a:extLst>
          </p:cNvPr>
          <p:cNvSpPr txBox="1"/>
          <p:nvPr/>
        </p:nvSpPr>
        <p:spPr>
          <a:xfrm>
            <a:off x="4514849" y="3805770"/>
            <a:ext cx="275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Lokales Gedächtnis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004DBE7-05E1-1298-F171-75191D3D311D}"/>
              </a:ext>
            </a:extLst>
          </p:cNvPr>
          <p:cNvSpPr txBox="1"/>
          <p:nvPr/>
        </p:nvSpPr>
        <p:spPr>
          <a:xfrm>
            <a:off x="8063605" y="3805770"/>
            <a:ext cx="275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Geteiltes Gedächtnis</a:t>
            </a:r>
          </a:p>
        </p:txBody>
      </p:sp>
    </p:spTree>
    <p:extLst>
      <p:ext uri="{BB962C8B-B14F-4D97-AF65-F5344CB8AC3E}">
        <p14:creationId xmlns:p14="http://schemas.microsoft.com/office/powerpoint/2010/main" val="2277156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6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12000" y="512763"/>
            <a:ext cx="378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8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E191E53F-5706-4FD7-9C5B-8983E474697E}"/>
                  </a:ext>
                </a:extLst>
              </p:cNvPr>
              <p:cNvSpPr txBox="1"/>
              <p:nvPr/>
            </p:nvSpPr>
            <p:spPr>
              <a:xfrm>
                <a:off x="550862" y="1233488"/>
                <a:ext cx="11090275" cy="23308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800" b="0" i="0" u="none" strike="noStrike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Grenzauswahl entsprechend Kostenfunktion:</a:t>
                </a:r>
              </a:p>
              <a:p>
                <a:endParaRPr lang="de-DE" sz="1800" b="0" i="0" u="none" strike="noStrike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𝐷𝑖𝑠𝑡𝑎𝑛𝑧</m:t>
                          </m:r>
                        </m:sub>
                      </m:sSub>
                      <m:r>
                        <a:rPr lang="de-DE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𝐷𝑖𝑠𝑡𝑎𝑛𝑧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𝐺𝑟</m:t>
                          </m:r>
                          <m: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öß</m:t>
                          </m:r>
                          <m: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de-DE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𝐺𝑟</m:t>
                          </m:r>
                          <m: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öß</m:t>
                          </m:r>
                          <m: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𝑂𝑟𝑖𝑒𝑛𝑡𝑖𝑒𝑟𝑢𝑛𝑔</m:t>
                          </m:r>
                        </m:sub>
                      </m:sSub>
                      <m:r>
                        <a:rPr lang="de-DE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𝑂𝑟𝑖𝑒𝑛𝑡𝑖𝑒𝑟𝑢𝑛𝑔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1800" b="0" i="0" u="none" strike="noStrike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de-DE" sz="1800" b="0" i="0" u="none" strike="noStrike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de-DE" sz="1800" b="1" i="0" u="none" strike="noStrike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Bewertungskriterien: </a:t>
                </a:r>
                <a:endParaRPr lang="de-DE" sz="1800" b="0" i="0" u="none" strike="noStrike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800" b="1" i="0" u="none" strike="noStrike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Distanz: </a:t>
                </a:r>
                <a:r>
                  <a:rPr lang="de-DE" sz="1800" b="0" i="0" u="none" strike="noStrike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Abstand Agent zu Frontier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800" b="1" i="0" u="none" strike="noStrike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Größe (Länge): </a:t>
                </a:r>
                <a:r>
                  <a:rPr lang="de-DE" sz="1800" i="0" u="none" strike="noStrike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Anzahl zusa</a:t>
                </a:r>
                <a:r>
                  <a:rPr lang="de-D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mmenhängender Frontier-Zellen</a:t>
                </a:r>
                <a:endParaRPr lang="de-DE" sz="1800" b="1" i="0" u="none" strike="noStrike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800" b="1" i="0" u="none" strike="noStrike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Orientierung: </a:t>
                </a:r>
                <a:r>
                  <a:rPr lang="de-DE" sz="1800" i="0" u="none" strike="noStrike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Ausrichtung des Agenten zum Frontier</a:t>
                </a:r>
                <a:endParaRPr lang="de-DE" sz="1800" b="0" i="0" u="none" strike="noStrike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E191E53F-5706-4FD7-9C5B-8983E4746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62" y="1233488"/>
                <a:ext cx="11090275" cy="2330895"/>
              </a:xfrm>
              <a:prstGeom prst="rect">
                <a:avLst/>
              </a:prstGeom>
              <a:blipFill>
                <a:blip r:embed="rId3"/>
                <a:stretch>
                  <a:fillRect l="-440" t="-1305" b="-31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66285FF3-E9CE-65B1-4A64-973554AAB91D}"/>
              </a:ext>
            </a:extLst>
          </p:cNvPr>
          <p:cNvSpPr txBox="1"/>
          <p:nvPr/>
        </p:nvSpPr>
        <p:spPr>
          <a:xfrm>
            <a:off x="11726917" y="6488668"/>
            <a:ext cx="4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13EC32F7-B0D8-9783-FAB7-7B6908563414}"/>
              </a:ext>
            </a:extLst>
          </p:cNvPr>
          <p:cNvSpPr txBox="1">
            <a:spLocks/>
          </p:cNvSpPr>
          <p:nvPr/>
        </p:nvSpPr>
        <p:spPr>
          <a:xfrm>
            <a:off x="212834" y="363641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FBE – Die Grenzauswahl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0CE776F-AFF5-D6F5-7CAD-1672FFE4E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07" y="4175102"/>
            <a:ext cx="2763243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0BEC7F6-8ABD-B1D6-605A-D0657C22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4175102"/>
            <a:ext cx="275675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5ED7B1C-837E-57EE-6049-07C515348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607" y="4175102"/>
            <a:ext cx="275675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DEF044E-D8A1-E71C-B279-99C60C965D87}"/>
              </a:ext>
            </a:extLst>
          </p:cNvPr>
          <p:cNvSpPr txBox="1"/>
          <p:nvPr/>
        </p:nvSpPr>
        <p:spPr>
          <a:xfrm>
            <a:off x="966093" y="3819525"/>
            <a:ext cx="275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Distanz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F579B2C-7446-369C-8657-6DE02D49906B}"/>
              </a:ext>
            </a:extLst>
          </p:cNvPr>
          <p:cNvSpPr txBox="1"/>
          <p:nvPr/>
        </p:nvSpPr>
        <p:spPr>
          <a:xfrm>
            <a:off x="4514849" y="3805770"/>
            <a:ext cx="275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Größe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354325A-925A-0033-B2DA-E9A5371DE95A}"/>
              </a:ext>
            </a:extLst>
          </p:cNvPr>
          <p:cNvSpPr txBox="1"/>
          <p:nvPr/>
        </p:nvSpPr>
        <p:spPr>
          <a:xfrm>
            <a:off x="8063605" y="3805770"/>
            <a:ext cx="275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Orientierung</a:t>
            </a:r>
          </a:p>
        </p:txBody>
      </p:sp>
    </p:spTree>
    <p:extLst>
      <p:ext uri="{BB962C8B-B14F-4D97-AF65-F5344CB8AC3E}">
        <p14:creationId xmlns:p14="http://schemas.microsoft.com/office/powerpoint/2010/main" val="2810435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6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736103" y="512763"/>
            <a:ext cx="144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144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3BDB3402-D33C-4591-9DB9-CD3DB20276A0}"/>
              </a:ext>
            </a:extLst>
          </p:cNvPr>
          <p:cNvSpPr txBox="1"/>
          <p:nvPr/>
        </p:nvSpPr>
        <p:spPr>
          <a:xfrm>
            <a:off x="6018917" y="1504648"/>
            <a:ext cx="5418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i="0" u="none" strike="noStrike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Bresenham</a:t>
            </a:r>
            <a:r>
              <a:rPr lang="de-DE" sz="1800" b="1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-Algorithmus: </a:t>
            </a:r>
          </a:p>
          <a:p>
            <a:r>
              <a:rPr lang="de-DE" sz="18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Approximierte Darstellung 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der </a:t>
            </a:r>
            <a:r>
              <a:rPr lang="de-DE" sz="18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"Strahlen" des </a:t>
            </a:r>
            <a:r>
              <a:rPr lang="de-DE" sz="1800" b="0" i="0" u="none" strike="noStrike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Raycastings</a:t>
            </a:r>
            <a:r>
              <a:rPr lang="de-DE" sz="18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auf einem 2D-Grid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1864BD4-5D98-449B-8405-722DBEB975E5}"/>
              </a:ext>
            </a:extLst>
          </p:cNvPr>
          <p:cNvSpPr txBox="1"/>
          <p:nvPr/>
        </p:nvSpPr>
        <p:spPr>
          <a:xfrm>
            <a:off x="531809" y="1504649"/>
            <a:ext cx="54181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i="0" u="none" strike="noStrike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Raycasting</a:t>
            </a:r>
            <a:r>
              <a:rPr lang="de-DE" sz="1800" b="1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 LiDAR: </a:t>
            </a:r>
          </a:p>
          <a:p>
            <a:r>
              <a:rPr lang="de-DE" sz="18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Simuliert Aussenden von "Strahlen", um Distanz zu Hindernissen zu messen</a:t>
            </a: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3A9DE4A3-5DCC-4ADA-9A24-435FAF7127C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9410" y="2823454"/>
            <a:ext cx="5305537" cy="2447925"/>
          </a:xfrm>
          <a:prstGeom prst="rect">
            <a:avLst/>
          </a:prstGeom>
        </p:spPr>
      </p:pic>
      <p:pic>
        <p:nvPicPr>
          <p:cNvPr id="17" name="Picture 1">
            <a:extLst>
              <a:ext uri="{FF2B5EF4-FFF2-40B4-BE49-F238E27FC236}">
                <a16:creationId xmlns:a16="http://schemas.microsoft.com/office/drawing/2014/main" id="{99C00A80-BDE9-4F69-B2AF-D1D6448E366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03098" y="2741482"/>
            <a:ext cx="5379390" cy="261187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3EB70AC-2F24-94B7-1BC7-205533C831B5}"/>
              </a:ext>
            </a:extLst>
          </p:cNvPr>
          <p:cNvSpPr txBox="1"/>
          <p:nvPr/>
        </p:nvSpPr>
        <p:spPr>
          <a:xfrm>
            <a:off x="11726917" y="6488668"/>
            <a:ext cx="4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C438BA91-C43E-BBE9-B365-D63A69617A1B}"/>
              </a:ext>
            </a:extLst>
          </p:cNvPr>
          <p:cNvSpPr txBox="1">
            <a:spLocks/>
          </p:cNvSpPr>
          <p:nvPr/>
        </p:nvSpPr>
        <p:spPr>
          <a:xfrm>
            <a:off x="212834" y="363641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Umgebungswahrnehmung: </a:t>
            </a:r>
            <a:r>
              <a:rPr lang="de-DE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Raycasting</a:t>
            </a:r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de-DE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Bresenham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16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theme/theme1.xml><?xml version="1.0" encoding="utf-8"?>
<a:theme xmlns:a="http://schemas.openxmlformats.org/drawingml/2006/main" name="Office-Design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03_TF78455520.potx" id="{9CC58D98-8D63-4413-8A90-F6134E0D6024}" vid="{7F592C43-5E71-4209-A923-444667EDB04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Projektanalyse von 24Slides</Template>
  <TotalTime>0</TotalTime>
  <Words>1504</Words>
  <Application>Microsoft Office PowerPoint</Application>
  <PresentationFormat>Breitbild</PresentationFormat>
  <Paragraphs>384</Paragraphs>
  <Slides>24</Slides>
  <Notes>23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3" baseType="lpstr">
      <vt:lpstr>Aptos</vt:lpstr>
      <vt:lpstr>Arial</vt:lpstr>
      <vt:lpstr>Calibri</vt:lpstr>
      <vt:lpstr>Cambria Math</vt:lpstr>
      <vt:lpstr>Century Gothic</vt:lpstr>
      <vt:lpstr>Segoe UI</vt:lpstr>
      <vt:lpstr>Segoe UI Light</vt:lpstr>
      <vt:lpstr>Wingdings</vt:lpstr>
      <vt:lpstr>Office-Design</vt:lpstr>
      <vt:lpstr>PowerPoint-Präsentation</vt:lpstr>
      <vt:lpstr>Projektanalyse – Folie 2</vt:lpstr>
      <vt:lpstr>Projektanalyse – Folie 10</vt:lpstr>
      <vt:lpstr>Projektanalyse – Folie 10</vt:lpstr>
      <vt:lpstr>Projektanalyse – Folie 6</vt:lpstr>
      <vt:lpstr>Projektanalyse – Folie 6</vt:lpstr>
      <vt:lpstr>Projektanalyse – Folie 6</vt:lpstr>
      <vt:lpstr>Projektanalyse – Folie 6</vt:lpstr>
      <vt:lpstr>Projektanalyse – Folie 6</vt:lpstr>
      <vt:lpstr>Projektanalyse – Folie 6</vt:lpstr>
      <vt:lpstr>Projektanalyse – Folie 6</vt:lpstr>
      <vt:lpstr>Projektanalyse – Folie 6</vt:lpstr>
      <vt:lpstr>Projektanalyse – Folie 10</vt:lpstr>
      <vt:lpstr>Projektanalyse – Folie 10</vt:lpstr>
      <vt:lpstr>Projektanalyse – Folie 10</vt:lpstr>
      <vt:lpstr>Projektanalyse – Folie 10</vt:lpstr>
      <vt:lpstr>Projektanalyse – Folie 10</vt:lpstr>
      <vt:lpstr>Projektanalyse – Folie 10</vt:lpstr>
      <vt:lpstr>Projektanalyse – Folie 10</vt:lpstr>
      <vt:lpstr>Projektanalyse – Folie 10</vt:lpstr>
      <vt:lpstr>Projektanalyse – Folie 10</vt:lpstr>
      <vt:lpstr>Projektanalyse – Folie 10</vt:lpstr>
      <vt:lpstr>Projektanalyse – Folie 3</vt:lpstr>
      <vt:lpstr>Vielen Dank für Ihre Aufmerksamkeit  Wir freuen uns auf Ihre Fragen und den gemeinsamen Austausch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Kadur</dc:creator>
  <cp:lastModifiedBy>Marco Kadur</cp:lastModifiedBy>
  <cp:revision>167</cp:revision>
  <dcterms:created xsi:type="dcterms:W3CDTF">2025-07-10T10:32:14Z</dcterms:created>
  <dcterms:modified xsi:type="dcterms:W3CDTF">2025-08-02T11:37:39Z</dcterms:modified>
</cp:coreProperties>
</file>