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9" r:id="rId2"/>
    <p:sldId id="291" r:id="rId3"/>
    <p:sldId id="292" r:id="rId4"/>
    <p:sldId id="304" r:id="rId5"/>
    <p:sldId id="302" r:id="rId6"/>
    <p:sldId id="301" r:id="rId7"/>
    <p:sldId id="305" r:id="rId8"/>
    <p:sldId id="293" r:id="rId9"/>
    <p:sldId id="306" r:id="rId10"/>
    <p:sldId id="300" r:id="rId11"/>
    <p:sldId id="307" r:id="rId12"/>
    <p:sldId id="308" r:id="rId13"/>
    <p:sldId id="294" r:id="rId14"/>
    <p:sldId id="296" r:id="rId15"/>
    <p:sldId id="309" r:id="rId16"/>
    <p:sldId id="295" r:id="rId17"/>
    <p:sldId id="298" r:id="rId18"/>
    <p:sldId id="299" r:id="rId19"/>
    <p:sldId id="290" r:id="rId20"/>
    <p:sldId id="288" r:id="rId21"/>
    <p:sldId id="276" r:id="rId22"/>
    <p:sldId id="277" r:id="rId23"/>
    <p:sldId id="285" r:id="rId24"/>
    <p:sldId id="278" r:id="rId25"/>
    <p:sldId id="280" r:id="rId26"/>
    <p:sldId id="281" r:id="rId27"/>
    <p:sldId id="283" r:id="rId28"/>
    <p:sldId id="282" r:id="rId29"/>
    <p:sldId id="287" r:id="rId3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rüßung" id="{93BD1B26-6CF4-4DD8-AEC2-C3D4AB92ADF0}">
          <p14:sldIdLst>
            <p14:sldId id="289"/>
          </p14:sldIdLst>
        </p14:section>
        <p14:section name="Hauptteil" id="{A58B2E43-973D-4FDF-ACC1-9D5D9DB37097}">
          <p14:sldIdLst>
            <p14:sldId id="291"/>
            <p14:sldId id="292"/>
            <p14:sldId id="304"/>
            <p14:sldId id="302"/>
            <p14:sldId id="301"/>
            <p14:sldId id="305"/>
            <p14:sldId id="293"/>
            <p14:sldId id="306"/>
            <p14:sldId id="300"/>
            <p14:sldId id="307"/>
            <p14:sldId id="308"/>
            <p14:sldId id="294"/>
            <p14:sldId id="296"/>
            <p14:sldId id="309"/>
            <p14:sldId id="295"/>
            <p14:sldId id="298"/>
            <p14:sldId id="299"/>
          </p14:sldIdLst>
        </p14:section>
        <p14:section name="Abschluss" id="{E772967D-5920-41D8-8601-7EE5A9D5B1A5}">
          <p14:sldIdLst>
            <p14:sldId id="290"/>
          </p14:sldIdLst>
        </p14:section>
        <p14:section name="Folienlayout - angepasstes Farbschema" id="{617109F6-C2B8-4B63-A1C5-53A694B94312}">
          <p14:sldIdLst>
            <p14:sldId id="288"/>
            <p14:sldId id="276"/>
            <p14:sldId id="277"/>
            <p14:sldId id="285"/>
          </p14:sldIdLst>
        </p14:section>
        <p14:section name="Folienlayout - noch altes Farbschema" id="{69EDC10D-50C4-49DE-9844-FD35A3B19DD5}">
          <p14:sldIdLst>
            <p14:sldId id="278"/>
            <p14:sldId id="280"/>
            <p14:sldId id="281"/>
            <p14:sldId id="283"/>
            <p14:sldId id="282"/>
            <p14:sldId id="287"/>
          </p14:sldIdLst>
        </p14:section>
      </p14:sectionLst>
    </p:ext>
    <p:ext uri="{EFAFB233-063F-42B5-8137-9DF3F51BA10A}">
      <p15:sldGuideLst xmlns:p15="http://schemas.microsoft.com/office/powerpoint/2012/main">
        <p15:guide id="1" orient="horz" pos="2319" userDrawn="1">
          <p15:clr>
            <a:srgbClr val="A4A3A4"/>
          </p15:clr>
        </p15:guide>
        <p15:guide id="2" pos="3840" userDrawn="1">
          <p15:clr>
            <a:srgbClr val="A4A3A4"/>
          </p15:clr>
        </p15:guide>
        <p15:guide id="3" pos="7333" userDrawn="1">
          <p15:clr>
            <a:srgbClr val="A4A3A4"/>
          </p15:clr>
        </p15:guide>
        <p15:guide id="4" pos="347" userDrawn="1">
          <p15:clr>
            <a:srgbClr val="A4A3A4"/>
          </p15:clr>
        </p15:guide>
        <p15:guide id="5" orient="horz" pos="323" userDrawn="1">
          <p15:clr>
            <a:srgbClr val="A4A3A4"/>
          </p15:clr>
        </p15:guide>
        <p15:guide id="6" orient="horz" pos="777" userDrawn="1">
          <p15:clr>
            <a:srgbClr val="A4A3A4"/>
          </p15:clr>
        </p15:guide>
        <p15:guide id="7" orient="horz" pos="3861" userDrawn="1">
          <p15:clr>
            <a:srgbClr val="A4A3A4"/>
          </p15:clr>
        </p15:guide>
        <p15:guide id="8" pos="5586" userDrawn="1">
          <p15:clr>
            <a:srgbClr val="A4A3A4"/>
          </p15:clr>
        </p15:guide>
        <p15:guide id="9" pos="20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000001"/>
    <a:srgbClr val="404041"/>
    <a:srgbClr val="C9CACF"/>
    <a:srgbClr val="3CBEF0"/>
    <a:srgbClr val="212940"/>
    <a:srgbClr val="3F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661" autoAdjust="0"/>
  </p:normalViewPr>
  <p:slideViewPr>
    <p:cSldViewPr snapToGrid="0" showGuides="1">
      <p:cViewPr varScale="1">
        <p:scale>
          <a:sx n="110" d="100"/>
          <a:sy n="110" d="100"/>
        </p:scale>
        <p:origin x="114" y="306"/>
      </p:cViewPr>
      <p:guideLst>
        <p:guide orient="horz" pos="2319"/>
        <p:guide pos="3840"/>
        <p:guide pos="7333"/>
        <p:guide pos="347"/>
        <p:guide orient="horz" pos="323"/>
        <p:guide orient="horz" pos="777"/>
        <p:guide orient="horz" pos="3861"/>
        <p:guide pos="5586"/>
        <p:guide pos="2094"/>
      </p:guideLst>
    </p:cSldViewPr>
  </p:slideViewPr>
  <p:notesTextViewPr>
    <p:cViewPr>
      <p:scale>
        <a:sx n="1" d="1"/>
        <a:sy n="1" d="1"/>
      </p:scale>
      <p:origin x="0" y="0"/>
    </p:cViewPr>
  </p:notesTextViewPr>
  <p:notesViewPr>
    <p:cSldViewPr snapToGrid="0">
      <p:cViewPr varScale="1">
        <p:scale>
          <a:sx n="88" d="100"/>
          <a:sy n="88"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de-DE" sz="1600" b="1" i="0" u="none" strike="noStrike" kern="1200" spc="0" baseline="0" noProof="0">
                <a:solidFill>
                  <a:schemeClr val="tx1">
                    <a:lumMod val="65000"/>
                    <a:lumOff val="35000"/>
                  </a:schemeClr>
                </a:solidFill>
                <a:latin typeface="+mn-lt"/>
                <a:ea typeface="+mn-ea"/>
                <a:cs typeface="+mn-cs"/>
              </a:defRPr>
            </a:pPr>
            <a:r>
              <a:rPr lang="de-DE" sz="1600" b="1" noProof="0" dirty="0"/>
              <a:t>Projekt</a:t>
            </a:r>
            <a:r>
              <a:rPr lang="de-DE" sz="1600" b="1" baseline="0" noProof="0" dirty="0"/>
              <a:t>risikoanalyse</a:t>
            </a:r>
            <a:endParaRPr lang="de-DE" sz="1600" b="1" noProof="0" dirty="0"/>
          </a:p>
        </c:rich>
      </c:tx>
      <c:overlay val="0"/>
      <c:spPr>
        <a:noFill/>
        <a:ln>
          <a:noFill/>
        </a:ln>
        <a:effectLst/>
      </c:spPr>
      <c:txPr>
        <a:bodyPr rot="0" spcFirstLastPara="1" vertOverflow="ellipsis" vert="horz" wrap="square" anchor="ctr" anchorCtr="1"/>
        <a:lstStyle/>
        <a:p>
          <a:pPr>
            <a:defRPr lang="de-DE" sz="1600" b="1" i="0" u="none" strike="noStrike" kern="1200" spc="0" baseline="0" noProof="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Sheet1!$B$1</c:f>
              <c:strCache>
                <c:ptCount val="1"/>
                <c:pt idx="0">
                  <c:v>Datenreihe 1</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Datenreihe 2</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Datenreihe 3</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Datenreihe 4</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Datenreihe 5</c:v>
                </c:pt>
              </c:strCache>
            </c:strRef>
          </c:tx>
          <c:spPr>
            <a:solidFill>
              <a:schemeClr val="accent4">
                <a:lumMod val="75000"/>
              </a:schemeClr>
            </a:solidFill>
            <a:ln>
              <a:noFill/>
            </a:ln>
            <a:effectLst/>
          </c:spPr>
          <c:invertIfNegative val="0"/>
          <c:cat>
            <c:strRef>
              <c:f>Sheet1!$A$2</c:f>
              <c:strCache>
                <c:ptCount val="1"/>
                <c:pt idx="0">
                  <c:v>Kategorie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Datenreihe 6</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Datenreihe 7</c:v>
                </c:pt>
              </c:strCache>
            </c:strRef>
          </c:tx>
          <c:spPr>
            <a:solidFill>
              <a:schemeClr val="accent3">
                <a:lumMod val="75000"/>
              </a:schemeClr>
            </a:solidFill>
            <a:ln>
              <a:noFill/>
            </a:ln>
            <a:effectLst/>
          </c:spPr>
          <c:invertIfNegative val="0"/>
          <c:cat>
            <c:strRef>
              <c:f>Sheet1!$A$2</c:f>
              <c:strCache>
                <c:ptCount val="1"/>
                <c:pt idx="0">
                  <c:v>Kategorie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de-DE"/>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9D3BBD2-794C-43E3-8362-720D61104479}" type="datetime1">
              <a:rPr lang="de-DE" smtClean="0"/>
              <a:t>30.07.2025</a:t>
            </a:fld>
            <a:endParaRPr lang="de-DE" dirty="0"/>
          </a:p>
        </p:txBody>
      </p:sp>
      <p:sp>
        <p:nvSpPr>
          <p:cNvPr id="4" name="Fußzeilenplatzhalt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de-DE" smtClean="0"/>
              <a:t>‹Nr.›</a:t>
            </a:fld>
            <a:endParaRPr lang="de-DE" dirty="0"/>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3A590-B97D-4BAF-9F3E-EEA7B3B9DE95}" type="datetime1">
              <a:rPr lang="de-DE" smtClean="0"/>
              <a:pPr/>
              <a:t>30.07.2025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de-DE" noProof="0" smtClean="0"/>
              <a:t>‹Nr.›</a:t>
            </a:fld>
            <a:endParaRPr lang="de-DE" noProof="0"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a:t>
            </a:fld>
            <a:endParaRPr lang="de-DE" dirty="0"/>
          </a:p>
        </p:txBody>
      </p:sp>
    </p:spTree>
    <p:extLst>
      <p:ext uri="{BB962C8B-B14F-4D97-AF65-F5344CB8AC3E}">
        <p14:creationId xmlns:p14="http://schemas.microsoft.com/office/powerpoint/2010/main" val="4118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Entweder nacheinander farblich hervorheben oder nicht so massive Objekte verwenden</a:t>
            </a:r>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16</a:t>
            </a:fld>
            <a:endParaRPr lang="de-DE" dirty="0"/>
          </a:p>
        </p:txBody>
      </p:sp>
    </p:spTree>
    <p:extLst>
      <p:ext uri="{BB962C8B-B14F-4D97-AF65-F5344CB8AC3E}">
        <p14:creationId xmlns:p14="http://schemas.microsoft.com/office/powerpoint/2010/main" val="3840900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17</a:t>
            </a:fld>
            <a:endParaRPr lang="de-DE" dirty="0"/>
          </a:p>
        </p:txBody>
      </p:sp>
    </p:spTree>
    <p:extLst>
      <p:ext uri="{BB962C8B-B14F-4D97-AF65-F5344CB8AC3E}">
        <p14:creationId xmlns:p14="http://schemas.microsoft.com/office/powerpoint/2010/main" val="12608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algn="l"/>
            <a:endParaRPr lang="de-DE" sz="1800" b="0" i="0" u="none" strike="noStrike" baseline="0" dirty="0">
              <a:solidFill>
                <a:srgbClr val="000000"/>
              </a:solidFill>
              <a:latin typeface="Aptos"/>
            </a:endParaRPr>
          </a:p>
          <a:p>
            <a:r>
              <a:rPr lang="de-DE" sz="1800" b="1" i="0" u="none" strike="noStrike" baseline="0" dirty="0">
                <a:solidFill>
                  <a:srgbClr val="000000"/>
                </a:solidFill>
                <a:latin typeface="Aptos"/>
              </a:rPr>
              <a:t>Programmiersprache: </a:t>
            </a:r>
            <a:r>
              <a:rPr lang="de-DE" sz="1800" b="0" i="0" u="none" strike="noStrike" baseline="0" dirty="0">
                <a:solidFill>
                  <a:srgbClr val="000000"/>
                </a:solidFill>
                <a:latin typeface="Aptos"/>
              </a:rPr>
              <a:t>Python 3.13.3 </a:t>
            </a:r>
          </a:p>
          <a:p>
            <a:r>
              <a:rPr lang="de-DE" sz="1800" b="1" i="0" u="none" strike="noStrike" baseline="0" dirty="0">
                <a:solidFill>
                  <a:srgbClr val="000000"/>
                </a:solidFill>
                <a:latin typeface="Aptos"/>
              </a:rPr>
              <a:t>Agent-</a:t>
            </a:r>
            <a:r>
              <a:rPr lang="de-DE" sz="1800" b="1" i="0" u="none" strike="noStrike" baseline="0" dirty="0" err="1">
                <a:solidFill>
                  <a:srgbClr val="000000"/>
                </a:solidFill>
                <a:latin typeface="Aptos"/>
              </a:rPr>
              <a:t>based</a:t>
            </a:r>
            <a:r>
              <a:rPr lang="de-DE" sz="1800" b="1" i="0" u="none" strike="noStrike" baseline="0" dirty="0">
                <a:solidFill>
                  <a:srgbClr val="000000"/>
                </a:solidFill>
                <a:latin typeface="Aptos"/>
              </a:rPr>
              <a:t> Modeling: </a:t>
            </a:r>
            <a:r>
              <a:rPr lang="de-DE" sz="1800" b="0" i="0" u="none" strike="noStrike" baseline="0" dirty="0">
                <a:solidFill>
                  <a:srgbClr val="000000"/>
                </a:solidFill>
                <a:latin typeface="Aptos"/>
              </a:rPr>
              <a:t>Mesa Framework derzeit aktuellste </a:t>
            </a:r>
            <a:r>
              <a:rPr lang="de-DE" sz="1800" b="0" i="0" u="none" strike="noStrike" baseline="0" dirty="0" err="1">
                <a:solidFill>
                  <a:srgbClr val="000000"/>
                </a:solidFill>
                <a:latin typeface="Aptos"/>
              </a:rPr>
              <a:t>Verison</a:t>
            </a:r>
            <a:r>
              <a:rPr lang="de-DE" sz="1800" b="0" i="0" u="none" strike="noStrike" baseline="0" dirty="0">
                <a:solidFill>
                  <a:srgbClr val="000000"/>
                </a:solidFill>
                <a:latin typeface="Aptos"/>
              </a:rPr>
              <a:t> 3.2.0 </a:t>
            </a:r>
          </a:p>
          <a:p>
            <a:r>
              <a:rPr lang="de-DE" sz="1800" b="1" i="0" u="none" strike="noStrike" baseline="0" dirty="0">
                <a:solidFill>
                  <a:srgbClr val="000000"/>
                </a:solidFill>
                <a:latin typeface="Aptos"/>
              </a:rPr>
              <a:t>Visualisierung: </a:t>
            </a:r>
            <a:r>
              <a:rPr lang="de-DE" sz="1800" b="0" i="0" u="none" strike="noStrike" baseline="0" dirty="0" err="1">
                <a:solidFill>
                  <a:srgbClr val="000000"/>
                </a:solidFill>
                <a:latin typeface="Aptos"/>
              </a:rPr>
              <a:t>Solara</a:t>
            </a:r>
            <a:r>
              <a:rPr lang="de-DE" sz="1800" b="0" i="0" u="none" strike="noStrike" baseline="0" dirty="0">
                <a:solidFill>
                  <a:srgbClr val="000000"/>
                </a:solidFill>
                <a:latin typeface="Aptos"/>
              </a:rPr>
              <a:t> Web-Framework derzeit aktuellste </a:t>
            </a:r>
            <a:r>
              <a:rPr lang="de-DE" sz="1800" b="0" i="0" u="none" strike="noStrike" baseline="0" dirty="0" err="1">
                <a:solidFill>
                  <a:srgbClr val="000000"/>
                </a:solidFill>
                <a:latin typeface="Aptos"/>
              </a:rPr>
              <a:t>Verison</a:t>
            </a:r>
            <a:r>
              <a:rPr lang="de-DE" sz="1800" b="0" i="0" u="none" strike="noStrike" baseline="0" dirty="0">
                <a:solidFill>
                  <a:srgbClr val="000000"/>
                </a:solidFill>
                <a:latin typeface="Aptos"/>
              </a:rPr>
              <a:t> 1.46.0 </a:t>
            </a:r>
          </a:p>
          <a:p>
            <a:r>
              <a:rPr lang="de-DE" sz="1800" b="1" i="0" u="none" strike="noStrike" baseline="0" dirty="0">
                <a:solidFill>
                  <a:srgbClr val="000000"/>
                </a:solidFill>
                <a:latin typeface="Aptos"/>
              </a:rPr>
              <a:t>Datenanalyse &amp; -darstellung: </a:t>
            </a:r>
            <a:r>
              <a:rPr lang="de-DE" sz="1800" b="0" i="0" u="none" strike="noStrike" baseline="0" dirty="0" err="1">
                <a:solidFill>
                  <a:srgbClr val="000000"/>
                </a:solidFill>
                <a:latin typeface="Aptos"/>
              </a:rPr>
              <a:t>Seaborn</a:t>
            </a:r>
            <a:r>
              <a:rPr lang="de-DE" sz="1800" b="0" i="0" u="none" strike="noStrike" baseline="0" dirty="0">
                <a:solidFill>
                  <a:srgbClr val="000000"/>
                </a:solidFill>
                <a:latin typeface="Aptos"/>
              </a:rPr>
              <a:t> </a:t>
            </a:r>
          </a:p>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18</a:t>
            </a:fld>
            <a:endParaRPr lang="de-DE" dirty="0"/>
          </a:p>
        </p:txBody>
      </p:sp>
    </p:spTree>
    <p:extLst>
      <p:ext uri="{BB962C8B-B14F-4D97-AF65-F5344CB8AC3E}">
        <p14:creationId xmlns:p14="http://schemas.microsoft.com/office/powerpoint/2010/main" val="2216380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19</a:t>
            </a:fld>
            <a:endParaRPr lang="de-DE" dirty="0"/>
          </a:p>
        </p:txBody>
      </p:sp>
    </p:spTree>
    <p:extLst>
      <p:ext uri="{BB962C8B-B14F-4D97-AF65-F5344CB8AC3E}">
        <p14:creationId xmlns:p14="http://schemas.microsoft.com/office/powerpoint/2010/main" val="358211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21</a:t>
            </a:fld>
            <a:endParaRPr lang="de-DE" dirty="0"/>
          </a:p>
        </p:txBody>
      </p:sp>
    </p:spTree>
    <p:extLst>
      <p:ext uri="{BB962C8B-B14F-4D97-AF65-F5344CB8AC3E}">
        <p14:creationId xmlns:p14="http://schemas.microsoft.com/office/powerpoint/2010/main" val="1497579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22</a:t>
            </a:fld>
            <a:endParaRPr lang="de-DE" dirty="0"/>
          </a:p>
        </p:txBody>
      </p:sp>
    </p:spTree>
    <p:extLst>
      <p:ext uri="{BB962C8B-B14F-4D97-AF65-F5344CB8AC3E}">
        <p14:creationId xmlns:p14="http://schemas.microsoft.com/office/powerpoint/2010/main" val="165112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23</a:t>
            </a:fld>
            <a:endParaRPr lang="de-DE" dirty="0"/>
          </a:p>
        </p:txBody>
      </p:sp>
    </p:spTree>
    <p:extLst>
      <p:ext uri="{BB962C8B-B14F-4D97-AF65-F5344CB8AC3E}">
        <p14:creationId xmlns:p14="http://schemas.microsoft.com/office/powerpoint/2010/main" val="1054801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24</a:t>
            </a:fld>
            <a:endParaRPr lang="de-DE" dirty="0"/>
          </a:p>
        </p:txBody>
      </p:sp>
    </p:spTree>
    <p:extLst>
      <p:ext uri="{BB962C8B-B14F-4D97-AF65-F5344CB8AC3E}">
        <p14:creationId xmlns:p14="http://schemas.microsoft.com/office/powerpoint/2010/main" val="443379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25</a:t>
            </a:fld>
            <a:endParaRPr lang="de-DE" dirty="0"/>
          </a:p>
        </p:txBody>
      </p:sp>
    </p:spTree>
    <p:extLst>
      <p:ext uri="{BB962C8B-B14F-4D97-AF65-F5344CB8AC3E}">
        <p14:creationId xmlns:p14="http://schemas.microsoft.com/office/powerpoint/2010/main" val="448681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26</a:t>
            </a:fld>
            <a:endParaRPr lang="de-DE" dirty="0"/>
          </a:p>
        </p:txBody>
      </p:sp>
    </p:spTree>
    <p:extLst>
      <p:ext uri="{BB962C8B-B14F-4D97-AF65-F5344CB8AC3E}">
        <p14:creationId xmlns:p14="http://schemas.microsoft.com/office/powerpoint/2010/main" val="3917649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3</a:t>
            </a:fld>
            <a:endParaRPr lang="de-DE" dirty="0"/>
          </a:p>
        </p:txBody>
      </p:sp>
    </p:spTree>
    <p:extLst>
      <p:ext uri="{BB962C8B-B14F-4D97-AF65-F5344CB8AC3E}">
        <p14:creationId xmlns:p14="http://schemas.microsoft.com/office/powerpoint/2010/main" val="4096390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27</a:t>
            </a:fld>
            <a:endParaRPr lang="de-DE" dirty="0"/>
          </a:p>
        </p:txBody>
      </p:sp>
    </p:spTree>
    <p:extLst>
      <p:ext uri="{BB962C8B-B14F-4D97-AF65-F5344CB8AC3E}">
        <p14:creationId xmlns:p14="http://schemas.microsoft.com/office/powerpoint/2010/main" val="394423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28</a:t>
            </a:fld>
            <a:endParaRPr lang="de-DE" dirty="0"/>
          </a:p>
        </p:txBody>
      </p:sp>
    </p:spTree>
    <p:extLst>
      <p:ext uri="{BB962C8B-B14F-4D97-AF65-F5344CB8AC3E}">
        <p14:creationId xmlns:p14="http://schemas.microsoft.com/office/powerpoint/2010/main" val="2933749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29</a:t>
            </a:fld>
            <a:endParaRPr lang="de-DE" dirty="0"/>
          </a:p>
        </p:txBody>
      </p:sp>
    </p:spTree>
    <p:extLst>
      <p:ext uri="{BB962C8B-B14F-4D97-AF65-F5344CB8AC3E}">
        <p14:creationId xmlns:p14="http://schemas.microsoft.com/office/powerpoint/2010/main" val="104775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5</a:t>
            </a:fld>
            <a:endParaRPr lang="de-DE" dirty="0"/>
          </a:p>
        </p:txBody>
      </p:sp>
    </p:spTree>
    <p:extLst>
      <p:ext uri="{BB962C8B-B14F-4D97-AF65-F5344CB8AC3E}">
        <p14:creationId xmlns:p14="http://schemas.microsoft.com/office/powerpoint/2010/main" val="60450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6</a:t>
            </a:fld>
            <a:endParaRPr lang="de-DE" dirty="0"/>
          </a:p>
        </p:txBody>
      </p:sp>
    </p:spTree>
    <p:extLst>
      <p:ext uri="{BB962C8B-B14F-4D97-AF65-F5344CB8AC3E}">
        <p14:creationId xmlns:p14="http://schemas.microsoft.com/office/powerpoint/2010/main" val="3385976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8</a:t>
            </a:fld>
            <a:endParaRPr lang="de-DE" dirty="0"/>
          </a:p>
        </p:txBody>
      </p:sp>
    </p:spTree>
    <p:extLst>
      <p:ext uri="{BB962C8B-B14F-4D97-AF65-F5344CB8AC3E}">
        <p14:creationId xmlns:p14="http://schemas.microsoft.com/office/powerpoint/2010/main" val="2349487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10</a:t>
            </a:fld>
            <a:endParaRPr lang="de-DE" dirty="0"/>
          </a:p>
        </p:txBody>
      </p:sp>
    </p:spTree>
    <p:extLst>
      <p:ext uri="{BB962C8B-B14F-4D97-AF65-F5344CB8AC3E}">
        <p14:creationId xmlns:p14="http://schemas.microsoft.com/office/powerpoint/2010/main" val="101941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13</a:t>
            </a:fld>
            <a:endParaRPr lang="de-DE" dirty="0"/>
          </a:p>
        </p:txBody>
      </p:sp>
    </p:spTree>
    <p:extLst>
      <p:ext uri="{BB962C8B-B14F-4D97-AF65-F5344CB8AC3E}">
        <p14:creationId xmlns:p14="http://schemas.microsoft.com/office/powerpoint/2010/main" val="904642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14</a:t>
            </a:fld>
            <a:endParaRPr lang="de-DE" dirty="0"/>
          </a:p>
        </p:txBody>
      </p:sp>
    </p:spTree>
    <p:extLst>
      <p:ext uri="{BB962C8B-B14F-4D97-AF65-F5344CB8AC3E}">
        <p14:creationId xmlns:p14="http://schemas.microsoft.com/office/powerpoint/2010/main" val="2048968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Vorteile:</a:t>
            </a:r>
          </a:p>
          <a:p>
            <a:pPr marL="171450" indent="-171450" rtl="0">
              <a:buFont typeface="Arial" panose="020B0604020202020204" pitchFamily="34" charset="0"/>
              <a:buChar char="•"/>
            </a:pPr>
            <a:r>
              <a:rPr lang="de-DE" sz="1200" b="0" i="0" u="none" strike="noStrike" baseline="0" dirty="0">
                <a:solidFill>
                  <a:srgbClr val="000000"/>
                </a:solidFill>
                <a:latin typeface="Aptos"/>
              </a:rPr>
              <a:t>Die Agenten müssen sich nicht direkt kennen, was die Entkopplung und Skalierbarkeit fördert. </a:t>
            </a:r>
          </a:p>
          <a:p>
            <a:pPr marL="171450" indent="-171450" rtl="0">
              <a:buFont typeface="Arial" panose="020B0604020202020204" pitchFamily="34" charset="0"/>
              <a:buChar char="•"/>
            </a:pPr>
            <a:r>
              <a:rPr lang="de-DE" sz="1200" b="0" i="0" u="none" strike="noStrike" baseline="0" dirty="0">
                <a:solidFill>
                  <a:srgbClr val="000000"/>
                </a:solidFill>
                <a:latin typeface="Aptos"/>
              </a:rPr>
              <a:t>Zielgerichteter Nachrichtenfluss -&gt; Effizient</a:t>
            </a:r>
            <a:endParaRPr lang="de-DE" dirty="0"/>
          </a:p>
        </p:txBody>
      </p:sp>
      <p:sp>
        <p:nvSpPr>
          <p:cNvPr id="4" name="Foliennummernplatzhalter 3"/>
          <p:cNvSpPr>
            <a:spLocks noGrp="1"/>
          </p:cNvSpPr>
          <p:nvPr>
            <p:ph type="sldNum" sz="quarter" idx="5"/>
          </p:nvPr>
        </p:nvSpPr>
        <p:spPr/>
        <p:txBody>
          <a:bodyPr rtlCol="0"/>
          <a:lstStyle/>
          <a:p>
            <a:pPr rtl="0"/>
            <a:fld id="{BE60DC36-8EFA-4378-9855-E019C55AC472}" type="slidenum">
              <a:rPr lang="de-DE" smtClean="0"/>
              <a:t>15</a:t>
            </a:fld>
            <a:endParaRPr lang="de-DE" dirty="0"/>
          </a:p>
        </p:txBody>
      </p:sp>
    </p:spTree>
    <p:extLst>
      <p:ext uri="{BB962C8B-B14F-4D97-AF65-F5344CB8AC3E}">
        <p14:creationId xmlns:p14="http://schemas.microsoft.com/office/powerpoint/2010/main" val="390145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de-DE" noProof="0"/>
              <a:t>Mastertitelformat bearbeiten</a:t>
            </a:r>
            <a:endParaRPr lang="de-DE" noProof="0" dirty="0"/>
          </a:p>
        </p:txBody>
      </p:sp>
      <p:sp>
        <p:nvSpPr>
          <p:cNvPr id="3" name="Untertitel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4" name="Datumsplatzhalt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94C5B48D-1595-4AE5-99BE-B4F81BDE0E43}"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Vertikaler Textplatzhalt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15A7CF3B-DF02-45CA-B230-36D076F988CB}"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de-DE" noProof="0"/>
              <a:t>Mastertitelformat bearbeiten</a:t>
            </a:r>
            <a:endParaRPr lang="de-DE" noProof="0" dirty="0"/>
          </a:p>
        </p:txBody>
      </p:sp>
      <p:sp>
        <p:nvSpPr>
          <p:cNvPr id="3" name="Vertikaler Textplatzhalt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7C365999-2290-4E60-992D-296ECB78F257}"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Datumsplatzhalt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22ADF625-E924-4E28-AB29-79F5A373A66E}"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
        <p:nvSpPr>
          <p:cNvPr id="4" name="Datumsplatzhalt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7FB0ED4E-F720-4940-9CF6-0E0E03C44619}"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de-DE" noProof="0" dirty="0"/>
          </a:p>
        </p:txBody>
      </p:sp>
      <p:sp>
        <p:nvSpPr>
          <p:cNvPr id="6" name="Foliennummernplatzhalt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Inhaltsplatzhalt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Datumsplatzhalt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8317CE92-BA86-47A5-BE5E-D9B9ACFE7127}" type="datetime1">
              <a:rPr lang="de-DE" noProof="0" smtClean="0"/>
              <a:t>30.07.2025</a:t>
            </a:fld>
            <a:endParaRPr lang="de-DE" noProof="0" dirty="0"/>
          </a:p>
        </p:txBody>
      </p:sp>
      <p:sp>
        <p:nvSpPr>
          <p:cNvPr id="6" name="Fußzeilenplatzhalt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de-DE" noProof="0"/>
              <a:t>Mastertitelformat bearbeiten</a:t>
            </a:r>
            <a:endParaRPr lang="de-DE" noProof="0" dirty="0"/>
          </a:p>
        </p:txBody>
      </p:sp>
      <p:sp>
        <p:nvSpPr>
          <p:cNvPr id="3" name="Textplatzhalt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4" name="Inhaltsplatzhalt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5" name="Textplatzhalt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6" name="Inhaltsplatzhalt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Datumsplatzhalt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D6A74D19-B73F-4989-9865-5AA17C14CF23}" type="datetime1">
              <a:rPr lang="de-DE" noProof="0" smtClean="0"/>
              <a:t>30.07.2025</a:t>
            </a:fld>
            <a:endParaRPr lang="de-DE" noProof="0" dirty="0"/>
          </a:p>
        </p:txBody>
      </p:sp>
      <p:sp>
        <p:nvSpPr>
          <p:cNvPr id="8" name="Fußzeilenplatzhalt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de-DE" noProof="0" dirty="0"/>
          </a:p>
        </p:txBody>
      </p:sp>
      <p:sp>
        <p:nvSpPr>
          <p:cNvPr id="9" name="Foliennummernplatzhalt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de-DE" noProof="0"/>
              <a:t>Mastertitelformat bearbeiten</a:t>
            </a:r>
            <a:endParaRPr lang="de-DE" noProof="0" dirty="0"/>
          </a:p>
        </p:txBody>
      </p:sp>
      <p:sp>
        <p:nvSpPr>
          <p:cNvPr id="3" name="Datumsplatzhalt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B51C9E94-BB9D-4990-BC94-06DE9342F154}" type="datetime1">
              <a:rPr lang="de-DE" noProof="0" smtClean="0"/>
              <a:t>30.07.2025</a:t>
            </a:fld>
            <a:endParaRPr lang="de-DE" noProof="0" dirty="0"/>
          </a:p>
        </p:txBody>
      </p:sp>
      <p:sp>
        <p:nvSpPr>
          <p:cNvPr id="4" name="Fußzeilenplatzhalt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de-DE" noProof="0" dirty="0"/>
          </a:p>
        </p:txBody>
      </p:sp>
      <p:sp>
        <p:nvSpPr>
          <p:cNvPr id="5" name="Foliennummernplatzhalt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DF7269F5-2A87-4F03-A051-B4072EE42F74}" type="datetime1">
              <a:rPr lang="de-DE" noProof="0" smtClean="0"/>
              <a:t>30.07.2025</a:t>
            </a:fld>
            <a:endParaRPr lang="de-DE" noProof="0" dirty="0"/>
          </a:p>
        </p:txBody>
      </p:sp>
      <p:sp>
        <p:nvSpPr>
          <p:cNvPr id="3" name="Fußzeilenplatzhalt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de-DE" noProof="0" dirty="0"/>
          </a:p>
        </p:txBody>
      </p:sp>
      <p:sp>
        <p:nvSpPr>
          <p:cNvPr id="4" name="Foliennummernplatzhalt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Textplatzhalt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7890EACE-40FC-4E9B-8BD7-2D421E031484}" type="datetime1">
              <a:rPr lang="de-DE" noProof="0" smtClean="0"/>
              <a:t>30.07.2025</a:t>
            </a:fld>
            <a:endParaRPr lang="de-DE" noProof="0" dirty="0"/>
          </a:p>
        </p:txBody>
      </p:sp>
      <p:sp>
        <p:nvSpPr>
          <p:cNvPr id="6" name="Fußzeilenplatzhalt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3" name="Bildplatzhalt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sp>
        <p:nvSpPr>
          <p:cNvPr id="4" name="Textplatzhalt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5" name="Datumsplatzhalt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3C49C316-295D-44C0-A987-EA6FDFAADBCB}" type="datetime1">
              <a:rPr lang="de-DE" noProof="0" smtClean="0"/>
              <a:t>30.07.2025</a:t>
            </a:fld>
            <a:endParaRPr lang="de-DE" noProof="0" dirty="0"/>
          </a:p>
        </p:txBody>
      </p:sp>
      <p:sp>
        <p:nvSpPr>
          <p:cNvPr id="6" name="Fußzeilenplatzhalt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de-DE" noProof="0" dirty="0"/>
          </a:p>
        </p:txBody>
      </p:sp>
      <p:sp>
        <p:nvSpPr>
          <p:cNvPr id="7" name="Foliennummernplatzhalt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32BE735C-FA27-4E5F-8CFA-ECD4A52F4D2C}" type="datetime1">
              <a:rPr lang="de-DE" noProof="0" smtClean="0"/>
              <a:t>30.07.2025</a:t>
            </a:fld>
            <a:endParaRPr lang="de-DE" noProof="0" dirty="0"/>
          </a:p>
        </p:txBody>
      </p:sp>
      <p:sp>
        <p:nvSpPr>
          <p:cNvPr id="5" name="Fußzeilenplatzhalt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de-DE" noProof="0" smtClean="0"/>
              <a:t>‹Nr.›</a:t>
            </a:fld>
            <a:endParaRPr lang="de-DE"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FFDFC9A-9B22-A956-F81D-A576CE64B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pic>
        <p:nvPicPr>
          <p:cNvPr id="3" name="Bild 4">
            <a:extLst>
              <a:ext uri="{FF2B5EF4-FFF2-40B4-BE49-F238E27FC236}">
                <a16:creationId xmlns:a16="http://schemas.microsoft.com/office/drawing/2014/main" id="{70735565-4474-6E4C-9E15-30328E72D2B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0"/>
            <a:ext cx="12191980" cy="6858000"/>
          </a:xfrm>
          <a:prstGeom prst="rect">
            <a:avLst/>
          </a:prstGeom>
        </p:spPr>
      </p:pic>
      <p:sp>
        <p:nvSpPr>
          <p:cNvPr id="4" name="Rechteck 3">
            <a:extLst>
              <a:ext uri="{FF2B5EF4-FFF2-40B4-BE49-F238E27FC236}">
                <a16:creationId xmlns:a16="http://schemas.microsoft.com/office/drawing/2014/main" id="{DB87AEF9-8C23-C17C-FDD5-31E3C079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de-DE" dirty="0"/>
          </a:p>
        </p:txBody>
      </p:sp>
      <p:sp>
        <p:nvSpPr>
          <p:cNvPr id="5" name="Titel 1">
            <a:extLst>
              <a:ext uri="{FF2B5EF4-FFF2-40B4-BE49-F238E27FC236}">
                <a16:creationId xmlns:a16="http://schemas.microsoft.com/office/drawing/2014/main" id="{ECE7E3A8-2331-B3BE-E374-68D224E5DEF5}"/>
              </a:ext>
            </a:extLst>
          </p:cNvPr>
          <p:cNvSpPr txBox="1">
            <a:spLocks/>
          </p:cNvSpPr>
          <p:nvPr/>
        </p:nvSpPr>
        <p:spPr>
          <a:xfrm>
            <a:off x="4309348" y="3156789"/>
            <a:ext cx="7785669" cy="1363151"/>
          </a:xfrm>
          <a:prstGeom prst="rect">
            <a:avLst/>
          </a:prstGeom>
        </p:spPr>
        <p:txBody>
          <a:bodyPr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solidFill>
                  <a:srgbClr val="FFFFFF"/>
                </a:solidFill>
              </a:rPr>
              <a:t>Entwicklung eines </a:t>
            </a:r>
            <a:r>
              <a:rPr lang="de-DE" sz="3200" dirty="0" err="1">
                <a:solidFill>
                  <a:srgbClr val="FFFFFF"/>
                </a:solidFill>
              </a:rPr>
              <a:t>Multiagentsystems</a:t>
            </a:r>
            <a:endParaRPr lang="de-DE" sz="3200" dirty="0">
              <a:solidFill>
                <a:srgbClr val="FFFFFF"/>
              </a:solidFill>
            </a:endParaRPr>
          </a:p>
          <a:p>
            <a:r>
              <a:rPr lang="de-DE" sz="3200" dirty="0">
                <a:solidFill>
                  <a:srgbClr val="FFFFFF"/>
                </a:solidFill>
              </a:rPr>
              <a:t>zur kooperativen Erkundung </a:t>
            </a:r>
          </a:p>
          <a:p>
            <a:r>
              <a:rPr lang="de-DE" sz="3200" dirty="0">
                <a:solidFill>
                  <a:srgbClr val="FFFFFF"/>
                </a:solidFill>
              </a:rPr>
              <a:t>einer 2D-Simulationsumgebung</a:t>
            </a:r>
          </a:p>
        </p:txBody>
      </p:sp>
      <p:sp>
        <p:nvSpPr>
          <p:cNvPr id="6" name="Untertitel 2">
            <a:extLst>
              <a:ext uri="{FF2B5EF4-FFF2-40B4-BE49-F238E27FC236}">
                <a16:creationId xmlns:a16="http://schemas.microsoft.com/office/drawing/2014/main" id="{DC00C449-2AFE-0443-9555-7DA3DCDA3C77}"/>
              </a:ext>
            </a:extLst>
          </p:cNvPr>
          <p:cNvSpPr txBox="1">
            <a:spLocks/>
          </p:cNvSpPr>
          <p:nvPr/>
        </p:nvSpPr>
        <p:spPr>
          <a:xfrm>
            <a:off x="4309348" y="4779313"/>
            <a:ext cx="7501651" cy="514816"/>
          </a:xfrm>
          <a:prstGeom prst="rect">
            <a:avLst/>
          </a:prstGeom>
        </p:spPr>
        <p:txBody>
          <a:bodyPr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solidFill>
                  <a:srgbClr val="FFFFFF"/>
                </a:solidFill>
              </a:rPr>
              <a:t>Gerrit-Maximilian </a:t>
            </a:r>
            <a:r>
              <a:rPr lang="de-DE" dirty="0" err="1">
                <a:solidFill>
                  <a:srgbClr val="FFFFFF"/>
                </a:solidFill>
              </a:rPr>
              <a:t>Söffker</a:t>
            </a:r>
            <a:r>
              <a:rPr lang="de-DE" dirty="0">
                <a:solidFill>
                  <a:srgbClr val="FFFFFF"/>
                </a:solidFill>
              </a:rPr>
              <a:t>, Marco Mehlmann, Michael </a:t>
            </a:r>
            <a:r>
              <a:rPr lang="de-DE" dirty="0" err="1">
                <a:solidFill>
                  <a:srgbClr val="FFFFFF"/>
                </a:solidFill>
              </a:rPr>
              <a:t>Vojer</a:t>
            </a:r>
            <a:r>
              <a:rPr lang="de-DE" dirty="0">
                <a:solidFill>
                  <a:srgbClr val="FFFFFF"/>
                </a:solidFill>
              </a:rPr>
              <a:t>, </a:t>
            </a:r>
            <a:br>
              <a:rPr lang="de-DE" dirty="0">
                <a:solidFill>
                  <a:srgbClr val="FFFFFF"/>
                </a:solidFill>
              </a:rPr>
            </a:br>
            <a:r>
              <a:rPr lang="de-DE" dirty="0">
                <a:solidFill>
                  <a:srgbClr val="FFFFFF"/>
                </a:solidFill>
              </a:rPr>
              <a:t>Dominik Schindele, Markus Schober, Stefan Harnisch</a:t>
            </a:r>
          </a:p>
        </p:txBody>
      </p:sp>
      <p:cxnSp>
        <p:nvCxnSpPr>
          <p:cNvPr id="7" name="Gerader Verbinder 6">
            <a:extLst>
              <a:ext uri="{FF2B5EF4-FFF2-40B4-BE49-F238E27FC236}">
                <a16:creationId xmlns:a16="http://schemas.microsoft.com/office/drawing/2014/main" id="{8771DB6D-BC2C-9ECB-54A0-3005D0A49C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816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72000" y="512763"/>
            <a:ext cx="34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FBE – Der Erkundungszyklus</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A215D29F-4CF0-4FB3-8715-43081F508E3C}"/>
              </a:ext>
            </a:extLst>
          </p:cNvPr>
          <p:cNvSpPr/>
          <p:nvPr/>
        </p:nvSpPr>
        <p:spPr>
          <a:xfrm>
            <a:off x="1046786" y="2351822"/>
            <a:ext cx="1371600" cy="461665"/>
          </a:xfrm>
          <a:prstGeom prst="rect">
            <a:avLst/>
          </a:prstGeom>
        </p:spPr>
        <p:txBody>
          <a:bodyPr wrap="square" lIns="0" tIns="0" rIns="0" bIns="0" rtlCol="0">
            <a:spAutoFit/>
          </a:bodyPr>
          <a:lstStyle/>
          <a:p>
            <a:pPr algn="ctr" rtl="0"/>
            <a:r>
              <a:rPr lang="de-DE" sz="1500" b="1" dirty="0">
                <a:solidFill>
                  <a:schemeClr val="bg1"/>
                </a:solidFill>
              </a:rPr>
              <a:t>KARTEN-UPDATE</a:t>
            </a:r>
          </a:p>
        </p:txBody>
      </p:sp>
      <p:sp>
        <p:nvSpPr>
          <p:cNvPr id="32" name="Rechteck 31">
            <a:extLst>
              <a:ext uri="{FF2B5EF4-FFF2-40B4-BE49-F238E27FC236}">
                <a16:creationId xmlns:a16="http://schemas.microsoft.com/office/drawing/2014/main" id="{CA7B00AB-1592-4EE9-83B4-ED1642FB1EB9}"/>
              </a:ext>
            </a:extLst>
          </p:cNvPr>
          <p:cNvSpPr/>
          <p:nvPr/>
        </p:nvSpPr>
        <p:spPr>
          <a:xfrm>
            <a:off x="3213585" y="2351822"/>
            <a:ext cx="1371600" cy="461665"/>
          </a:xfrm>
          <a:prstGeom prst="rect">
            <a:avLst/>
          </a:prstGeom>
        </p:spPr>
        <p:txBody>
          <a:bodyPr wrap="square" lIns="0" tIns="0" rIns="0" bIns="0" rtlCol="0">
            <a:spAutoFit/>
          </a:bodyPr>
          <a:lstStyle/>
          <a:p>
            <a:pPr algn="ctr" rtl="0"/>
            <a:r>
              <a:rPr lang="de-DE" sz="1500" b="1" dirty="0">
                <a:solidFill>
                  <a:schemeClr val="bg1"/>
                </a:solidFill>
              </a:rPr>
              <a:t>GRENZEN-UPDATE</a:t>
            </a:r>
          </a:p>
        </p:txBody>
      </p:sp>
      <p:sp>
        <p:nvSpPr>
          <p:cNvPr id="33" name="Rechteck 32">
            <a:extLst>
              <a:ext uri="{FF2B5EF4-FFF2-40B4-BE49-F238E27FC236}">
                <a16:creationId xmlns:a16="http://schemas.microsoft.com/office/drawing/2014/main" id="{394F3CE9-902F-42CA-AE96-F71E907395E5}"/>
              </a:ext>
            </a:extLst>
          </p:cNvPr>
          <p:cNvSpPr/>
          <p:nvPr/>
        </p:nvSpPr>
        <p:spPr>
          <a:xfrm>
            <a:off x="5380383" y="2351822"/>
            <a:ext cx="1371600" cy="461665"/>
          </a:xfrm>
          <a:prstGeom prst="rect">
            <a:avLst/>
          </a:prstGeom>
        </p:spPr>
        <p:txBody>
          <a:bodyPr wrap="square" lIns="0" tIns="0" rIns="0" bIns="0" rtlCol="0">
            <a:spAutoFit/>
          </a:bodyPr>
          <a:lstStyle/>
          <a:p>
            <a:pPr algn="ctr" rtl="0"/>
            <a:r>
              <a:rPr lang="de-DE" sz="1500" b="1" dirty="0">
                <a:solidFill>
                  <a:schemeClr val="bg1"/>
                </a:solidFill>
              </a:rPr>
              <a:t>GRENZEN-AUSWAHL</a:t>
            </a:r>
          </a:p>
        </p:txBody>
      </p:sp>
      <p:sp>
        <p:nvSpPr>
          <p:cNvPr id="34" name="Rechteck 33">
            <a:extLst>
              <a:ext uri="{FF2B5EF4-FFF2-40B4-BE49-F238E27FC236}">
                <a16:creationId xmlns:a16="http://schemas.microsoft.com/office/drawing/2014/main" id="{2DF2B2D1-5406-4538-B687-9B7BE5D79DA5}"/>
              </a:ext>
            </a:extLst>
          </p:cNvPr>
          <p:cNvSpPr/>
          <p:nvPr/>
        </p:nvSpPr>
        <p:spPr>
          <a:xfrm>
            <a:off x="7547182" y="2351822"/>
            <a:ext cx="1371600" cy="461665"/>
          </a:xfrm>
          <a:prstGeom prst="rect">
            <a:avLst/>
          </a:prstGeom>
        </p:spPr>
        <p:txBody>
          <a:bodyPr wrap="square" lIns="0" tIns="0" rIns="0" bIns="0" rtlCol="0">
            <a:spAutoFit/>
          </a:bodyPr>
          <a:lstStyle/>
          <a:p>
            <a:pPr algn="ctr" rtl="0"/>
            <a:r>
              <a:rPr lang="de-DE" sz="1500" b="1" dirty="0">
                <a:solidFill>
                  <a:schemeClr val="bg1"/>
                </a:solidFill>
              </a:rPr>
              <a:t>ROUTEN-AUSWAHL</a:t>
            </a:r>
          </a:p>
        </p:txBody>
      </p:sp>
      <p:sp>
        <p:nvSpPr>
          <p:cNvPr id="35" name="Rechteck 34">
            <a:extLst>
              <a:ext uri="{FF2B5EF4-FFF2-40B4-BE49-F238E27FC236}">
                <a16:creationId xmlns:a16="http://schemas.microsoft.com/office/drawing/2014/main" id="{A608F4B1-EE1A-419C-A3F5-2E89DD99009B}"/>
              </a:ext>
            </a:extLst>
          </p:cNvPr>
          <p:cNvSpPr/>
          <p:nvPr/>
        </p:nvSpPr>
        <p:spPr>
          <a:xfrm>
            <a:off x="9716138" y="2351822"/>
            <a:ext cx="1371600" cy="230832"/>
          </a:xfrm>
          <a:prstGeom prst="rect">
            <a:avLst/>
          </a:prstGeom>
        </p:spPr>
        <p:txBody>
          <a:bodyPr wrap="square" lIns="0" tIns="0" rIns="0" bIns="0" rtlCol="0">
            <a:spAutoFit/>
          </a:bodyPr>
          <a:lstStyle/>
          <a:p>
            <a:pPr algn="ctr" rtl="0"/>
            <a:r>
              <a:rPr lang="de-DE" sz="1500" b="1" dirty="0">
                <a:solidFill>
                  <a:schemeClr val="bg1"/>
                </a:solidFill>
              </a:rPr>
              <a:t>BEWEGUNG</a:t>
            </a:r>
          </a:p>
        </p:txBody>
      </p:sp>
      <p:sp>
        <p:nvSpPr>
          <p:cNvPr id="36" name="Rechteck 35">
            <a:extLst>
              <a:ext uri="{FF2B5EF4-FFF2-40B4-BE49-F238E27FC236}">
                <a16:creationId xmlns:a16="http://schemas.microsoft.com/office/drawing/2014/main" id="{8F1757EB-2158-4C21-9E6C-3B25B366A0D8}"/>
              </a:ext>
            </a:extLst>
          </p:cNvPr>
          <p:cNvSpPr/>
          <p:nvPr/>
        </p:nvSpPr>
        <p:spPr>
          <a:xfrm>
            <a:off x="886383"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nimmt seine Umgebung wahr und aktualisiert seine lokale Karte.</a:t>
            </a:r>
          </a:p>
        </p:txBody>
      </p:sp>
      <p:sp>
        <p:nvSpPr>
          <p:cNvPr id="37" name="Rechteck 36">
            <a:extLst>
              <a:ext uri="{FF2B5EF4-FFF2-40B4-BE49-F238E27FC236}">
                <a16:creationId xmlns:a16="http://schemas.microsoft.com/office/drawing/2014/main" id="{0539CB24-937E-4441-92EF-939FC01026E6}"/>
              </a:ext>
            </a:extLst>
          </p:cNvPr>
          <p:cNvSpPr/>
          <p:nvPr/>
        </p:nvSpPr>
        <p:spPr>
          <a:xfrm>
            <a:off x="3053182" y="3154083"/>
            <a:ext cx="1752042" cy="710707"/>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Neue Frontiers werden in der aktualisierten Karte identifiziert.</a:t>
            </a:r>
          </a:p>
        </p:txBody>
      </p:sp>
      <p:sp>
        <p:nvSpPr>
          <p:cNvPr id="38" name="Rechteck 37">
            <a:extLst>
              <a:ext uri="{FF2B5EF4-FFF2-40B4-BE49-F238E27FC236}">
                <a16:creationId xmlns:a16="http://schemas.microsoft.com/office/drawing/2014/main" id="{2DFEBC63-6BDA-4AFE-9247-8F669AD854F5}"/>
              </a:ext>
            </a:extLst>
          </p:cNvPr>
          <p:cNvSpPr/>
          <p:nvPr/>
        </p:nvSpPr>
        <p:spPr>
          <a:xfrm>
            <a:off x="5219979"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Die Frontiers werden bewertet und das "beste" Ziel wird ausgewählt.. </a:t>
            </a:r>
          </a:p>
        </p:txBody>
      </p:sp>
      <p:sp>
        <p:nvSpPr>
          <p:cNvPr id="39" name="Rechteck 38">
            <a:extLst>
              <a:ext uri="{FF2B5EF4-FFF2-40B4-BE49-F238E27FC236}">
                <a16:creationId xmlns:a16="http://schemas.microsoft.com/office/drawing/2014/main" id="{860AED87-F9C0-4D6A-8401-5BC101EF9820}"/>
              </a:ext>
            </a:extLst>
          </p:cNvPr>
          <p:cNvSpPr/>
          <p:nvPr/>
        </p:nvSpPr>
        <p:spPr>
          <a:xfrm>
            <a:off x="7386779"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plant die optimale Route zum Ziel (mittels A*-Algorithmus).</a:t>
            </a:r>
          </a:p>
        </p:txBody>
      </p:sp>
      <p:sp>
        <p:nvSpPr>
          <p:cNvPr id="40" name="Rechteck 39">
            <a:extLst>
              <a:ext uri="{FF2B5EF4-FFF2-40B4-BE49-F238E27FC236}">
                <a16:creationId xmlns:a16="http://schemas.microsoft.com/office/drawing/2014/main" id="{A9ED808D-3582-434A-A8E0-4154AF362BDA}"/>
              </a:ext>
            </a:extLst>
          </p:cNvPr>
          <p:cNvSpPr/>
          <p:nvPr/>
        </p:nvSpPr>
        <p:spPr>
          <a:xfrm>
            <a:off x="9555735" y="3154083"/>
            <a:ext cx="1752042" cy="710707"/>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bewegt sich einen Schritt in Richtung des Ziels.</a:t>
            </a:r>
          </a:p>
        </p:txBody>
      </p:sp>
      <p:sp>
        <p:nvSpPr>
          <p:cNvPr id="41" name="Textfeld 40">
            <a:extLst>
              <a:ext uri="{FF2B5EF4-FFF2-40B4-BE49-F238E27FC236}">
                <a16:creationId xmlns:a16="http://schemas.microsoft.com/office/drawing/2014/main" id="{BAB1229D-E405-4DFF-B7BD-0117365D87A8}"/>
              </a:ext>
            </a:extLst>
          </p:cNvPr>
          <p:cNvSpPr txBox="1"/>
          <p:nvPr/>
        </p:nvSpPr>
        <p:spPr>
          <a:xfrm>
            <a:off x="550862" y="1233488"/>
            <a:ext cx="11090275" cy="2585323"/>
          </a:xfrm>
          <a:prstGeom prst="rect">
            <a:avLst/>
          </a:prstGeom>
          <a:noFill/>
        </p:spPr>
        <p:txBody>
          <a:bodyPr wrap="square">
            <a:spAutoFit/>
          </a:bodyPr>
          <a:lstStyle/>
          <a:p>
            <a:r>
              <a:rPr lang="de-DE" sz="1800" b="1" i="0" u="none" strike="noStrike" baseline="0" dirty="0">
                <a:solidFill>
                  <a:srgbClr val="000000"/>
                </a:solidFill>
                <a:latin typeface="Aptos"/>
              </a:rPr>
              <a:t>Karten-Update: 	</a:t>
            </a:r>
            <a:r>
              <a:rPr lang="de-DE" sz="1800" b="0" i="0" u="none" strike="noStrike" baseline="0" dirty="0">
                <a:solidFill>
                  <a:srgbClr val="000000"/>
                </a:solidFill>
                <a:latin typeface="Aptos"/>
              </a:rPr>
              <a:t>Der Agent nimmt seine Umgebung wahr und aktualisiert seine lokale Karte</a:t>
            </a:r>
            <a:endParaRPr lang="de-DE" dirty="0">
              <a:solidFill>
                <a:srgbClr val="000000"/>
              </a:solidFill>
              <a:latin typeface="Aptos"/>
            </a:endParaRPr>
          </a:p>
          <a:p>
            <a:r>
              <a:rPr lang="de-DE" b="1" dirty="0">
                <a:solidFill>
                  <a:srgbClr val="FF33CC"/>
                </a:solidFill>
              </a:rPr>
              <a:t>Kommunikation hier dazwischen explizit?</a:t>
            </a:r>
            <a:endParaRPr lang="de-DE" sz="1800" b="0" i="0" u="none" strike="noStrike" baseline="0" dirty="0">
              <a:solidFill>
                <a:srgbClr val="000000"/>
              </a:solidFill>
              <a:latin typeface="Aptos"/>
            </a:endParaRPr>
          </a:p>
          <a:p>
            <a:r>
              <a:rPr lang="de-DE" sz="1800" b="1" i="0" u="none" strike="noStrike" baseline="0" dirty="0">
                <a:solidFill>
                  <a:srgbClr val="000000"/>
                </a:solidFill>
                <a:latin typeface="Aptos"/>
              </a:rPr>
              <a:t>Grenzen-Update: 	</a:t>
            </a:r>
            <a:r>
              <a:rPr lang="de-DE" sz="1800" b="0" i="0" u="none" strike="noStrike" baseline="0" dirty="0">
                <a:solidFill>
                  <a:srgbClr val="000000"/>
                </a:solidFill>
                <a:latin typeface="Aptos"/>
              </a:rPr>
              <a:t>Neue Frontiers werden in der aktualisierten Karte identifiziert</a:t>
            </a:r>
          </a:p>
          <a:p>
            <a:endParaRPr lang="de-DE" sz="1800" b="0" i="0" u="none" strike="noStrike" baseline="0" dirty="0">
              <a:solidFill>
                <a:srgbClr val="000000"/>
              </a:solidFill>
              <a:latin typeface="Aptos"/>
            </a:endParaRPr>
          </a:p>
          <a:p>
            <a:r>
              <a:rPr lang="de-DE" sz="1800" b="1" i="0" u="none" strike="noStrike" baseline="0" dirty="0">
                <a:solidFill>
                  <a:srgbClr val="000000"/>
                </a:solidFill>
                <a:latin typeface="Aptos"/>
              </a:rPr>
              <a:t>Grenzen-Auswahl: 	</a:t>
            </a:r>
            <a:r>
              <a:rPr lang="de-DE" sz="1800" b="0" i="0" u="none" strike="noStrike" baseline="0" dirty="0">
                <a:solidFill>
                  <a:srgbClr val="000000"/>
                </a:solidFill>
                <a:latin typeface="Aptos"/>
              </a:rPr>
              <a:t>Die Frontiers werden bewertet und das "beste" Ziel wird ausgewählt</a:t>
            </a:r>
          </a:p>
          <a:p>
            <a:r>
              <a:rPr lang="de-DE" sz="1800" b="0" i="0" u="none" strike="noStrike" baseline="0" dirty="0">
                <a:solidFill>
                  <a:srgbClr val="000000"/>
                </a:solidFill>
                <a:latin typeface="Aptos"/>
              </a:rPr>
              <a:t> </a:t>
            </a:r>
          </a:p>
          <a:p>
            <a:r>
              <a:rPr lang="de-DE" sz="1800" b="1" i="0" u="none" strike="noStrike" baseline="0" dirty="0">
                <a:solidFill>
                  <a:srgbClr val="000000"/>
                </a:solidFill>
                <a:latin typeface="Aptos"/>
              </a:rPr>
              <a:t>Routenauswahl: 	</a:t>
            </a:r>
            <a:r>
              <a:rPr lang="de-DE" sz="1800" b="0" i="0" u="none" strike="noStrike" baseline="0" dirty="0">
                <a:solidFill>
                  <a:srgbClr val="000000"/>
                </a:solidFill>
                <a:latin typeface="Aptos"/>
              </a:rPr>
              <a:t>Der Agent plant die optimale Route zum Ziel (mittels A*-Algorithmus)</a:t>
            </a:r>
          </a:p>
          <a:p>
            <a:r>
              <a:rPr lang="de-DE" b="1" dirty="0">
                <a:solidFill>
                  <a:srgbClr val="FF33CC"/>
                </a:solidFill>
              </a:rPr>
              <a:t>Kommunikation hier dazwischen explizit?</a:t>
            </a:r>
            <a:endParaRPr lang="de-DE" sz="1800" b="0" i="0" u="none" strike="noStrike" baseline="0" dirty="0">
              <a:solidFill>
                <a:srgbClr val="000000"/>
              </a:solidFill>
              <a:latin typeface="Aptos"/>
            </a:endParaRPr>
          </a:p>
          <a:p>
            <a:r>
              <a:rPr lang="de-DE" sz="1800" b="1" i="0" u="none" strike="noStrike" baseline="0" dirty="0">
                <a:solidFill>
                  <a:srgbClr val="000000"/>
                </a:solidFill>
                <a:latin typeface="Aptos"/>
              </a:rPr>
              <a:t>Bewegung: 	</a:t>
            </a:r>
            <a:r>
              <a:rPr lang="de-DE" sz="1800" b="0" i="0" u="none" strike="noStrike" baseline="0" dirty="0">
                <a:solidFill>
                  <a:srgbClr val="000000"/>
                </a:solidFill>
                <a:latin typeface="Aptos"/>
              </a:rPr>
              <a:t>Der Agent bewegt sich einen Schritt in Richtung des Ziels</a:t>
            </a:r>
          </a:p>
        </p:txBody>
      </p:sp>
      <p:sp>
        <p:nvSpPr>
          <p:cNvPr id="42" name="Rechteck 41">
            <a:extLst>
              <a:ext uri="{FF2B5EF4-FFF2-40B4-BE49-F238E27FC236}">
                <a16:creationId xmlns:a16="http://schemas.microsoft.com/office/drawing/2014/main" id="{64BBD363-CA09-4669-9808-E2A900DA8B23}"/>
              </a:ext>
            </a:extLst>
          </p:cNvPr>
          <p:cNvSpPr/>
          <p:nvPr/>
        </p:nvSpPr>
        <p:spPr>
          <a:xfrm>
            <a:off x="550862" y="3969338"/>
            <a:ext cx="3297237" cy="2160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de-DE" dirty="0"/>
              <a:t>Grafik</a:t>
            </a:r>
          </a:p>
          <a:p>
            <a:pPr algn="ctr"/>
            <a:r>
              <a:rPr lang="de-DE" dirty="0"/>
              <a:t>Umgebung</a:t>
            </a:r>
          </a:p>
        </p:txBody>
      </p:sp>
      <p:sp>
        <p:nvSpPr>
          <p:cNvPr id="43" name="Rechteck 42">
            <a:extLst>
              <a:ext uri="{FF2B5EF4-FFF2-40B4-BE49-F238E27FC236}">
                <a16:creationId xmlns:a16="http://schemas.microsoft.com/office/drawing/2014/main" id="{0C0FB0E4-843A-4F80-973B-56B150F6D8D8}"/>
              </a:ext>
            </a:extLst>
          </p:cNvPr>
          <p:cNvSpPr/>
          <p:nvPr/>
        </p:nvSpPr>
        <p:spPr>
          <a:xfrm>
            <a:off x="4447381" y="3969338"/>
            <a:ext cx="3297237" cy="2160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de-DE" dirty="0"/>
              <a:t>Grafik</a:t>
            </a:r>
          </a:p>
          <a:p>
            <a:pPr algn="ctr"/>
            <a:r>
              <a:rPr lang="de-DE" dirty="0"/>
              <a:t>Lokales </a:t>
            </a:r>
            <a:r>
              <a:rPr lang="de-DE" dirty="0" err="1"/>
              <a:t>Gedächnis</a:t>
            </a:r>
            <a:r>
              <a:rPr lang="de-DE" dirty="0"/>
              <a:t> des </a:t>
            </a:r>
            <a:r>
              <a:rPr lang="de-DE" dirty="0" err="1"/>
              <a:t>Agents</a:t>
            </a:r>
            <a:r>
              <a:rPr lang="de-DE" dirty="0"/>
              <a:t> der dran ist</a:t>
            </a:r>
          </a:p>
          <a:p>
            <a:pPr algn="ctr"/>
            <a:endParaRPr lang="de-DE" dirty="0"/>
          </a:p>
          <a:p>
            <a:pPr algn="ctr"/>
            <a:r>
              <a:rPr lang="de-DE" dirty="0"/>
              <a:t>Nacheinander die Zustände in den einzelnen Schritten</a:t>
            </a:r>
          </a:p>
        </p:txBody>
      </p:sp>
      <p:sp>
        <p:nvSpPr>
          <p:cNvPr id="44" name="Rechteck 43">
            <a:extLst>
              <a:ext uri="{FF2B5EF4-FFF2-40B4-BE49-F238E27FC236}">
                <a16:creationId xmlns:a16="http://schemas.microsoft.com/office/drawing/2014/main" id="{E2386C7D-F463-4E0B-8D9A-F636FFC519F1}"/>
              </a:ext>
            </a:extLst>
          </p:cNvPr>
          <p:cNvSpPr/>
          <p:nvPr/>
        </p:nvSpPr>
        <p:spPr>
          <a:xfrm>
            <a:off x="8343900" y="3969338"/>
            <a:ext cx="3297237" cy="2160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de-DE" dirty="0"/>
              <a:t>Grafik</a:t>
            </a:r>
          </a:p>
          <a:p>
            <a:pPr algn="ctr"/>
            <a:r>
              <a:rPr lang="de-DE" dirty="0"/>
              <a:t>Lokales </a:t>
            </a:r>
            <a:r>
              <a:rPr lang="de-DE" dirty="0" err="1"/>
              <a:t>Gedächnis</a:t>
            </a:r>
            <a:r>
              <a:rPr lang="de-DE" dirty="0"/>
              <a:t> eines Agenten der nicht dran ist</a:t>
            </a:r>
          </a:p>
          <a:p>
            <a:pPr algn="ctr"/>
            <a:endParaRPr lang="de-DE" dirty="0"/>
          </a:p>
          <a:p>
            <a:pPr algn="ctr"/>
            <a:r>
              <a:rPr lang="de-DE" dirty="0"/>
              <a:t>Nacheinander die Zustände in den einzelnen Schritten</a:t>
            </a:r>
          </a:p>
          <a:p>
            <a:pPr algn="ctr"/>
            <a:endParaRPr lang="de-DE" dirty="0"/>
          </a:p>
        </p:txBody>
      </p:sp>
      <p:sp>
        <p:nvSpPr>
          <p:cNvPr id="45" name="Rechteck: abgerundete Ecken 44">
            <a:extLst>
              <a:ext uri="{FF2B5EF4-FFF2-40B4-BE49-F238E27FC236}">
                <a16:creationId xmlns:a16="http://schemas.microsoft.com/office/drawing/2014/main" id="{218E1D6A-6E51-498A-A263-BE11E0EC7710}"/>
              </a:ext>
            </a:extLst>
          </p:cNvPr>
          <p:cNvSpPr/>
          <p:nvPr/>
        </p:nvSpPr>
        <p:spPr>
          <a:xfrm>
            <a:off x="261521" y="5948861"/>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Erstellung Grafiken wahrscheinlich aufwändig – sinnvoll?</a:t>
            </a:r>
          </a:p>
        </p:txBody>
      </p:sp>
    </p:spTree>
    <p:extLst>
      <p:ext uri="{BB962C8B-B14F-4D97-AF65-F5344CB8AC3E}">
        <p14:creationId xmlns:p14="http://schemas.microsoft.com/office/powerpoint/2010/main" val="227715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D9B56-60EE-438D-AC74-69D6A6923EFE}"/>
              </a:ext>
            </a:extLst>
          </p:cNvPr>
          <p:cNvSpPr>
            <a:spLocks noGrp="1"/>
          </p:cNvSpPr>
          <p:nvPr>
            <p:ph type="ctrTitle"/>
          </p:nvPr>
        </p:nvSpPr>
        <p:spPr/>
        <p:txBody>
          <a:bodyPr/>
          <a:lstStyle/>
          <a:p>
            <a:r>
              <a:rPr lang="de-DE" dirty="0"/>
              <a:t>Ende oder</a:t>
            </a:r>
          </a:p>
        </p:txBody>
      </p:sp>
    </p:spTree>
    <p:extLst>
      <p:ext uri="{BB962C8B-B14F-4D97-AF65-F5344CB8AC3E}">
        <p14:creationId xmlns:p14="http://schemas.microsoft.com/office/powerpoint/2010/main" val="284030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bgerundete Ecken 3">
            <a:extLst>
              <a:ext uri="{FF2B5EF4-FFF2-40B4-BE49-F238E27FC236}">
                <a16:creationId xmlns:a16="http://schemas.microsoft.com/office/drawing/2014/main" id="{48D0ED64-26FF-4FE5-84BB-7C02B4170264}"/>
              </a:ext>
            </a:extLst>
          </p:cNvPr>
          <p:cNvSpPr/>
          <p:nvPr/>
        </p:nvSpPr>
        <p:spPr>
          <a:xfrm>
            <a:off x="228600" y="3224213"/>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Folie zur Findung der Grenzen wäre </a:t>
            </a:r>
            <a:r>
              <a:rPr lang="de-DE" b="1" dirty="0" err="1">
                <a:solidFill>
                  <a:srgbClr val="FF33CC"/>
                </a:solidFill>
              </a:rPr>
              <a:t>vllt</a:t>
            </a:r>
            <a:r>
              <a:rPr lang="de-DE" b="1" dirty="0">
                <a:solidFill>
                  <a:srgbClr val="FF33CC"/>
                </a:solidFill>
              </a:rPr>
              <a:t>. auch wichtig!?</a:t>
            </a:r>
          </a:p>
        </p:txBody>
      </p:sp>
    </p:spTree>
    <p:extLst>
      <p:ext uri="{BB962C8B-B14F-4D97-AF65-F5344CB8AC3E}">
        <p14:creationId xmlns:p14="http://schemas.microsoft.com/office/powerpoint/2010/main" val="334630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12000" y="512763"/>
            <a:ext cx="378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FBE – Die Grenzauswahl</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8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feld 30">
                <a:extLst>
                  <a:ext uri="{FF2B5EF4-FFF2-40B4-BE49-F238E27FC236}">
                    <a16:creationId xmlns:a16="http://schemas.microsoft.com/office/drawing/2014/main" id="{E191E53F-5706-4FD7-9C5B-8983E474697E}"/>
                  </a:ext>
                </a:extLst>
              </p:cNvPr>
              <p:cNvSpPr txBox="1"/>
              <p:nvPr/>
            </p:nvSpPr>
            <p:spPr>
              <a:xfrm>
                <a:off x="550862" y="1233488"/>
                <a:ext cx="11090275" cy="3139321"/>
              </a:xfrm>
              <a:prstGeom prst="rect">
                <a:avLst/>
              </a:prstGeom>
              <a:noFill/>
            </p:spPr>
            <p:txBody>
              <a:bodyPr wrap="square">
                <a:spAutoFit/>
              </a:bodyPr>
              <a:lstStyle/>
              <a:p>
                <a:r>
                  <a:rPr lang="de-DE" sz="1800" b="0" i="0" u="none" strike="noStrike" baseline="0" dirty="0">
                    <a:solidFill>
                      <a:srgbClr val="000000"/>
                    </a:solidFill>
                    <a:latin typeface="Aptos"/>
                  </a:rPr>
                  <a:t>Die Auswahl der "optimalen" Grenze ist entscheidend für die Effizienz und wird durch eine Kostenfunktion bestimmt. </a:t>
                </a:r>
              </a:p>
              <a:p>
                <a:endParaRPr lang="de-DE" sz="1800" b="0" i="0" u="none" strike="noStrike" baseline="0" dirty="0">
                  <a:solidFill>
                    <a:srgbClr val="000000"/>
                  </a:solidFill>
                  <a:latin typeface="Aptos"/>
                </a:endParaRPr>
              </a:p>
              <a:p>
                <a:r>
                  <a:rPr lang="de-DE" sz="1800" b="1" i="0" u="none" strike="noStrike" baseline="0" dirty="0">
                    <a:solidFill>
                      <a:srgbClr val="000000"/>
                    </a:solidFill>
                    <a:latin typeface="Aptos"/>
                  </a:rPr>
                  <a:t>Bewertungskriterien: </a:t>
                </a:r>
                <a:endParaRPr lang="de-DE" sz="1800" b="0" i="0" u="none" strike="noStrike" baseline="0" dirty="0">
                  <a:solidFill>
                    <a:srgbClr val="000000"/>
                  </a:solidFill>
                  <a:latin typeface="Aptos"/>
                </a:endParaRPr>
              </a:p>
              <a:p>
                <a:pPr marL="285750" indent="-285750">
                  <a:buFont typeface="Arial" panose="020B0604020202020204" pitchFamily="34" charset="0"/>
                  <a:buChar char="•"/>
                </a:pPr>
                <a:r>
                  <a:rPr lang="de-DE" sz="1800" b="1" i="0" u="none" strike="noStrike" baseline="0" dirty="0">
                    <a:solidFill>
                      <a:srgbClr val="000000"/>
                    </a:solidFill>
                    <a:latin typeface="Aptos"/>
                  </a:rPr>
                  <a:t>Distanz: </a:t>
                </a:r>
                <a:r>
                  <a:rPr lang="de-DE" sz="1800" b="0" i="0" u="none" strike="noStrike" baseline="0" dirty="0">
                    <a:solidFill>
                      <a:srgbClr val="000000"/>
                    </a:solidFill>
                    <a:latin typeface="Aptos"/>
                  </a:rPr>
                  <a:t>Näher gelegene Grenzen werden bevorzugt, da sie weniger Ressourcen für die Anfahrt benötigen. </a:t>
                </a:r>
                <a:endParaRPr lang="de-DE" sz="1800" b="1" i="0" u="none" strike="noStrike" baseline="0" dirty="0">
                  <a:solidFill>
                    <a:srgbClr val="000000"/>
                  </a:solidFill>
                  <a:latin typeface="Aptos"/>
                </a:endParaRPr>
              </a:p>
              <a:p>
                <a:pPr marL="285750" indent="-285750">
                  <a:buFont typeface="Arial" panose="020B0604020202020204" pitchFamily="34" charset="0"/>
                  <a:buChar char="•"/>
                </a:pPr>
                <a:r>
                  <a:rPr lang="de-DE" sz="1800" b="1" i="0" u="none" strike="noStrike" baseline="0" dirty="0">
                    <a:solidFill>
                      <a:srgbClr val="000000"/>
                    </a:solidFill>
                    <a:latin typeface="Aptos"/>
                  </a:rPr>
                  <a:t>Größe (Länge): </a:t>
                </a:r>
                <a:r>
                  <a:rPr lang="de-DE" sz="1800" b="0" i="0" u="none" strike="noStrike" baseline="0" dirty="0">
                    <a:solidFill>
                      <a:srgbClr val="000000"/>
                    </a:solidFill>
                    <a:latin typeface="Aptos"/>
                  </a:rPr>
                  <a:t>Längere Grenzen deuten auf größere unbekannte Areale hin und werden daher priorisiert. </a:t>
                </a:r>
                <a:endParaRPr lang="de-DE" sz="1800" b="1" i="0" u="none" strike="noStrike" baseline="0" dirty="0">
                  <a:solidFill>
                    <a:srgbClr val="000000"/>
                  </a:solidFill>
                  <a:latin typeface="Aptos"/>
                </a:endParaRPr>
              </a:p>
              <a:p>
                <a:pPr marL="285750" indent="-285750">
                  <a:buFont typeface="Arial" panose="020B0604020202020204" pitchFamily="34" charset="0"/>
                  <a:buChar char="•"/>
                </a:pPr>
                <a:r>
                  <a:rPr lang="de-DE" sz="1800" b="1" i="0" u="none" strike="noStrike" baseline="0" dirty="0">
                    <a:solidFill>
                      <a:srgbClr val="000000"/>
                    </a:solidFill>
                    <a:latin typeface="Aptos"/>
                  </a:rPr>
                  <a:t>Orientierung: </a:t>
                </a:r>
                <a:r>
                  <a:rPr lang="de-DE" sz="1800" b="0" i="0" u="none" strike="noStrike" baseline="0" dirty="0">
                    <a:solidFill>
                      <a:srgbClr val="000000"/>
                    </a:solidFill>
                    <a:latin typeface="Aptos"/>
                  </a:rPr>
                  <a:t>Grenzen in Bewegungsrichtung des Agenten sind vorteilhaft, da keine Zeit für eine Neuausrichtung verloren geht. </a:t>
                </a:r>
              </a:p>
              <a:p>
                <a:pPr marL="285750" indent="-285750">
                  <a:buFont typeface="Arial" panose="020B0604020202020204" pitchFamily="34" charset="0"/>
                  <a:buChar char="•"/>
                </a:pPr>
                <a:endParaRPr lang="de-DE" dirty="0">
                  <a:solidFill>
                    <a:srgbClr val="000000"/>
                  </a:solidFill>
                  <a:latin typeface="Aptos"/>
                </a:endParaRPr>
              </a:p>
              <a:p>
                <a:pPr/>
                <a14:m>
                  <m:oMathPara xmlns:m="http://schemas.openxmlformats.org/officeDocument/2006/math">
                    <m:oMathParaPr>
                      <m:jc m:val="centerGroup"/>
                    </m:oMathParaPr>
                    <m:oMath xmlns:m="http://schemas.openxmlformats.org/officeDocument/2006/math">
                      <m:r>
                        <a:rPr lang="de-DE" sz="1800" i="1" smtClean="0">
                          <a:effectLst/>
                          <a:latin typeface="Cambria Math" panose="02040503050406030204" pitchFamily="18" charset="0"/>
                          <a:ea typeface="DengXian" panose="02010600030101010101" pitchFamily="2" charset="-122"/>
                          <a:cs typeface="Times New Roman" panose="02020603050405020304" pitchFamily="18" charset="0"/>
                        </a:rPr>
                        <m:t>𝐶</m:t>
                      </m:r>
                      <m:d>
                        <m:dPr>
                          <m:ctrlPr>
                            <a:rPr lang="de-DE" i="1">
                              <a:effectLst/>
                              <a:latin typeface="Cambria Math" panose="02040503050406030204" pitchFamily="18" charset="0"/>
                              <a:cs typeface="Times New Roman" panose="02020603050405020304" pitchFamily="18" charset="0"/>
                            </a:rPr>
                          </m:ctrlPr>
                        </m:dPr>
                        <m:e>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𝑓</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𝑖</m:t>
                              </m:r>
                            </m:sub>
                          </m:sSub>
                        </m:e>
                      </m:d>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𝐷𝑖𝑠𝑡𝑎𝑛𝑧</m:t>
                          </m:r>
                        </m:sub>
                      </m:sSub>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𝐷𝑖𝑠𝑡𝑎𝑛𝑧</m:t>
                          </m:r>
                        </m:sub>
                      </m:sSub>
                      <m:d>
                        <m:dPr>
                          <m:ctrlPr>
                            <a:rPr lang="de-DE" i="1">
                              <a:effectLst/>
                              <a:latin typeface="Cambria Math" panose="02040503050406030204" pitchFamily="18" charset="0"/>
                              <a:cs typeface="Times New Roman" panose="02020603050405020304" pitchFamily="18" charset="0"/>
                            </a:rPr>
                          </m:ctrlPr>
                        </m:dPr>
                        <m:e>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𝑓</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𝑖</m:t>
                              </m:r>
                            </m:sub>
                          </m:sSub>
                        </m:e>
                      </m:d>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𝐺𝑟</m:t>
                          </m:r>
                          <m:r>
                            <a:rPr lang="de-DE" sz="1800" i="1">
                              <a:effectLst/>
                              <a:latin typeface="Cambria Math" panose="02040503050406030204" pitchFamily="18" charset="0"/>
                              <a:ea typeface="DengXian" panose="02010600030101010101" pitchFamily="2" charset="-122"/>
                              <a:cs typeface="Times New Roman" panose="02020603050405020304" pitchFamily="18" charset="0"/>
                            </a:rPr>
                            <m:t>öß</m:t>
                          </m:r>
                          <m:r>
                            <a:rPr lang="de-DE" sz="1800" i="1">
                              <a:effectLst/>
                              <a:latin typeface="Cambria Math" panose="02040503050406030204" pitchFamily="18" charset="0"/>
                              <a:ea typeface="DengXian" panose="02010600030101010101" pitchFamily="2" charset="-122"/>
                              <a:cs typeface="Times New Roman" panose="02020603050405020304" pitchFamily="18" charset="0"/>
                            </a:rPr>
                            <m:t>𝑒</m:t>
                          </m:r>
                        </m:sub>
                      </m:sSub>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𝐺𝑟</m:t>
                          </m:r>
                          <m:r>
                            <a:rPr lang="de-DE" sz="1800" i="1">
                              <a:effectLst/>
                              <a:latin typeface="Cambria Math" panose="02040503050406030204" pitchFamily="18" charset="0"/>
                              <a:ea typeface="DengXian" panose="02010600030101010101" pitchFamily="2" charset="-122"/>
                              <a:cs typeface="Times New Roman" panose="02020603050405020304" pitchFamily="18" charset="0"/>
                            </a:rPr>
                            <m:t>öß</m:t>
                          </m:r>
                          <m:r>
                            <a:rPr lang="de-DE" sz="1800" i="1">
                              <a:effectLst/>
                              <a:latin typeface="Cambria Math" panose="02040503050406030204" pitchFamily="18" charset="0"/>
                              <a:ea typeface="DengXian" panose="02010600030101010101" pitchFamily="2" charset="-122"/>
                              <a:cs typeface="Times New Roman" panose="02020603050405020304" pitchFamily="18" charset="0"/>
                            </a:rPr>
                            <m:t>𝑒</m:t>
                          </m:r>
                        </m:sub>
                      </m:sSub>
                      <m:d>
                        <m:dPr>
                          <m:ctrlPr>
                            <a:rPr lang="de-DE" i="1">
                              <a:effectLst/>
                              <a:latin typeface="Cambria Math" panose="02040503050406030204" pitchFamily="18" charset="0"/>
                              <a:cs typeface="Times New Roman" panose="02020603050405020304" pitchFamily="18" charset="0"/>
                            </a:rPr>
                          </m:ctrlPr>
                        </m:dPr>
                        <m:e>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𝑓</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𝑖</m:t>
                              </m:r>
                            </m:sub>
                          </m:sSub>
                        </m:e>
                      </m:d>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𝜆</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𝑂𝑟𝑖𝑒𝑛𝑡𝑖𝑒𝑟𝑢𝑛𝑔</m:t>
                          </m:r>
                        </m:sub>
                      </m:sSub>
                      <m:r>
                        <a:rPr lang="de-DE" sz="1800" i="1">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𝑚</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𝑂𝑟𝑖𝑒𝑛𝑡𝑖𝑒𝑟𝑢𝑛𝑔</m:t>
                          </m:r>
                        </m:sub>
                      </m:sSub>
                      <m:d>
                        <m:dPr>
                          <m:ctrlPr>
                            <a:rPr lang="de-DE" i="1">
                              <a:effectLst/>
                              <a:latin typeface="Cambria Math" panose="02040503050406030204" pitchFamily="18" charset="0"/>
                              <a:cs typeface="Times New Roman" panose="02020603050405020304" pitchFamily="18" charset="0"/>
                            </a:rPr>
                          </m:ctrlPr>
                        </m:dPr>
                        <m:e>
                          <m:sSub>
                            <m:sSubPr>
                              <m:ctrlPr>
                                <a:rPr lang="de-DE" i="1">
                                  <a:effectLst/>
                                  <a:latin typeface="Cambria Math" panose="02040503050406030204" pitchFamily="18" charset="0"/>
                                  <a:cs typeface="Times New Roman" panose="02020603050405020304" pitchFamily="18" charset="0"/>
                                </a:rPr>
                              </m:ctrlPr>
                            </m:sSubPr>
                            <m:e>
                              <m:r>
                                <a:rPr lang="de-DE" sz="1800" i="1">
                                  <a:effectLst/>
                                  <a:latin typeface="Cambria Math" panose="02040503050406030204" pitchFamily="18" charset="0"/>
                                  <a:ea typeface="DengXian" panose="02010600030101010101" pitchFamily="2" charset="-122"/>
                                  <a:cs typeface="Times New Roman" panose="02020603050405020304" pitchFamily="18" charset="0"/>
                                </a:rPr>
                                <m:t>𝑓</m:t>
                              </m:r>
                            </m:e>
                            <m:sub>
                              <m:r>
                                <a:rPr lang="de-DE" sz="1800" i="1">
                                  <a:effectLst/>
                                  <a:latin typeface="Cambria Math" panose="02040503050406030204" pitchFamily="18" charset="0"/>
                                  <a:ea typeface="DengXian" panose="02010600030101010101" pitchFamily="2" charset="-122"/>
                                  <a:cs typeface="Times New Roman" panose="02020603050405020304" pitchFamily="18" charset="0"/>
                                </a:rPr>
                                <m:t>𝑖</m:t>
                              </m:r>
                            </m:sub>
                          </m:sSub>
                        </m:e>
                      </m:d>
                    </m:oMath>
                  </m:oMathPara>
                </a14:m>
                <a:endParaRPr lang="de-DE" sz="1800" b="0" i="0" u="none" strike="noStrike" baseline="0" dirty="0">
                  <a:solidFill>
                    <a:srgbClr val="000000"/>
                  </a:solidFill>
                  <a:latin typeface="Aptos"/>
                </a:endParaRPr>
              </a:p>
              <a:p>
                <a:endParaRPr lang="de-DE" sz="1800" b="0" i="0" u="none" strike="noStrike" baseline="0" dirty="0">
                  <a:solidFill>
                    <a:srgbClr val="000000"/>
                  </a:solidFill>
                  <a:latin typeface="Aptos"/>
                </a:endParaRPr>
              </a:p>
              <a:p>
                <a:r>
                  <a:rPr lang="de-DE" sz="1800" b="0" i="0" u="none" strike="noStrike" baseline="0" dirty="0">
                    <a:solidFill>
                      <a:srgbClr val="000000"/>
                    </a:solidFill>
                    <a:latin typeface="Aptos"/>
                  </a:rPr>
                  <a:t>Die Gewichtung dieser Faktoren kann angepasst werden. </a:t>
                </a:r>
              </a:p>
            </p:txBody>
          </p:sp>
        </mc:Choice>
        <mc:Fallback xmlns="">
          <p:sp>
            <p:nvSpPr>
              <p:cNvPr id="31" name="Textfeld 30">
                <a:extLst>
                  <a:ext uri="{FF2B5EF4-FFF2-40B4-BE49-F238E27FC236}">
                    <a16:creationId xmlns:a16="http://schemas.microsoft.com/office/drawing/2014/main" id="{E191E53F-5706-4FD7-9C5B-8983E474697E}"/>
                  </a:ext>
                </a:extLst>
              </p:cNvPr>
              <p:cNvSpPr txBox="1">
                <a:spLocks noRot="1" noChangeAspect="1" noMove="1" noResize="1" noEditPoints="1" noAdjustHandles="1" noChangeArrowheads="1" noChangeShapeType="1" noTextEdit="1"/>
              </p:cNvSpPr>
              <p:nvPr/>
            </p:nvSpPr>
            <p:spPr>
              <a:xfrm>
                <a:off x="550862" y="1233488"/>
                <a:ext cx="11090275" cy="3139321"/>
              </a:xfrm>
              <a:prstGeom prst="rect">
                <a:avLst/>
              </a:prstGeom>
              <a:blipFill>
                <a:blip r:embed="rId3"/>
                <a:stretch>
                  <a:fillRect l="-440" t="-971" r="-330" b="-2913"/>
                </a:stretch>
              </a:blipFill>
            </p:spPr>
            <p:txBody>
              <a:bodyPr/>
              <a:lstStyle/>
              <a:p>
                <a:r>
                  <a:rPr lang="de-DE">
                    <a:noFill/>
                  </a:rPr>
                  <a:t> </a:t>
                </a:r>
              </a:p>
            </p:txBody>
          </p:sp>
        </mc:Fallback>
      </mc:AlternateContent>
      <p:sp>
        <p:nvSpPr>
          <p:cNvPr id="32" name="Rechteck: abgerundete Ecken 31">
            <a:extLst>
              <a:ext uri="{FF2B5EF4-FFF2-40B4-BE49-F238E27FC236}">
                <a16:creationId xmlns:a16="http://schemas.microsoft.com/office/drawing/2014/main" id="{D3B51184-972D-4395-9AB6-50BA6F82C4A3}"/>
              </a:ext>
            </a:extLst>
          </p:cNvPr>
          <p:cNvSpPr/>
          <p:nvPr/>
        </p:nvSpPr>
        <p:spPr>
          <a:xfrm>
            <a:off x="221064" y="5571086"/>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Formel dabei oder nicht?</a:t>
            </a:r>
          </a:p>
          <a:p>
            <a:pPr algn="ctr"/>
            <a:r>
              <a:rPr lang="de-DE" b="1" dirty="0">
                <a:solidFill>
                  <a:srgbClr val="FF33CC"/>
                </a:solidFill>
              </a:rPr>
              <a:t>Einzelne Kriterien irgendwie optisch stärker hervorheben? </a:t>
            </a:r>
          </a:p>
        </p:txBody>
      </p:sp>
    </p:spTree>
    <p:extLst>
      <p:ext uri="{BB962C8B-B14F-4D97-AF65-F5344CB8AC3E}">
        <p14:creationId xmlns:p14="http://schemas.microsoft.com/office/powerpoint/2010/main" val="281043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10736103" y="512763"/>
            <a:ext cx="144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Umgebungswahrnehmung: </a:t>
            </a:r>
            <a:r>
              <a:rPr lang="de-DE" sz="2800" b="1" dirty="0" err="1">
                <a:solidFill>
                  <a:schemeClr val="tx1">
                    <a:lumMod val="75000"/>
                    <a:lumOff val="25000"/>
                  </a:schemeClr>
                </a:solidFill>
              </a:rPr>
              <a:t>Raycasting</a:t>
            </a:r>
            <a:r>
              <a:rPr lang="de-DE" sz="2800" b="1" dirty="0">
                <a:solidFill>
                  <a:schemeClr val="tx1">
                    <a:lumMod val="75000"/>
                    <a:lumOff val="25000"/>
                  </a:schemeClr>
                </a:solidFill>
              </a:rPr>
              <a:t> </a:t>
            </a:r>
            <a:r>
              <a:rPr lang="de-DE" sz="2800" b="1" dirty="0" err="1">
                <a:solidFill>
                  <a:schemeClr val="tx1">
                    <a:lumMod val="75000"/>
                    <a:lumOff val="25000"/>
                  </a:schemeClr>
                </a:solidFill>
              </a:rPr>
              <a:t>Bresenham</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144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AD15F51E-5185-49AD-B4AC-0A06FFCDC92E}"/>
              </a:ext>
            </a:extLst>
          </p:cNvPr>
          <p:cNvSpPr txBox="1"/>
          <p:nvPr/>
        </p:nvSpPr>
        <p:spPr>
          <a:xfrm>
            <a:off x="550862" y="1233488"/>
            <a:ext cx="11090275" cy="369332"/>
          </a:xfrm>
          <a:prstGeom prst="rect">
            <a:avLst/>
          </a:prstGeom>
          <a:noFill/>
        </p:spPr>
        <p:txBody>
          <a:bodyPr wrap="square">
            <a:spAutoFit/>
          </a:bodyPr>
          <a:lstStyle/>
          <a:p>
            <a:r>
              <a:rPr lang="de-DE" sz="1800" b="0" i="0" u="none" strike="noStrike" baseline="0" dirty="0">
                <a:solidFill>
                  <a:srgbClr val="000000"/>
                </a:solidFill>
                <a:latin typeface="Aptos"/>
              </a:rPr>
              <a:t>Wie "sehen" die Roboter ihre Umgebung? </a:t>
            </a:r>
          </a:p>
        </p:txBody>
      </p:sp>
      <p:sp>
        <p:nvSpPr>
          <p:cNvPr id="9" name="Textfeld 8">
            <a:extLst>
              <a:ext uri="{FF2B5EF4-FFF2-40B4-BE49-F238E27FC236}">
                <a16:creationId xmlns:a16="http://schemas.microsoft.com/office/drawing/2014/main" id="{0BCB3C2C-6E93-4541-ACF5-372A60D8E2EC}"/>
              </a:ext>
            </a:extLst>
          </p:cNvPr>
          <p:cNvSpPr txBox="1"/>
          <p:nvPr/>
        </p:nvSpPr>
        <p:spPr>
          <a:xfrm>
            <a:off x="550860" y="5760006"/>
            <a:ext cx="11090275" cy="369332"/>
          </a:xfrm>
          <a:prstGeom prst="rect">
            <a:avLst/>
          </a:prstGeom>
          <a:noFill/>
        </p:spPr>
        <p:txBody>
          <a:bodyPr wrap="square">
            <a:spAutoFit/>
          </a:bodyPr>
          <a:lstStyle/>
          <a:p>
            <a:r>
              <a:rPr lang="de-DE" sz="1800" b="0" i="0" u="none" strike="noStrike" baseline="0" dirty="0">
                <a:solidFill>
                  <a:srgbClr val="000000"/>
                </a:solidFill>
                <a:latin typeface="Aptos"/>
              </a:rPr>
              <a:t>Diese Kombination ermöglicht eine realitätsnahe Simulation der Sensorwahrnehmung. </a:t>
            </a:r>
          </a:p>
        </p:txBody>
      </p:sp>
      <p:sp>
        <p:nvSpPr>
          <p:cNvPr id="10" name="Textfeld 9">
            <a:extLst>
              <a:ext uri="{FF2B5EF4-FFF2-40B4-BE49-F238E27FC236}">
                <a16:creationId xmlns:a16="http://schemas.microsoft.com/office/drawing/2014/main" id="{3BDB3402-D33C-4591-9DB9-CD3DB20276A0}"/>
              </a:ext>
            </a:extLst>
          </p:cNvPr>
          <p:cNvSpPr txBox="1"/>
          <p:nvPr/>
        </p:nvSpPr>
        <p:spPr>
          <a:xfrm>
            <a:off x="6037967" y="1790398"/>
            <a:ext cx="5418136" cy="1200329"/>
          </a:xfrm>
          <a:prstGeom prst="rect">
            <a:avLst/>
          </a:prstGeom>
          <a:noFill/>
        </p:spPr>
        <p:txBody>
          <a:bodyPr wrap="square">
            <a:spAutoFit/>
          </a:bodyPr>
          <a:lstStyle/>
          <a:p>
            <a:r>
              <a:rPr lang="de-DE" sz="1800" b="1" i="0" u="none" strike="noStrike" baseline="0" dirty="0" err="1">
                <a:solidFill>
                  <a:srgbClr val="000000"/>
                </a:solidFill>
                <a:latin typeface="Aptos"/>
              </a:rPr>
              <a:t>Bresenham</a:t>
            </a:r>
            <a:r>
              <a:rPr lang="de-DE" sz="1800" b="1" i="0" u="none" strike="noStrike" baseline="0" dirty="0">
                <a:solidFill>
                  <a:srgbClr val="000000"/>
                </a:solidFill>
                <a:latin typeface="Aptos"/>
              </a:rPr>
              <a:t>-Algorithmus: </a:t>
            </a:r>
          </a:p>
          <a:p>
            <a:r>
              <a:rPr lang="de-DE" sz="1800" b="0" i="0" u="none" strike="noStrike" baseline="0" dirty="0">
                <a:solidFill>
                  <a:srgbClr val="000000"/>
                </a:solidFill>
                <a:latin typeface="Aptos"/>
              </a:rPr>
              <a:t>Wird verwendet, um die "Sichtstrahlen" des </a:t>
            </a:r>
            <a:r>
              <a:rPr lang="de-DE" sz="1800" b="0" i="0" u="none" strike="noStrike" baseline="0" dirty="0" err="1">
                <a:solidFill>
                  <a:srgbClr val="000000"/>
                </a:solidFill>
                <a:latin typeface="Aptos"/>
              </a:rPr>
              <a:t>Raycastings</a:t>
            </a:r>
            <a:r>
              <a:rPr lang="de-DE" sz="1800" b="0" i="0" u="none" strike="noStrike" baseline="0" dirty="0">
                <a:solidFill>
                  <a:srgbClr val="000000"/>
                </a:solidFill>
                <a:latin typeface="Aptos"/>
              </a:rPr>
              <a:t> auf dem Gitter der Karte exakt darzustellen und die betroffenen Zellen zu identifizieren. </a:t>
            </a:r>
          </a:p>
        </p:txBody>
      </p:sp>
      <p:sp>
        <p:nvSpPr>
          <p:cNvPr id="12" name="Textfeld 11">
            <a:extLst>
              <a:ext uri="{FF2B5EF4-FFF2-40B4-BE49-F238E27FC236}">
                <a16:creationId xmlns:a16="http://schemas.microsoft.com/office/drawing/2014/main" id="{71864BD4-5D98-449B-8405-722DBEB975E5}"/>
              </a:ext>
            </a:extLst>
          </p:cNvPr>
          <p:cNvSpPr txBox="1"/>
          <p:nvPr/>
        </p:nvSpPr>
        <p:spPr>
          <a:xfrm>
            <a:off x="550859" y="1790399"/>
            <a:ext cx="5418137" cy="1200329"/>
          </a:xfrm>
          <a:prstGeom prst="rect">
            <a:avLst/>
          </a:prstGeom>
          <a:noFill/>
        </p:spPr>
        <p:txBody>
          <a:bodyPr wrap="square">
            <a:spAutoFit/>
          </a:bodyPr>
          <a:lstStyle/>
          <a:p>
            <a:r>
              <a:rPr lang="de-DE" sz="1800" b="1" i="0" u="none" strike="noStrike" baseline="0" dirty="0" err="1">
                <a:solidFill>
                  <a:srgbClr val="000000"/>
                </a:solidFill>
                <a:latin typeface="Aptos"/>
              </a:rPr>
              <a:t>Raycasting</a:t>
            </a:r>
            <a:r>
              <a:rPr lang="de-DE" sz="1800" b="1" i="0" u="none" strike="noStrike" baseline="0" dirty="0">
                <a:solidFill>
                  <a:srgbClr val="000000"/>
                </a:solidFill>
                <a:latin typeface="Aptos"/>
              </a:rPr>
              <a:t> / LiDAR: </a:t>
            </a:r>
          </a:p>
          <a:p>
            <a:r>
              <a:rPr lang="de-DE" sz="1800" b="0" i="0" u="none" strike="noStrike" baseline="0" dirty="0">
                <a:solidFill>
                  <a:srgbClr val="000000"/>
                </a:solidFill>
                <a:latin typeface="Aptos"/>
              </a:rPr>
              <a:t>Simuliert das Aussenden von "Strahlen" (wie bei einem Laserscanner), um die Distanz zu Hindernissen zu messen.</a:t>
            </a:r>
          </a:p>
        </p:txBody>
      </p:sp>
      <p:sp>
        <p:nvSpPr>
          <p:cNvPr id="13" name="Rechteck 12">
            <a:extLst>
              <a:ext uri="{FF2B5EF4-FFF2-40B4-BE49-F238E27FC236}">
                <a16:creationId xmlns:a16="http://schemas.microsoft.com/office/drawing/2014/main" id="{226078EA-8DDF-402D-A82D-ABB53AEC6E31}"/>
              </a:ext>
            </a:extLst>
          </p:cNvPr>
          <p:cNvSpPr/>
          <p:nvPr/>
        </p:nvSpPr>
        <p:spPr>
          <a:xfrm>
            <a:off x="550859" y="3151404"/>
            <a:ext cx="5305538" cy="244792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de-DE" dirty="0"/>
              <a:t>Selbst erstellte Grafik im </a:t>
            </a:r>
            <a:r>
              <a:rPr lang="de-DE" dirty="0" err="1"/>
              <a:t>Grid</a:t>
            </a:r>
            <a:br>
              <a:rPr lang="de-DE" dirty="0"/>
            </a:br>
            <a:r>
              <a:rPr lang="de-DE" dirty="0"/>
              <a:t>wie die Strahlen ausgesendet werden vgl.</a:t>
            </a:r>
          </a:p>
        </p:txBody>
      </p:sp>
      <p:sp>
        <p:nvSpPr>
          <p:cNvPr id="15" name="Rechteck 14">
            <a:extLst>
              <a:ext uri="{FF2B5EF4-FFF2-40B4-BE49-F238E27FC236}">
                <a16:creationId xmlns:a16="http://schemas.microsoft.com/office/drawing/2014/main" id="{1D9E74B0-1A8A-475D-939B-91450728FC28}"/>
              </a:ext>
            </a:extLst>
          </p:cNvPr>
          <p:cNvSpPr/>
          <p:nvPr/>
        </p:nvSpPr>
        <p:spPr>
          <a:xfrm>
            <a:off x="6096000" y="3148135"/>
            <a:ext cx="5305538" cy="244792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de-DE" dirty="0"/>
              <a:t>Selbst erstellte Grafik im </a:t>
            </a:r>
            <a:r>
              <a:rPr lang="de-DE" dirty="0" err="1"/>
              <a:t>Grid</a:t>
            </a:r>
            <a:br>
              <a:rPr lang="de-DE" dirty="0"/>
            </a:br>
            <a:r>
              <a:rPr lang="de-DE" dirty="0"/>
              <a:t>wie ein Strahl approximiert wird vgl.</a:t>
            </a:r>
          </a:p>
        </p:txBody>
      </p:sp>
      <p:pic>
        <p:nvPicPr>
          <p:cNvPr id="16" name="Picture 1">
            <a:extLst>
              <a:ext uri="{FF2B5EF4-FFF2-40B4-BE49-F238E27FC236}">
                <a16:creationId xmlns:a16="http://schemas.microsoft.com/office/drawing/2014/main" id="{3A9DE4A3-5DCC-4ADA-9A24-435FAF7127CB}"/>
              </a:ext>
            </a:extLst>
          </p:cNvPr>
          <p:cNvPicPr/>
          <p:nvPr/>
        </p:nvPicPr>
        <p:blipFill>
          <a:blip r:embed="rId3"/>
          <a:stretch>
            <a:fillRect/>
          </a:stretch>
        </p:blipFill>
        <p:spPr>
          <a:xfrm>
            <a:off x="2041676" y="3815030"/>
            <a:ext cx="2323904" cy="1744979"/>
          </a:xfrm>
          <a:prstGeom prst="rect">
            <a:avLst/>
          </a:prstGeom>
        </p:spPr>
      </p:pic>
      <p:pic>
        <p:nvPicPr>
          <p:cNvPr id="17" name="Picture 1">
            <a:extLst>
              <a:ext uri="{FF2B5EF4-FFF2-40B4-BE49-F238E27FC236}">
                <a16:creationId xmlns:a16="http://schemas.microsoft.com/office/drawing/2014/main" id="{99C00A80-BDE9-4F69-B2AF-D1D6448E3667}"/>
              </a:ext>
            </a:extLst>
          </p:cNvPr>
          <p:cNvPicPr/>
          <p:nvPr/>
        </p:nvPicPr>
        <p:blipFill>
          <a:blip r:embed="rId4"/>
          <a:stretch>
            <a:fillRect/>
          </a:stretch>
        </p:blipFill>
        <p:spPr>
          <a:xfrm>
            <a:off x="7532614" y="3815030"/>
            <a:ext cx="2670322" cy="1744979"/>
          </a:xfrm>
          <a:prstGeom prst="rect">
            <a:avLst/>
          </a:prstGeom>
        </p:spPr>
      </p:pic>
    </p:spTree>
    <p:extLst>
      <p:ext uri="{BB962C8B-B14F-4D97-AF65-F5344CB8AC3E}">
        <p14:creationId xmlns:p14="http://schemas.microsoft.com/office/powerpoint/2010/main" val="365816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hteck: abgerundete Ecken 56">
            <a:extLst>
              <a:ext uri="{FF2B5EF4-FFF2-40B4-BE49-F238E27FC236}">
                <a16:creationId xmlns:a16="http://schemas.microsoft.com/office/drawing/2014/main" id="{2E785819-996E-4D1F-96D1-1259F4FFA693}"/>
              </a:ext>
            </a:extLst>
          </p:cNvPr>
          <p:cNvSpPr/>
          <p:nvPr/>
        </p:nvSpPr>
        <p:spPr>
          <a:xfrm>
            <a:off x="1746525" y="3691413"/>
            <a:ext cx="1879600" cy="914400"/>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312000" y="522898"/>
            <a:ext cx="288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Kommunikation: Publish-</a:t>
            </a:r>
            <a:r>
              <a:rPr lang="de-DE" sz="2800" b="1" dirty="0" err="1">
                <a:solidFill>
                  <a:schemeClr val="tx1">
                    <a:lumMod val="75000"/>
                    <a:lumOff val="25000"/>
                  </a:schemeClr>
                </a:solidFill>
              </a:rPr>
              <a:t>Subscribe</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8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C9618319-1828-4071-B4C9-38DF91379471}"/>
              </a:ext>
            </a:extLst>
          </p:cNvPr>
          <p:cNvSpPr txBox="1"/>
          <p:nvPr/>
        </p:nvSpPr>
        <p:spPr>
          <a:xfrm>
            <a:off x="550862" y="1233488"/>
            <a:ext cx="11090275" cy="369332"/>
          </a:xfrm>
          <a:prstGeom prst="rect">
            <a:avLst/>
          </a:prstGeom>
          <a:noFill/>
        </p:spPr>
        <p:txBody>
          <a:bodyPr wrap="square">
            <a:spAutoFit/>
          </a:bodyPr>
          <a:lstStyle/>
          <a:p>
            <a:r>
              <a:rPr lang="de-DE" sz="1800" b="0" i="0" u="none" strike="noStrike" baseline="0" dirty="0">
                <a:solidFill>
                  <a:srgbClr val="000000"/>
                </a:solidFill>
                <a:latin typeface="Aptos"/>
              </a:rPr>
              <a:t>Die FBE-Roboter kommunizieren dezentral über das </a:t>
            </a:r>
            <a:r>
              <a:rPr lang="de-DE" sz="1800" b="1" i="0" u="none" strike="noStrike" baseline="0" dirty="0">
                <a:solidFill>
                  <a:srgbClr val="000000"/>
                </a:solidFill>
                <a:latin typeface="Aptos"/>
              </a:rPr>
              <a:t>Publish-</a:t>
            </a:r>
            <a:r>
              <a:rPr lang="de-DE" sz="1800" b="1" i="0" u="none" strike="noStrike" baseline="0" dirty="0" err="1">
                <a:solidFill>
                  <a:srgbClr val="000000"/>
                </a:solidFill>
                <a:latin typeface="Aptos"/>
              </a:rPr>
              <a:t>Subscribe</a:t>
            </a:r>
            <a:r>
              <a:rPr lang="de-DE" sz="1800" b="1" i="0" u="none" strike="noStrike" baseline="0" dirty="0">
                <a:solidFill>
                  <a:srgbClr val="000000"/>
                </a:solidFill>
                <a:latin typeface="Aptos"/>
              </a:rPr>
              <a:t>-Paradigma</a:t>
            </a:r>
            <a:r>
              <a:rPr lang="de-DE" sz="1800" b="0" i="0" u="none" strike="noStrike" baseline="0" dirty="0">
                <a:solidFill>
                  <a:srgbClr val="000000"/>
                </a:solidFill>
                <a:latin typeface="Aptos"/>
              </a:rPr>
              <a:t>. </a:t>
            </a:r>
          </a:p>
        </p:txBody>
      </p:sp>
      <p:sp>
        <p:nvSpPr>
          <p:cNvPr id="9" name="Textfeld 8">
            <a:extLst>
              <a:ext uri="{FF2B5EF4-FFF2-40B4-BE49-F238E27FC236}">
                <a16:creationId xmlns:a16="http://schemas.microsoft.com/office/drawing/2014/main" id="{819B1AB8-4B44-457D-B6C0-F471378DC0DD}"/>
              </a:ext>
            </a:extLst>
          </p:cNvPr>
          <p:cNvSpPr txBox="1"/>
          <p:nvPr/>
        </p:nvSpPr>
        <p:spPr>
          <a:xfrm>
            <a:off x="4759600" y="5362568"/>
            <a:ext cx="6881538" cy="646331"/>
          </a:xfrm>
          <a:prstGeom prst="rect">
            <a:avLst/>
          </a:prstGeom>
          <a:noFill/>
        </p:spPr>
        <p:txBody>
          <a:bodyPr wrap="square">
            <a:spAutoFit/>
          </a:bodyPr>
          <a:lstStyle/>
          <a:p>
            <a:r>
              <a:rPr lang="de-DE" sz="1800" b="0" i="0" u="none" strike="noStrike" baseline="0" dirty="0">
                <a:solidFill>
                  <a:srgbClr val="000000"/>
                </a:solidFill>
                <a:latin typeface="Aptos"/>
              </a:rPr>
              <a:t>Andere Agenten, die das Thema abonniert haben, erhalten die Nachricht und aktualisieren ihr lokales Wissen. </a:t>
            </a:r>
          </a:p>
        </p:txBody>
      </p:sp>
      <p:sp>
        <p:nvSpPr>
          <p:cNvPr id="2" name="Rechteck: abgerundete Ecken 1">
            <a:extLst>
              <a:ext uri="{FF2B5EF4-FFF2-40B4-BE49-F238E27FC236}">
                <a16:creationId xmlns:a16="http://schemas.microsoft.com/office/drawing/2014/main" id="{9A659369-09EF-42E2-AA58-0CA884CF941A}"/>
              </a:ext>
            </a:extLst>
          </p:cNvPr>
          <p:cNvSpPr/>
          <p:nvPr/>
        </p:nvSpPr>
        <p:spPr>
          <a:xfrm>
            <a:off x="1711600" y="2128368"/>
            <a:ext cx="1879600" cy="914400"/>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Publisher</a:t>
            </a:r>
          </a:p>
        </p:txBody>
      </p:sp>
      <p:sp>
        <p:nvSpPr>
          <p:cNvPr id="10" name="Rechteck: abgerundete Ecken 9">
            <a:extLst>
              <a:ext uri="{FF2B5EF4-FFF2-40B4-BE49-F238E27FC236}">
                <a16:creationId xmlns:a16="http://schemas.microsoft.com/office/drawing/2014/main" id="{1DBEAE66-9ADC-4AA9-B28A-1AD6B47D4190}"/>
              </a:ext>
            </a:extLst>
          </p:cNvPr>
          <p:cNvSpPr/>
          <p:nvPr/>
        </p:nvSpPr>
        <p:spPr>
          <a:xfrm>
            <a:off x="1711600" y="3681413"/>
            <a:ext cx="1879600" cy="9144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Broker</a:t>
            </a:r>
          </a:p>
        </p:txBody>
      </p:sp>
      <p:sp>
        <p:nvSpPr>
          <p:cNvPr id="12" name="Rechteck: abgerundete Ecken 11">
            <a:extLst>
              <a:ext uri="{FF2B5EF4-FFF2-40B4-BE49-F238E27FC236}">
                <a16:creationId xmlns:a16="http://schemas.microsoft.com/office/drawing/2014/main" id="{BB370874-9F60-4F25-92E4-5168E8E82783}"/>
              </a:ext>
            </a:extLst>
          </p:cNvPr>
          <p:cNvSpPr/>
          <p:nvPr/>
        </p:nvSpPr>
        <p:spPr>
          <a:xfrm>
            <a:off x="563320" y="5228534"/>
            <a:ext cx="1879600" cy="914400"/>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Subscriber</a:t>
            </a:r>
          </a:p>
        </p:txBody>
      </p:sp>
      <p:sp>
        <p:nvSpPr>
          <p:cNvPr id="13" name="Rechteck: abgerundete Ecken 12">
            <a:extLst>
              <a:ext uri="{FF2B5EF4-FFF2-40B4-BE49-F238E27FC236}">
                <a16:creationId xmlns:a16="http://schemas.microsoft.com/office/drawing/2014/main" id="{98D21AC4-07A0-4CB6-A1F8-AC7D789B5926}"/>
              </a:ext>
            </a:extLst>
          </p:cNvPr>
          <p:cNvSpPr/>
          <p:nvPr/>
        </p:nvSpPr>
        <p:spPr>
          <a:xfrm>
            <a:off x="2880000" y="5228534"/>
            <a:ext cx="1879600" cy="914400"/>
          </a:xfrm>
          <a:prstGeom prst="round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Subscriber</a:t>
            </a:r>
          </a:p>
        </p:txBody>
      </p:sp>
      <p:cxnSp>
        <p:nvCxnSpPr>
          <p:cNvPr id="4" name="Gerade Verbindung mit Pfeil 3">
            <a:extLst>
              <a:ext uri="{FF2B5EF4-FFF2-40B4-BE49-F238E27FC236}">
                <a16:creationId xmlns:a16="http://schemas.microsoft.com/office/drawing/2014/main" id="{DE1C578A-7100-4E7F-B60B-7E3E315296F3}"/>
              </a:ext>
            </a:extLst>
          </p:cNvPr>
          <p:cNvCxnSpPr>
            <a:cxnSpLocks/>
            <a:stCxn id="2" idx="2"/>
            <a:endCxn id="10" idx="0"/>
          </p:cNvCxnSpPr>
          <p:nvPr/>
        </p:nvCxnSpPr>
        <p:spPr>
          <a:xfrm>
            <a:off x="2651400" y="3042768"/>
            <a:ext cx="0" cy="638645"/>
          </a:xfrm>
          <a:prstGeom prst="straightConnector1">
            <a:avLst/>
          </a:prstGeom>
          <a:ln>
            <a:headEnd w="lg" len="lg"/>
            <a:tailEnd type="triangle" w="lg" len="lg"/>
          </a:ln>
        </p:spPr>
        <p:style>
          <a:lnRef idx="3">
            <a:schemeClr val="dk1"/>
          </a:lnRef>
          <a:fillRef idx="0">
            <a:schemeClr val="dk1"/>
          </a:fillRef>
          <a:effectRef idx="2">
            <a:schemeClr val="dk1"/>
          </a:effectRef>
          <a:fontRef idx="minor">
            <a:schemeClr val="tx1"/>
          </a:fontRef>
        </p:style>
      </p:cxnSp>
      <p:cxnSp>
        <p:nvCxnSpPr>
          <p:cNvPr id="20" name="Gerade Verbindung mit Pfeil 19">
            <a:extLst>
              <a:ext uri="{FF2B5EF4-FFF2-40B4-BE49-F238E27FC236}">
                <a16:creationId xmlns:a16="http://schemas.microsoft.com/office/drawing/2014/main" id="{DACA7FFD-1FD6-4748-AA6E-559445A955BF}"/>
              </a:ext>
            </a:extLst>
          </p:cNvPr>
          <p:cNvCxnSpPr>
            <a:cxnSpLocks/>
            <a:stCxn id="10" idx="2"/>
            <a:endCxn id="12" idx="0"/>
          </p:cNvCxnSpPr>
          <p:nvPr/>
        </p:nvCxnSpPr>
        <p:spPr>
          <a:xfrm flipH="1">
            <a:off x="1503120" y="4595813"/>
            <a:ext cx="1148280" cy="632721"/>
          </a:xfrm>
          <a:prstGeom prst="straightConnector1">
            <a:avLst/>
          </a:prstGeom>
          <a:ln>
            <a:headEnd w="lg" len="lg"/>
            <a:tailEnd type="triangle" w="lg" len="lg"/>
          </a:ln>
        </p:spPr>
        <p:style>
          <a:lnRef idx="3">
            <a:schemeClr val="dk1"/>
          </a:lnRef>
          <a:fillRef idx="0">
            <a:schemeClr val="dk1"/>
          </a:fillRef>
          <a:effectRef idx="2">
            <a:schemeClr val="dk1"/>
          </a:effectRef>
          <a:fontRef idx="minor">
            <a:schemeClr val="tx1"/>
          </a:fontRef>
        </p:style>
      </p:cxnSp>
      <p:cxnSp>
        <p:nvCxnSpPr>
          <p:cNvPr id="23" name="Gerade Verbindung mit Pfeil 22">
            <a:extLst>
              <a:ext uri="{FF2B5EF4-FFF2-40B4-BE49-F238E27FC236}">
                <a16:creationId xmlns:a16="http://schemas.microsoft.com/office/drawing/2014/main" id="{3F64A154-EBC6-440F-A0C8-C26B0EF9C0BB}"/>
              </a:ext>
            </a:extLst>
          </p:cNvPr>
          <p:cNvCxnSpPr>
            <a:cxnSpLocks/>
            <a:stCxn id="10" idx="2"/>
            <a:endCxn id="13" idx="0"/>
          </p:cNvCxnSpPr>
          <p:nvPr/>
        </p:nvCxnSpPr>
        <p:spPr>
          <a:xfrm>
            <a:off x="2651400" y="4595813"/>
            <a:ext cx="1168400" cy="632721"/>
          </a:xfrm>
          <a:prstGeom prst="straightConnector1">
            <a:avLst/>
          </a:prstGeom>
          <a:ln>
            <a:headEnd w="lg" len="lg"/>
            <a:tailEnd type="triangle" w="lg" len="lg"/>
          </a:ln>
        </p:spPr>
        <p:style>
          <a:lnRef idx="3">
            <a:schemeClr val="dk1"/>
          </a:lnRef>
          <a:fillRef idx="0">
            <a:schemeClr val="dk1"/>
          </a:fillRef>
          <a:effectRef idx="2">
            <a:schemeClr val="dk1"/>
          </a:effectRef>
          <a:fontRef idx="minor">
            <a:schemeClr val="tx1"/>
          </a:fontRef>
        </p:style>
      </p:cxnSp>
      <p:sp>
        <p:nvSpPr>
          <p:cNvPr id="26" name="Textfeld 25">
            <a:extLst>
              <a:ext uri="{FF2B5EF4-FFF2-40B4-BE49-F238E27FC236}">
                <a16:creationId xmlns:a16="http://schemas.microsoft.com/office/drawing/2014/main" id="{963BFE18-1E48-48DE-900D-DB5A08F2057C}"/>
              </a:ext>
            </a:extLst>
          </p:cNvPr>
          <p:cNvSpPr txBox="1"/>
          <p:nvPr/>
        </p:nvSpPr>
        <p:spPr>
          <a:xfrm>
            <a:off x="3591199" y="3954064"/>
            <a:ext cx="8049935" cy="369332"/>
          </a:xfrm>
          <a:prstGeom prst="rect">
            <a:avLst/>
          </a:prstGeom>
          <a:noFill/>
        </p:spPr>
        <p:txBody>
          <a:bodyPr wrap="square">
            <a:spAutoFit/>
          </a:bodyPr>
          <a:lstStyle/>
          <a:p>
            <a:r>
              <a:rPr lang="de-DE" sz="1800" b="0" i="0" u="none" strike="noStrike" baseline="0" dirty="0">
                <a:solidFill>
                  <a:srgbClr val="000000"/>
                </a:solidFill>
                <a:latin typeface="Aptos"/>
              </a:rPr>
              <a:t>Ein zentraler Vermittler leitet die Nachricht entsprechend der Abonnements weiter.</a:t>
            </a:r>
          </a:p>
        </p:txBody>
      </p:sp>
      <p:sp>
        <p:nvSpPr>
          <p:cNvPr id="27" name="Textfeld 26">
            <a:extLst>
              <a:ext uri="{FF2B5EF4-FFF2-40B4-BE49-F238E27FC236}">
                <a16:creationId xmlns:a16="http://schemas.microsoft.com/office/drawing/2014/main" id="{A5A55497-5669-47BC-B0E0-2690C447569A}"/>
              </a:ext>
            </a:extLst>
          </p:cNvPr>
          <p:cNvSpPr txBox="1"/>
          <p:nvPr/>
        </p:nvSpPr>
        <p:spPr>
          <a:xfrm>
            <a:off x="3591200" y="2242708"/>
            <a:ext cx="8049935" cy="646331"/>
          </a:xfrm>
          <a:prstGeom prst="rect">
            <a:avLst/>
          </a:prstGeom>
          <a:noFill/>
        </p:spPr>
        <p:txBody>
          <a:bodyPr wrap="square" anchor="ctr">
            <a:spAutoFit/>
          </a:bodyPr>
          <a:lstStyle/>
          <a:p>
            <a:r>
              <a:rPr lang="de-DE" sz="1800" b="0" i="0" u="none" strike="noStrike" baseline="0" dirty="0">
                <a:solidFill>
                  <a:srgbClr val="000000"/>
                </a:solidFill>
                <a:latin typeface="Aptos"/>
              </a:rPr>
              <a:t>Ein Agent, der eine neue Information (z.B. eine aktualisierte Karte) entdeckt, veröffentlicht diese Nachricht unter einem bestimmten Thema.</a:t>
            </a:r>
          </a:p>
        </p:txBody>
      </p:sp>
      <p:cxnSp>
        <p:nvCxnSpPr>
          <p:cNvPr id="42" name="Verbinder: gekrümmt 41">
            <a:extLst>
              <a:ext uri="{FF2B5EF4-FFF2-40B4-BE49-F238E27FC236}">
                <a16:creationId xmlns:a16="http://schemas.microsoft.com/office/drawing/2014/main" id="{82880D3C-839D-4E2A-98E0-6434776EAB91}"/>
              </a:ext>
            </a:extLst>
          </p:cNvPr>
          <p:cNvCxnSpPr>
            <a:cxnSpLocks/>
          </p:cNvCxnSpPr>
          <p:nvPr/>
        </p:nvCxnSpPr>
        <p:spPr>
          <a:xfrm>
            <a:off x="3591199" y="4445000"/>
            <a:ext cx="1168400" cy="917568"/>
          </a:xfrm>
          <a:prstGeom prst="curvedConnector3">
            <a:avLst>
              <a:gd name="adj1" fmla="val 166305"/>
            </a:avLst>
          </a:prstGeom>
          <a:ln>
            <a:solidFill>
              <a:schemeClr val="tx1"/>
            </a:solidFill>
            <a:prstDash val="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F487AD69-DB28-49A0-9332-43B6F60A28F0}"/>
              </a:ext>
            </a:extLst>
          </p:cNvPr>
          <p:cNvSpPr txBox="1"/>
          <p:nvPr/>
        </p:nvSpPr>
        <p:spPr>
          <a:xfrm>
            <a:off x="5750199" y="4519816"/>
            <a:ext cx="5890936" cy="646331"/>
          </a:xfrm>
          <a:prstGeom prst="rect">
            <a:avLst/>
          </a:prstGeom>
          <a:noFill/>
        </p:spPr>
        <p:txBody>
          <a:bodyPr wrap="square">
            <a:spAutoFit/>
          </a:bodyPr>
          <a:lstStyle/>
          <a:p>
            <a:r>
              <a:rPr lang="de-DE" sz="1800" b="0" i="0" u="none" strike="noStrike" baseline="0" dirty="0">
                <a:solidFill>
                  <a:srgbClr val="000000"/>
                </a:solidFill>
                <a:latin typeface="Aptos"/>
              </a:rPr>
              <a:t>Agenten geben an, </a:t>
            </a:r>
          </a:p>
          <a:p>
            <a:r>
              <a:rPr lang="de-DE" sz="1800" b="0" i="0" u="none" strike="noStrike" baseline="0" dirty="0">
                <a:solidFill>
                  <a:srgbClr val="000000"/>
                </a:solidFill>
                <a:latin typeface="Aptos"/>
              </a:rPr>
              <a:t>zu welchen Themen sie Nachrichten empfangen möchten.</a:t>
            </a:r>
          </a:p>
        </p:txBody>
      </p:sp>
    </p:spTree>
    <p:extLst>
      <p:ext uri="{BB962C8B-B14F-4D97-AF65-F5344CB8AC3E}">
        <p14:creationId xmlns:p14="http://schemas.microsoft.com/office/powerpoint/2010/main" val="13695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9" grpId="0"/>
      <p:bldP spid="2" grpId="0" animBg="1"/>
      <p:bldP spid="10" grpId="0"/>
      <p:bldP spid="12" grpId="0" animBg="1"/>
      <p:bldP spid="26" grpId="0"/>
      <p:bldP spid="27" grpId="0"/>
      <p:bldP spid="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692000" y="522898"/>
            <a:ext cx="450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Pfadfindung: A*</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50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3D3467C9-0F46-42FA-876A-752CA5E14F48}"/>
              </a:ext>
            </a:extLst>
          </p:cNvPr>
          <p:cNvSpPr txBox="1"/>
          <p:nvPr/>
        </p:nvSpPr>
        <p:spPr>
          <a:xfrm>
            <a:off x="550862" y="1233488"/>
            <a:ext cx="11090275" cy="2585323"/>
          </a:xfrm>
          <a:prstGeom prst="rect">
            <a:avLst/>
          </a:prstGeom>
          <a:noFill/>
        </p:spPr>
        <p:txBody>
          <a:bodyPr wrap="square">
            <a:spAutoFit/>
          </a:bodyPr>
          <a:lstStyle/>
          <a:p>
            <a:r>
              <a:rPr lang="de-DE" sz="1800" b="0" i="0" u="none" strike="noStrike" baseline="0" dirty="0">
                <a:solidFill>
                  <a:srgbClr val="000000"/>
                </a:solidFill>
                <a:latin typeface="Aptos"/>
              </a:rPr>
              <a:t>Um den optimalen Weg zu einer ausgewählten Grenze zu finden, verwenden die FBE-Roboter den </a:t>
            </a:r>
            <a:r>
              <a:rPr lang="de-DE" sz="1800" b="0" i="1" u="none" strike="noStrike" baseline="0" dirty="0">
                <a:solidFill>
                  <a:srgbClr val="000000"/>
                </a:solidFill>
                <a:latin typeface="Aptos"/>
              </a:rPr>
              <a:t>A</a:t>
            </a:r>
            <a:r>
              <a:rPr lang="de-DE" sz="1800" b="0" i="0" u="none" strike="noStrike" baseline="0" dirty="0">
                <a:solidFill>
                  <a:srgbClr val="000000"/>
                </a:solidFill>
                <a:latin typeface="Aptos"/>
              </a:rPr>
              <a:t>*</a:t>
            </a:r>
            <a:r>
              <a:rPr lang="de-DE" sz="1800" b="0" i="1" u="none" strike="noStrike" baseline="0" dirty="0">
                <a:solidFill>
                  <a:srgbClr val="000000"/>
                </a:solidFill>
                <a:latin typeface="Aptos"/>
              </a:rPr>
              <a:t>-Algorithmus</a:t>
            </a:r>
            <a:r>
              <a:rPr lang="de-DE" sz="1800" b="0" i="0" u="none" strike="noStrike" baseline="0" dirty="0">
                <a:solidFill>
                  <a:srgbClr val="000000"/>
                </a:solidFill>
                <a:latin typeface="Aptos"/>
              </a:rPr>
              <a:t>.</a:t>
            </a:r>
          </a:p>
          <a:p>
            <a:r>
              <a:rPr lang="de-DE" sz="1800" b="0" i="0" u="none" strike="noStrike" baseline="0" dirty="0">
                <a:solidFill>
                  <a:srgbClr val="000000"/>
                </a:solidFill>
                <a:latin typeface="Aptos"/>
              </a:rPr>
              <a:t> </a:t>
            </a:r>
          </a:p>
          <a:p>
            <a:r>
              <a:rPr lang="de-DE" sz="1800" b="1" i="0" u="none" strike="noStrike" baseline="0" dirty="0">
                <a:solidFill>
                  <a:srgbClr val="000000"/>
                </a:solidFill>
                <a:latin typeface="Aptos"/>
              </a:rPr>
              <a:t>Informierte Suche: </a:t>
            </a:r>
          </a:p>
          <a:p>
            <a:r>
              <a:rPr lang="de-DE" sz="1800" b="0" i="0" u="none" strike="noStrike" baseline="0" dirty="0">
                <a:solidFill>
                  <a:srgbClr val="000000"/>
                </a:solidFill>
                <a:latin typeface="Aptos"/>
              </a:rPr>
              <a:t>Eine Erweiterung des Dijkstra-Algorithmus, der zusätzlich eine Heuristik (Schätzfunktion) nutzt, um die Suche zielgerichtet zu beschleunigen. </a:t>
            </a:r>
          </a:p>
          <a:p>
            <a:endParaRPr lang="de-DE" sz="1800" b="0" i="0" u="none" strike="noStrike" baseline="0" dirty="0">
              <a:solidFill>
                <a:srgbClr val="000000"/>
              </a:solidFill>
              <a:latin typeface="Aptos"/>
            </a:endParaRPr>
          </a:p>
          <a:p>
            <a:r>
              <a:rPr lang="de-DE" sz="1800" b="0" i="0" u="none" strike="noStrike" baseline="0" dirty="0">
                <a:solidFill>
                  <a:srgbClr val="000000"/>
                </a:solidFill>
                <a:latin typeface="Aptos"/>
              </a:rPr>
              <a:t>Kostenfunktion f(x) = g(x) + h(x): </a:t>
            </a:r>
            <a:br>
              <a:rPr lang="de-DE" sz="1800" b="0" i="0" u="none" strike="noStrike" baseline="0" dirty="0">
                <a:solidFill>
                  <a:srgbClr val="000000"/>
                </a:solidFill>
                <a:latin typeface="Aptos"/>
              </a:rPr>
            </a:br>
            <a:r>
              <a:rPr lang="de-DE" sz="1800" b="0" i="0" u="none" strike="noStrike" baseline="0" dirty="0">
                <a:solidFill>
                  <a:srgbClr val="000000"/>
                </a:solidFill>
                <a:latin typeface="Aptos"/>
              </a:rPr>
              <a:t>g(x): Die tatsächlichen Kosten vom Start zum Knoten x. </a:t>
            </a:r>
          </a:p>
          <a:p>
            <a:r>
              <a:rPr lang="de-DE" sz="1800" b="0" i="0" u="none" strike="noStrike" baseline="0" dirty="0">
                <a:solidFill>
                  <a:srgbClr val="000000"/>
                </a:solidFill>
                <a:latin typeface="Aptos"/>
              </a:rPr>
              <a:t>h(x): Die geschätzten Kosten (Heuristik) von x zum Ziel. Wir verwenden hier die </a:t>
            </a:r>
            <a:r>
              <a:rPr lang="de-DE" sz="1800" b="1" i="0" u="none" strike="noStrike" baseline="0" dirty="0">
                <a:solidFill>
                  <a:srgbClr val="000000"/>
                </a:solidFill>
                <a:latin typeface="Aptos"/>
              </a:rPr>
              <a:t>Euklidische Distanz. </a:t>
            </a:r>
            <a:endParaRPr lang="de-DE" sz="1800" b="0" i="0" u="none" strike="noStrike" baseline="0" dirty="0">
              <a:solidFill>
                <a:srgbClr val="000000"/>
              </a:solidFill>
              <a:latin typeface="Aptos"/>
            </a:endParaRPr>
          </a:p>
        </p:txBody>
      </p:sp>
      <p:sp>
        <p:nvSpPr>
          <p:cNvPr id="32" name="Rechteck: abgerundete Ecken 31">
            <a:extLst>
              <a:ext uri="{FF2B5EF4-FFF2-40B4-BE49-F238E27FC236}">
                <a16:creationId xmlns:a16="http://schemas.microsoft.com/office/drawing/2014/main" id="{149528FF-1F5D-4ADC-A161-51E2E4C7722F}"/>
              </a:ext>
            </a:extLst>
          </p:cNvPr>
          <p:cNvSpPr/>
          <p:nvPr/>
        </p:nvSpPr>
        <p:spPr>
          <a:xfrm>
            <a:off x="228599" y="5624512"/>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Ansprechendere Darstellung + ggf. eine Grafik </a:t>
            </a:r>
            <a:r>
              <a:rPr lang="de-DE" b="1" dirty="0" err="1">
                <a:solidFill>
                  <a:srgbClr val="FF33CC"/>
                </a:solidFill>
              </a:rPr>
              <a:t>erf</a:t>
            </a:r>
            <a:r>
              <a:rPr lang="de-DE" b="1" dirty="0">
                <a:solidFill>
                  <a:srgbClr val="FF33CC"/>
                </a:solidFill>
              </a:rPr>
              <a:t>.!</a:t>
            </a:r>
          </a:p>
        </p:txBody>
      </p:sp>
    </p:spTree>
    <p:extLst>
      <p:ext uri="{BB962C8B-B14F-4D97-AF65-F5344CB8AC3E}">
        <p14:creationId xmlns:p14="http://schemas.microsoft.com/office/powerpoint/2010/main" val="282711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Warum diese Algorithmen?</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6" name="Gerader Verbinder 5">
            <a:extLst>
              <a:ext uri="{FF2B5EF4-FFF2-40B4-BE49-F238E27FC236}">
                <a16:creationId xmlns:a16="http://schemas.microsoft.com/office/drawing/2014/main" id="{8C3B498B-1F9F-4325-87C9-0F2B0F93B0C4}"/>
              </a:ext>
              <a:ext uri="{C183D7F6-B498-43B3-948B-1728B52AA6E4}">
                <adec:decorative xmlns:adec="http://schemas.microsoft.com/office/drawing/2017/decorative" val="1"/>
              </a:ext>
            </a:extLst>
          </p:cNvPr>
          <p:cNvCxnSpPr>
            <a:cxnSpLocks/>
          </p:cNvCxnSpPr>
          <p:nvPr/>
        </p:nvCxnSpPr>
        <p:spPr>
          <a:xfrm>
            <a:off x="8592000" y="512763"/>
            <a:ext cx="360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6BFB1CDC-9BE3-4405-99BF-DAABCEB72D0E}"/>
              </a:ext>
              <a:ext uri="{C183D7F6-B498-43B3-948B-1728B52AA6E4}">
                <adec:decorative xmlns:adec="http://schemas.microsoft.com/office/drawing/2017/decorative" val="1"/>
              </a:ext>
            </a:extLst>
          </p:cNvPr>
          <p:cNvCxnSpPr>
            <a:cxnSpLocks/>
          </p:cNvCxnSpPr>
          <p:nvPr/>
        </p:nvCxnSpPr>
        <p:spPr>
          <a:xfrm>
            <a:off x="0" y="522898"/>
            <a:ext cx="360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Textfeld 9">
            <a:extLst>
              <a:ext uri="{FF2B5EF4-FFF2-40B4-BE49-F238E27FC236}">
                <a16:creationId xmlns:a16="http://schemas.microsoft.com/office/drawing/2014/main" id="{5DB7C707-128F-453A-AD05-530B7C3D2147}"/>
              </a:ext>
            </a:extLst>
          </p:cNvPr>
          <p:cNvSpPr txBox="1"/>
          <p:nvPr/>
        </p:nvSpPr>
        <p:spPr>
          <a:xfrm>
            <a:off x="550863" y="1233488"/>
            <a:ext cx="5545137" cy="1200329"/>
          </a:xfrm>
          <a:prstGeom prst="rect">
            <a:avLst/>
          </a:prstGeom>
          <a:noFill/>
        </p:spPr>
        <p:txBody>
          <a:bodyPr wrap="square">
            <a:spAutoFit/>
          </a:bodyPr>
          <a:lstStyle/>
          <a:p>
            <a:r>
              <a:rPr lang="de-DE" sz="1800" b="0" i="0" u="none" strike="noStrike" baseline="0" dirty="0">
                <a:solidFill>
                  <a:srgbClr val="000000"/>
                </a:solidFill>
                <a:latin typeface="Aptos"/>
              </a:rPr>
              <a:t>Random Walk: </a:t>
            </a:r>
          </a:p>
          <a:p>
            <a:r>
              <a:rPr lang="de-DE" sz="1800" b="0" i="0" u="none" strike="noStrike" baseline="0" dirty="0">
                <a:solidFill>
                  <a:srgbClr val="000000"/>
                </a:solidFill>
                <a:latin typeface="Aptos"/>
              </a:rPr>
              <a:t>Dient als Basis-Referenz. Seine Einfachheit macht ihn zu einem guten Ausgangspunkt, um den Effizienzgewinn durch intelligentere Verfahren zu messen. </a:t>
            </a:r>
          </a:p>
        </p:txBody>
      </p:sp>
      <p:sp>
        <p:nvSpPr>
          <p:cNvPr id="12" name="Textfeld 11">
            <a:extLst>
              <a:ext uri="{FF2B5EF4-FFF2-40B4-BE49-F238E27FC236}">
                <a16:creationId xmlns:a16="http://schemas.microsoft.com/office/drawing/2014/main" id="{E59D8E32-3CF5-49FA-A9F1-25EB061E8729}"/>
              </a:ext>
            </a:extLst>
          </p:cNvPr>
          <p:cNvSpPr txBox="1"/>
          <p:nvPr/>
        </p:nvSpPr>
        <p:spPr>
          <a:xfrm>
            <a:off x="6095999" y="1233488"/>
            <a:ext cx="5545137" cy="3139321"/>
          </a:xfrm>
          <a:prstGeom prst="rect">
            <a:avLst/>
          </a:prstGeom>
          <a:noFill/>
        </p:spPr>
        <p:txBody>
          <a:bodyPr wrap="square">
            <a:spAutoFit/>
          </a:bodyPr>
          <a:lstStyle/>
          <a:p>
            <a:r>
              <a:rPr lang="de-DE" sz="1800" b="0" i="0" u="none" strike="noStrike" baseline="0" dirty="0">
                <a:solidFill>
                  <a:srgbClr val="000000"/>
                </a:solidFill>
                <a:latin typeface="Aptos"/>
              </a:rPr>
              <a:t>Frontier-</a:t>
            </a:r>
            <a:r>
              <a:rPr lang="de-DE" sz="1800" b="0" i="0" u="none" strike="noStrike" baseline="0" dirty="0" err="1">
                <a:solidFill>
                  <a:srgbClr val="000000"/>
                </a:solidFill>
                <a:latin typeface="Aptos"/>
              </a:rPr>
              <a:t>based</a:t>
            </a:r>
            <a:r>
              <a:rPr lang="de-DE" sz="1800" b="0" i="0" u="none" strike="noStrike" baseline="0" dirty="0">
                <a:solidFill>
                  <a:srgbClr val="000000"/>
                </a:solidFill>
                <a:latin typeface="Aptos"/>
              </a:rPr>
              <a:t> Exploration (FBE) nach Yamauchi (1997):</a:t>
            </a:r>
          </a:p>
          <a:p>
            <a:r>
              <a:rPr lang="de-DE" sz="1800" b="0" i="0" u="none" strike="noStrike" baseline="0" dirty="0">
                <a:solidFill>
                  <a:srgbClr val="000000"/>
                </a:solidFill>
                <a:latin typeface="Aptos"/>
              </a:rPr>
              <a:t> </a:t>
            </a:r>
          </a:p>
          <a:p>
            <a:r>
              <a:rPr lang="de-DE" sz="1800" b="0" i="0" u="none" strike="noStrike" baseline="0" dirty="0">
                <a:solidFill>
                  <a:srgbClr val="000000"/>
                </a:solidFill>
                <a:latin typeface="Aptos"/>
              </a:rPr>
              <a:t>Ein </a:t>
            </a:r>
            <a:r>
              <a:rPr lang="de-DE" sz="1800" b="1" i="0" u="none" strike="noStrike" baseline="0" dirty="0">
                <a:solidFill>
                  <a:srgbClr val="000000"/>
                </a:solidFill>
                <a:latin typeface="Aptos"/>
              </a:rPr>
              <a:t>etablierter und fundamentaler Ansatz </a:t>
            </a:r>
            <a:r>
              <a:rPr lang="de-DE" sz="1800" b="0" i="0" u="none" strike="noStrike" baseline="0" dirty="0">
                <a:solidFill>
                  <a:srgbClr val="000000"/>
                </a:solidFill>
                <a:latin typeface="Aptos"/>
              </a:rPr>
              <a:t>in der autonomen Exploration. </a:t>
            </a:r>
          </a:p>
          <a:p>
            <a:r>
              <a:rPr lang="de-DE" sz="1800" b="0" i="0" u="none" strike="noStrike" baseline="0" dirty="0">
                <a:solidFill>
                  <a:srgbClr val="000000"/>
                </a:solidFill>
                <a:latin typeface="Aptos"/>
              </a:rPr>
              <a:t>Effizienter als Random Walk. </a:t>
            </a:r>
          </a:p>
          <a:p>
            <a:r>
              <a:rPr lang="de-DE" sz="1800" b="0" i="0" u="none" strike="noStrike" baseline="0" dirty="0">
                <a:solidFill>
                  <a:srgbClr val="000000"/>
                </a:solidFill>
                <a:latin typeface="Aptos"/>
              </a:rPr>
              <a:t>Weniger komplex als neuere Verfahren (z.B. EWFD, WFD-INC), die zwar die Frontier-Aufdeckung beschleunigen, aber auch Nachteile mit sich bringen können. </a:t>
            </a:r>
          </a:p>
          <a:p>
            <a:r>
              <a:rPr lang="de-DE" sz="1800" b="0" i="0" u="none" strike="noStrike" baseline="0" dirty="0">
                <a:solidFill>
                  <a:srgbClr val="000000"/>
                </a:solidFill>
                <a:latin typeface="Aptos"/>
              </a:rPr>
              <a:t>Der modulare Aufbau unserer Software würde eine Erweiterung um andere Algorithmen einfach ermöglichen. </a:t>
            </a:r>
          </a:p>
        </p:txBody>
      </p:sp>
      <p:sp>
        <p:nvSpPr>
          <p:cNvPr id="13" name="Rechteck: abgerundete Ecken 12">
            <a:extLst>
              <a:ext uri="{FF2B5EF4-FFF2-40B4-BE49-F238E27FC236}">
                <a16:creationId xmlns:a16="http://schemas.microsoft.com/office/drawing/2014/main" id="{5E9AFEEB-34A6-40C4-8EFE-34BEFDCCBEB7}"/>
              </a:ext>
            </a:extLst>
          </p:cNvPr>
          <p:cNvSpPr/>
          <p:nvPr/>
        </p:nvSpPr>
        <p:spPr>
          <a:xfrm>
            <a:off x="228597" y="4640200"/>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Wenn man vorne die Ringe verwendet diese hier wieder aufgreifen</a:t>
            </a:r>
          </a:p>
        </p:txBody>
      </p:sp>
      <p:sp>
        <p:nvSpPr>
          <p:cNvPr id="15" name="Kreis: Hohl 2">
            <a:extLst>
              <a:ext uri="{FF2B5EF4-FFF2-40B4-BE49-F238E27FC236}">
                <a16:creationId xmlns:a16="http://schemas.microsoft.com/office/drawing/2014/main" id="{E0CB2C8B-E205-4AB9-BEA6-F518E75A811E}"/>
              </a:ext>
              <a:ext uri="{C183D7F6-B498-43B3-948B-1728B52AA6E4}">
                <adec:decorative xmlns:adec="http://schemas.microsoft.com/office/drawing/2017/decorative" val="1"/>
              </a:ext>
            </a:extLst>
          </p:cNvPr>
          <p:cNvSpPr/>
          <p:nvPr/>
        </p:nvSpPr>
        <p:spPr>
          <a:xfrm>
            <a:off x="550863" y="5435102"/>
            <a:ext cx="1800000" cy="1800000"/>
          </a:xfrm>
          <a:prstGeom prst="donut">
            <a:avLst>
              <a:gd name="adj" fmla="val 12255"/>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212940"/>
                </a:solidFill>
              </a:rPr>
              <a:t>Random</a:t>
            </a:r>
          </a:p>
          <a:p>
            <a:pPr algn="ctr" rtl="0"/>
            <a:r>
              <a:rPr lang="de-DE" b="1" dirty="0">
                <a:solidFill>
                  <a:srgbClr val="212940"/>
                </a:solidFill>
              </a:rPr>
              <a:t>Walk</a:t>
            </a:r>
          </a:p>
        </p:txBody>
      </p:sp>
      <p:sp>
        <p:nvSpPr>
          <p:cNvPr id="16" name="Kreis: Hohl 21">
            <a:extLst>
              <a:ext uri="{FF2B5EF4-FFF2-40B4-BE49-F238E27FC236}">
                <a16:creationId xmlns:a16="http://schemas.microsoft.com/office/drawing/2014/main" id="{21D39BF2-240A-449F-9026-764924C6B91E}"/>
              </a:ext>
              <a:ext uri="{C183D7F6-B498-43B3-948B-1728B52AA6E4}">
                <adec:decorative xmlns:adec="http://schemas.microsoft.com/office/drawing/2017/decorative" val="1"/>
              </a:ext>
            </a:extLst>
          </p:cNvPr>
          <p:cNvSpPr/>
          <p:nvPr/>
        </p:nvSpPr>
        <p:spPr>
          <a:xfrm>
            <a:off x="6096004" y="5435102"/>
            <a:ext cx="1800000" cy="1800000"/>
          </a:xfrm>
          <a:prstGeom prst="donut">
            <a:avLst>
              <a:gd name="adj" fmla="val 12255"/>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3CBEF0"/>
                </a:solidFill>
              </a:rPr>
              <a:t>Frontier</a:t>
            </a:r>
          </a:p>
          <a:p>
            <a:pPr algn="ctr" rtl="0"/>
            <a:r>
              <a:rPr lang="de-DE" b="1" dirty="0" err="1">
                <a:solidFill>
                  <a:srgbClr val="3CBEF0"/>
                </a:solidFill>
              </a:rPr>
              <a:t>Based</a:t>
            </a:r>
            <a:endParaRPr lang="de-DE" b="1" dirty="0">
              <a:solidFill>
                <a:srgbClr val="3CBEF0"/>
              </a:solidFill>
            </a:endParaRPr>
          </a:p>
          <a:p>
            <a:pPr algn="ctr" rtl="0"/>
            <a:r>
              <a:rPr lang="de-DE" b="1" dirty="0">
                <a:solidFill>
                  <a:srgbClr val="3CBEF0"/>
                </a:solidFill>
              </a:rPr>
              <a:t>Exploration</a:t>
            </a:r>
          </a:p>
        </p:txBody>
      </p:sp>
    </p:spTree>
    <p:extLst>
      <p:ext uri="{BB962C8B-B14F-4D97-AF65-F5344CB8AC3E}">
        <p14:creationId xmlns:p14="http://schemas.microsoft.com/office/powerpoint/2010/main" val="63379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92000" y="522898"/>
            <a:ext cx="360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Architektur &amp; Tech-Stack</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0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9" name="Grafik 8">
            <a:extLst>
              <a:ext uri="{FF2B5EF4-FFF2-40B4-BE49-F238E27FC236}">
                <a16:creationId xmlns:a16="http://schemas.microsoft.com/office/drawing/2014/main" id="{26B4900C-5268-475F-9DEA-737E906747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022" y="763588"/>
            <a:ext cx="10561955" cy="5953125"/>
          </a:xfrm>
          <a:prstGeom prst="rect">
            <a:avLst/>
          </a:prstGeom>
          <a:noFill/>
          <a:ln>
            <a:noFill/>
          </a:ln>
        </p:spPr>
      </p:pic>
      <p:sp>
        <p:nvSpPr>
          <p:cNvPr id="10" name="Rechteck: abgerundete Ecken 9">
            <a:extLst>
              <a:ext uri="{FF2B5EF4-FFF2-40B4-BE49-F238E27FC236}">
                <a16:creationId xmlns:a16="http://schemas.microsoft.com/office/drawing/2014/main" id="{613AEC8F-4075-4163-BA5D-E35F678F0EB4}"/>
              </a:ext>
            </a:extLst>
          </p:cNvPr>
          <p:cNvSpPr/>
          <p:nvPr/>
        </p:nvSpPr>
        <p:spPr>
          <a:xfrm>
            <a:off x="228601" y="6858000"/>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UML-Diagramm muss noch etwas angepasst werden!</a:t>
            </a:r>
          </a:p>
          <a:p>
            <a:pPr algn="ctr"/>
            <a:r>
              <a:rPr lang="de-DE" b="1" dirty="0">
                <a:solidFill>
                  <a:srgbClr val="FF33CC"/>
                </a:solidFill>
              </a:rPr>
              <a:t>Hervorhebung der einzelnen Komponenten wird dann </a:t>
            </a:r>
            <a:r>
              <a:rPr lang="de-DE" b="1">
                <a:solidFill>
                  <a:srgbClr val="FF33CC"/>
                </a:solidFill>
              </a:rPr>
              <a:t>noch ergänzt!</a:t>
            </a:r>
            <a:endParaRPr lang="de-DE" b="1" dirty="0">
              <a:solidFill>
                <a:srgbClr val="FF33CC"/>
              </a:solidFill>
            </a:endParaRPr>
          </a:p>
        </p:txBody>
      </p:sp>
    </p:spTree>
    <p:extLst>
      <p:ext uri="{BB962C8B-B14F-4D97-AF65-F5344CB8AC3E}">
        <p14:creationId xmlns:p14="http://schemas.microsoft.com/office/powerpoint/2010/main" val="2776826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2" name="Bild 4">
            <a:extLst>
              <a:ext uri="{FF2B5EF4-FFF2-40B4-BE49-F238E27FC236}">
                <a16:creationId xmlns:a16="http://schemas.microsoft.com/office/drawing/2014/main" id="{D42178F3-43EF-86AD-270D-71F45BB794F0}"/>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3254" y="0"/>
            <a:ext cx="12191980" cy="6858000"/>
          </a:xfrm>
          <a:prstGeom prst="rect">
            <a:avLst/>
          </a:prstGeom>
        </p:spPr>
      </p:pic>
      <p:sp>
        <p:nvSpPr>
          <p:cNvPr id="7" name="Rechteck 6">
            <a:extLst>
              <a:ext uri="{FF2B5EF4-FFF2-40B4-BE49-F238E27FC236}">
                <a16:creationId xmlns:a16="http://schemas.microsoft.com/office/drawing/2014/main" id="{7F55A942-A21D-44DA-8A7A-DC06818A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de-DE" dirty="0"/>
          </a:p>
        </p:txBody>
      </p:sp>
      <p:cxnSp>
        <p:nvCxnSpPr>
          <p:cNvPr id="10" name="Gerader Verbinder 9">
            <a:extLst>
              <a:ext uri="{FF2B5EF4-FFF2-40B4-BE49-F238E27FC236}">
                <a16:creationId xmlns:a16="http://schemas.microsoft.com/office/drawing/2014/main" id="{CA1A728F-C7C6-4A1E-850C-856CDE11C0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1" name="Titel 1">
            <a:extLst>
              <a:ext uri="{FF2B5EF4-FFF2-40B4-BE49-F238E27FC236}">
                <a16:creationId xmlns:a16="http://schemas.microsoft.com/office/drawing/2014/main" id="{3F80F483-4B0D-4A15-ABA6-02D53A458866}"/>
              </a:ext>
            </a:extLst>
          </p:cNvPr>
          <p:cNvSpPr txBox="1">
            <a:spLocks/>
          </p:cNvSpPr>
          <p:nvPr/>
        </p:nvSpPr>
        <p:spPr>
          <a:xfrm>
            <a:off x="4309348" y="3156789"/>
            <a:ext cx="7785669" cy="1363151"/>
          </a:xfrm>
          <a:prstGeom prst="rect">
            <a:avLst/>
          </a:prstGeom>
        </p:spPr>
        <p:txBody>
          <a:bodyPr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3200" dirty="0">
                <a:solidFill>
                  <a:srgbClr val="FFFFFF"/>
                </a:solidFill>
              </a:rPr>
              <a:t>Vielen Dank für Ihre Aufmerksamkeit</a:t>
            </a:r>
          </a:p>
        </p:txBody>
      </p:sp>
    </p:spTree>
    <p:extLst>
      <p:ext uri="{BB962C8B-B14F-4D97-AF65-F5344CB8AC3E}">
        <p14:creationId xmlns:p14="http://schemas.microsoft.com/office/powerpoint/2010/main" val="276143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61452" y="522898"/>
            <a:ext cx="25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Explorations-Algorithmen im Überblick</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16FB0785-0013-474B-B959-F2CC8F4C0C1E}"/>
              </a:ext>
            </a:extLst>
          </p:cNvPr>
          <p:cNvSpPr/>
          <p:nvPr/>
        </p:nvSpPr>
        <p:spPr>
          <a:xfrm>
            <a:off x="550863" y="1233488"/>
            <a:ext cx="11075203" cy="467051"/>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Die Effizienz der </a:t>
            </a:r>
            <a:r>
              <a:rPr lang="de-DE" sz="1400" dirty="0" err="1">
                <a:solidFill>
                  <a:schemeClr val="tx1">
                    <a:lumMod val="75000"/>
                    <a:lumOff val="25000"/>
                  </a:schemeClr>
                </a:solidFill>
                <a:cs typeface="Segoe UI" panose="020B0502040204020203" pitchFamily="34" charset="0"/>
              </a:rPr>
              <a:t>Kartografierung</a:t>
            </a:r>
            <a:r>
              <a:rPr lang="de-DE" sz="1400" dirty="0">
                <a:solidFill>
                  <a:schemeClr val="tx1">
                    <a:lumMod val="75000"/>
                    <a:lumOff val="25000"/>
                  </a:schemeClr>
                </a:solidFill>
                <a:cs typeface="Segoe UI" panose="020B0502040204020203" pitchFamily="34" charset="0"/>
              </a:rPr>
              <a:t> hängt maßgeblich vom </a:t>
            </a:r>
            <a:r>
              <a:rPr lang="de-DE" sz="1400" dirty="0" err="1">
                <a:solidFill>
                  <a:schemeClr val="tx1">
                    <a:lumMod val="75000"/>
                    <a:lumOff val="25000"/>
                  </a:schemeClr>
                </a:solidFill>
                <a:cs typeface="Segoe UI" panose="020B0502040204020203" pitchFamily="34" charset="0"/>
              </a:rPr>
              <a:t>Explorartions</a:t>
            </a:r>
            <a:r>
              <a:rPr lang="de-DE" sz="1400" dirty="0">
                <a:solidFill>
                  <a:schemeClr val="tx1">
                    <a:lumMod val="75000"/>
                    <a:lumOff val="25000"/>
                  </a:schemeClr>
                </a:solidFill>
                <a:cs typeface="Segoe UI" panose="020B0502040204020203" pitchFamily="34" charset="0"/>
              </a:rPr>
              <a:t>-Algorithmus ab. </a:t>
            </a:r>
          </a:p>
          <a:p>
            <a:pPr rtl="0">
              <a:lnSpc>
                <a:spcPts val="1900"/>
              </a:lnSpc>
            </a:pPr>
            <a:r>
              <a:rPr lang="de-DE" sz="1400" dirty="0">
                <a:solidFill>
                  <a:schemeClr val="tx1">
                    <a:lumMod val="75000"/>
                    <a:lumOff val="25000"/>
                  </a:schemeClr>
                </a:solidFill>
                <a:cs typeface="Segoe UI" panose="020B0502040204020203" pitchFamily="34" charset="0"/>
              </a:rPr>
              <a:t>Wir haben zwei grundlegend verschiedene Strategien implementiert und verglichen:</a:t>
            </a:r>
          </a:p>
        </p:txBody>
      </p:sp>
      <p:sp>
        <p:nvSpPr>
          <p:cNvPr id="33" name="Rechteck 32">
            <a:extLst>
              <a:ext uri="{FF2B5EF4-FFF2-40B4-BE49-F238E27FC236}">
                <a16:creationId xmlns:a16="http://schemas.microsoft.com/office/drawing/2014/main" id="{913AB221-FD8D-4664-9B4C-AE1B1660ECAA}"/>
              </a:ext>
            </a:extLst>
          </p:cNvPr>
          <p:cNvSpPr/>
          <p:nvPr/>
        </p:nvSpPr>
        <p:spPr>
          <a:xfrm>
            <a:off x="551656" y="4157035"/>
            <a:ext cx="5545137" cy="223394"/>
          </a:xfrm>
          <a:prstGeom prst="rect">
            <a:avLst/>
          </a:prstGeom>
        </p:spPr>
        <p:txBody>
          <a:bodyPr wrap="square" lIns="0" tIns="0" rIns="0" bIns="0" rtlCol="0" anchor="t">
            <a:spAutoFit/>
          </a:bodyPr>
          <a:lstStyle/>
          <a:p>
            <a:pPr algn="ctr" rtl="0">
              <a:lnSpc>
                <a:spcPts val="1900"/>
              </a:lnSpc>
            </a:pPr>
            <a:r>
              <a:rPr lang="de-DE" sz="1400" dirty="0">
                <a:solidFill>
                  <a:schemeClr val="tx1">
                    <a:lumMod val="75000"/>
                    <a:lumOff val="25000"/>
                  </a:schemeClr>
                </a:solidFill>
                <a:cs typeface="Segoe UI" panose="020B0502040204020203" pitchFamily="34" charset="0"/>
              </a:rPr>
              <a:t>Ein einfacher, nicht-informierter Ansatz.</a:t>
            </a:r>
          </a:p>
        </p:txBody>
      </p:sp>
      <p:sp>
        <p:nvSpPr>
          <p:cNvPr id="34" name="Rechteck 33">
            <a:extLst>
              <a:ext uri="{FF2B5EF4-FFF2-40B4-BE49-F238E27FC236}">
                <a16:creationId xmlns:a16="http://schemas.microsoft.com/office/drawing/2014/main" id="{53F5EDC0-C02E-4790-A681-CA7AB9133338}"/>
              </a:ext>
            </a:extLst>
          </p:cNvPr>
          <p:cNvSpPr/>
          <p:nvPr/>
        </p:nvSpPr>
        <p:spPr>
          <a:xfrm>
            <a:off x="6096002" y="4155469"/>
            <a:ext cx="5545137" cy="223394"/>
          </a:xfrm>
          <a:prstGeom prst="rect">
            <a:avLst/>
          </a:prstGeom>
        </p:spPr>
        <p:txBody>
          <a:bodyPr wrap="square" lIns="0" tIns="0" rIns="0" bIns="0" rtlCol="0" anchor="t">
            <a:spAutoFit/>
          </a:bodyPr>
          <a:lstStyle/>
          <a:p>
            <a:pPr algn="ctr" rtl="0">
              <a:lnSpc>
                <a:spcPts val="1900"/>
              </a:lnSpc>
            </a:pPr>
            <a:r>
              <a:rPr lang="de-DE" sz="1400" dirty="0">
                <a:solidFill>
                  <a:schemeClr val="tx1">
                    <a:lumMod val="75000"/>
                    <a:lumOff val="25000"/>
                  </a:schemeClr>
                </a:solidFill>
                <a:cs typeface="Segoe UI" panose="020B0502040204020203" pitchFamily="34" charset="0"/>
              </a:rPr>
              <a:t>Ein informierter, zielgerichteter Ansatz.</a:t>
            </a:r>
          </a:p>
        </p:txBody>
      </p:sp>
      <p:sp>
        <p:nvSpPr>
          <p:cNvPr id="48" name="Kreis: Hohl 2">
            <a:extLst>
              <a:ext uri="{FF2B5EF4-FFF2-40B4-BE49-F238E27FC236}">
                <a16:creationId xmlns:a16="http://schemas.microsoft.com/office/drawing/2014/main" id="{B2E1EA9A-F1D4-439A-B217-AD22B9348BD1}"/>
              </a:ext>
              <a:ext uri="{C183D7F6-B498-43B3-948B-1728B52AA6E4}">
                <adec:decorative xmlns:adec="http://schemas.microsoft.com/office/drawing/2017/decorative" val="1"/>
              </a:ext>
            </a:extLst>
          </p:cNvPr>
          <p:cNvSpPr/>
          <p:nvPr/>
        </p:nvSpPr>
        <p:spPr>
          <a:xfrm>
            <a:off x="2423431" y="2140484"/>
            <a:ext cx="1800000" cy="1800000"/>
          </a:xfrm>
          <a:prstGeom prst="donut">
            <a:avLst>
              <a:gd name="adj" fmla="val 12255"/>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212940"/>
                </a:solidFill>
              </a:rPr>
              <a:t>Random</a:t>
            </a:r>
          </a:p>
          <a:p>
            <a:pPr algn="ctr" rtl="0"/>
            <a:r>
              <a:rPr lang="de-DE" b="1" dirty="0">
                <a:solidFill>
                  <a:srgbClr val="212940"/>
                </a:solidFill>
              </a:rPr>
              <a:t>Walk</a:t>
            </a:r>
          </a:p>
        </p:txBody>
      </p:sp>
      <p:sp>
        <p:nvSpPr>
          <p:cNvPr id="49" name="Kreis: Hohl 21">
            <a:extLst>
              <a:ext uri="{FF2B5EF4-FFF2-40B4-BE49-F238E27FC236}">
                <a16:creationId xmlns:a16="http://schemas.microsoft.com/office/drawing/2014/main" id="{6F95A068-D94D-4F77-8309-68B11C8846CA}"/>
              </a:ext>
              <a:ext uri="{C183D7F6-B498-43B3-948B-1728B52AA6E4}">
                <adec:decorative xmlns:adec="http://schemas.microsoft.com/office/drawing/2017/decorative" val="1"/>
              </a:ext>
            </a:extLst>
          </p:cNvPr>
          <p:cNvSpPr/>
          <p:nvPr/>
        </p:nvSpPr>
        <p:spPr>
          <a:xfrm>
            <a:off x="7968571" y="2140484"/>
            <a:ext cx="1800000" cy="1800000"/>
          </a:xfrm>
          <a:prstGeom prst="donut">
            <a:avLst>
              <a:gd name="adj" fmla="val 12255"/>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3CBEF0"/>
                </a:solidFill>
              </a:rPr>
              <a:t>Frontier</a:t>
            </a:r>
          </a:p>
          <a:p>
            <a:pPr algn="ctr" rtl="0"/>
            <a:r>
              <a:rPr lang="de-DE" b="1" dirty="0" err="1">
                <a:solidFill>
                  <a:srgbClr val="3CBEF0"/>
                </a:solidFill>
              </a:rPr>
              <a:t>Based</a:t>
            </a:r>
            <a:endParaRPr lang="de-DE" b="1" dirty="0">
              <a:solidFill>
                <a:srgbClr val="3CBEF0"/>
              </a:solidFill>
            </a:endParaRPr>
          </a:p>
          <a:p>
            <a:pPr algn="ctr" rtl="0"/>
            <a:r>
              <a:rPr lang="de-DE" b="1" dirty="0">
                <a:solidFill>
                  <a:srgbClr val="3CBEF0"/>
                </a:solidFill>
              </a:rPr>
              <a:t>Exploration</a:t>
            </a:r>
          </a:p>
        </p:txBody>
      </p:sp>
      <p:sp>
        <p:nvSpPr>
          <p:cNvPr id="80" name="Rechteck: abgerundete Ecken 79">
            <a:extLst>
              <a:ext uri="{FF2B5EF4-FFF2-40B4-BE49-F238E27FC236}">
                <a16:creationId xmlns:a16="http://schemas.microsoft.com/office/drawing/2014/main" id="{01491B85-4484-4080-B04E-2236010ED4E8}"/>
              </a:ext>
            </a:extLst>
          </p:cNvPr>
          <p:cNvSpPr/>
          <p:nvPr/>
        </p:nvSpPr>
        <p:spPr>
          <a:xfrm>
            <a:off x="221064" y="5571086"/>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Wir müssen uns überlegen, ob wir durchgängig fixe Farben für RW und FBE verwenden wollen, also dann auch in den Diagrammen, oder wir das hellblau immer für Hervorhebungen aber ohne fixe Zuordnung benutzen wollen</a:t>
            </a:r>
          </a:p>
        </p:txBody>
      </p:sp>
    </p:spTree>
    <p:extLst>
      <p:ext uri="{BB962C8B-B14F-4D97-AF65-F5344CB8AC3E}">
        <p14:creationId xmlns:p14="http://schemas.microsoft.com/office/powerpoint/2010/main" val="178033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95833E-6 2.96296E-6 L -0.15339 -0.13125 " pathEditMode="relative" rAng="0" ptsTypes="AA">
                                      <p:cBhvr>
                                        <p:cTn id="6" dur="2000" fill="hold"/>
                                        <p:tgtEl>
                                          <p:spTgt spid="48"/>
                                        </p:tgtEl>
                                        <p:attrNameLst>
                                          <p:attrName>ppt_x</p:attrName>
                                          <p:attrName>ppt_y</p:attrName>
                                        </p:attrNameLst>
                                      </p:cBhvr>
                                      <p:rCtr x="-7669" y="-6574"/>
                                    </p:animMotion>
                                  </p:childTnLst>
                                </p:cTn>
                              </p:par>
                              <p:par>
                                <p:cTn id="7" presetID="42" presetClass="path" presetSubtype="0" accel="50000" decel="50000" fill="hold" grpId="0" nodeType="withEffect">
                                  <p:stCondLst>
                                    <p:cond delay="0"/>
                                  </p:stCondLst>
                                  <p:childTnLst>
                                    <p:animMotion origin="layout" path="M -3.75E-6 2.96296E-6 L -0.15377 -0.13148 " pathEditMode="relative" rAng="0" ptsTypes="AA">
                                      <p:cBhvr>
                                        <p:cTn id="8" dur="2000" fill="hold"/>
                                        <p:tgtEl>
                                          <p:spTgt spid="49"/>
                                        </p:tgtEl>
                                        <p:attrNameLst>
                                          <p:attrName>ppt_x</p:attrName>
                                          <p:attrName>ppt_y</p:attrName>
                                        </p:attrNameLst>
                                      </p:cBhvr>
                                      <p:rCtr x="-7695" y="-6574"/>
                                    </p:animMotion>
                                  </p:childTnLst>
                                </p:cTn>
                              </p:par>
                              <p:par>
                                <p:cTn id="9" presetID="10" presetClass="exit" presetSubtype="0" fill="hold" grpId="0" nodeType="withEffect">
                                  <p:stCondLst>
                                    <p:cond delay="0"/>
                                  </p:stCondLst>
                                  <p:childTnLst>
                                    <p:animEffect transition="out" filter="fade">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34"/>
                                        </p:tgtEl>
                                      </p:cBhvr>
                                    </p:animEffect>
                                    <p:set>
                                      <p:cBhvr>
                                        <p:cTn id="1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CFFDFC9A-9B22-A956-F81D-A576CE64B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pic>
        <p:nvPicPr>
          <p:cNvPr id="3" name="Bild 4">
            <a:extLst>
              <a:ext uri="{FF2B5EF4-FFF2-40B4-BE49-F238E27FC236}">
                <a16:creationId xmlns:a16="http://schemas.microsoft.com/office/drawing/2014/main" id="{70735565-4474-6E4C-9E15-30328E72D2B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3254" y="0"/>
            <a:ext cx="12191980" cy="6858000"/>
          </a:xfrm>
          <a:prstGeom prst="rect">
            <a:avLst/>
          </a:prstGeom>
        </p:spPr>
      </p:pic>
      <p:sp>
        <p:nvSpPr>
          <p:cNvPr id="4" name="Rechteck 3">
            <a:extLst>
              <a:ext uri="{FF2B5EF4-FFF2-40B4-BE49-F238E27FC236}">
                <a16:creationId xmlns:a16="http://schemas.microsoft.com/office/drawing/2014/main" id="{DB87AEF9-8C23-C17C-FDD5-31E3C079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de-DE" dirty="0"/>
          </a:p>
        </p:txBody>
      </p:sp>
      <p:sp>
        <p:nvSpPr>
          <p:cNvPr id="5" name="Titel 1">
            <a:extLst>
              <a:ext uri="{FF2B5EF4-FFF2-40B4-BE49-F238E27FC236}">
                <a16:creationId xmlns:a16="http://schemas.microsoft.com/office/drawing/2014/main" id="{ECE7E3A8-2331-B3BE-E374-68D224E5DEF5}"/>
              </a:ext>
            </a:extLst>
          </p:cNvPr>
          <p:cNvSpPr txBox="1">
            <a:spLocks/>
          </p:cNvSpPr>
          <p:nvPr/>
        </p:nvSpPr>
        <p:spPr>
          <a:xfrm>
            <a:off x="4309349" y="3429000"/>
            <a:ext cx="7501651" cy="1090938"/>
          </a:xfrm>
          <a:prstGeom prst="rect">
            <a:avLst/>
          </a:prstGeom>
        </p:spPr>
        <p:txBody>
          <a:bodyPr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solidFill>
                  <a:srgbClr val="FFFFFF"/>
                </a:solidFill>
              </a:rPr>
              <a:t>Titel </a:t>
            </a:r>
            <a:r>
              <a:rPr lang="de-DE" dirty="0" err="1">
                <a:solidFill>
                  <a:srgbClr val="FFFFFF"/>
                </a:solidFill>
              </a:rPr>
              <a:t>Lorem</a:t>
            </a:r>
            <a:r>
              <a:rPr lang="de-DE" dirty="0">
                <a:solidFill>
                  <a:srgbClr val="FFFFFF"/>
                </a:solidFill>
              </a:rPr>
              <a:t> Ipsum</a:t>
            </a:r>
          </a:p>
        </p:txBody>
      </p:sp>
      <p:sp>
        <p:nvSpPr>
          <p:cNvPr id="6" name="Untertitel 2">
            <a:extLst>
              <a:ext uri="{FF2B5EF4-FFF2-40B4-BE49-F238E27FC236}">
                <a16:creationId xmlns:a16="http://schemas.microsoft.com/office/drawing/2014/main" id="{DC00C449-2AFE-0443-9555-7DA3DCDA3C77}"/>
              </a:ext>
            </a:extLst>
          </p:cNvPr>
          <p:cNvSpPr txBox="1">
            <a:spLocks/>
          </p:cNvSpPr>
          <p:nvPr/>
        </p:nvSpPr>
        <p:spPr>
          <a:xfrm>
            <a:off x="4309349" y="4779313"/>
            <a:ext cx="7501650" cy="514816"/>
          </a:xfrm>
          <a:prstGeom prst="rect">
            <a:avLst/>
          </a:prstGeom>
        </p:spPr>
        <p:txBody>
          <a:bodyPr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a:solidFill>
                  <a:srgbClr val="FFFFFF"/>
                </a:solidFill>
              </a:rPr>
              <a:t>Sit Dolor Amet</a:t>
            </a:r>
            <a:endParaRPr lang="de-DE" dirty="0">
              <a:solidFill>
                <a:srgbClr val="FFFFFF"/>
              </a:solidFill>
            </a:endParaRPr>
          </a:p>
        </p:txBody>
      </p:sp>
      <p:cxnSp>
        <p:nvCxnSpPr>
          <p:cNvPr id="7" name="Gerader Verbinder 6">
            <a:extLst>
              <a:ext uri="{FF2B5EF4-FFF2-40B4-BE49-F238E27FC236}">
                <a16:creationId xmlns:a16="http://schemas.microsoft.com/office/drawing/2014/main" id="{8771DB6D-BC2C-9ECB-54A0-3005D0A49C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677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lips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 name="Titel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de-DE" dirty="0"/>
              <a:t>Projektanalyse – Folie 2</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tx2">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a:ln>
            <a:noFill/>
          </a:ln>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2">
                    <a:lumMod val="50000"/>
                  </a:schemeClr>
                </a:solidFill>
              </a:rPr>
              <a:t>Projektaufbau</a:t>
            </a:r>
            <a:br>
              <a:rPr lang="de-DE" sz="2800" dirty="0">
                <a:solidFill>
                  <a:schemeClr val="tx2">
                    <a:lumMod val="50000"/>
                  </a:schemeClr>
                </a:solidFill>
              </a:rPr>
            </a:br>
            <a:endParaRPr lang="de-DE" sz="2800" dirty="0">
              <a:solidFill>
                <a:schemeClr val="tx2">
                  <a:lumMod val="50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tx2">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bg2">
              <a:lumMod val="25000"/>
            </a:schemeClr>
          </a:solidFill>
          <a:ln>
            <a:solidFill>
              <a:schemeClr val="tx2">
                <a:lumMod val="50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latin typeface="+mj-lt"/>
              </a:rPr>
              <a:t>PROJEKT</a:t>
            </a:r>
          </a:p>
        </p:txBody>
      </p:sp>
      <p:sp>
        <p:nvSpPr>
          <p:cNvPr id="16" name="Rechteck: Abgerundete Ecken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err="1"/>
              <a:t>Haupteil</a:t>
            </a:r>
            <a:endParaRPr lang="de-DE" sz="1600" dirty="0"/>
          </a:p>
        </p:txBody>
      </p:sp>
      <p:sp>
        <p:nvSpPr>
          <p:cNvPr id="15" name="Ellips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9" name="Rechteck: Abgerundete Ecken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a:t>Simulation</a:t>
            </a:r>
          </a:p>
        </p:txBody>
      </p:sp>
      <p:sp>
        <p:nvSpPr>
          <p:cNvPr id="20" name="Ellips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1" name="Rechteck: Abgerundete Ecken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a:t>ENTWICKLUNG</a:t>
            </a:r>
          </a:p>
        </p:txBody>
      </p:sp>
      <p:sp>
        <p:nvSpPr>
          <p:cNvPr id="22" name="Ellips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5" name="Rechteck: Abgerundete Ecken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a:solidFill>
                  <a:srgbClr val="FFFFFF"/>
                </a:solidFill>
                <a:effectLst/>
                <a:latin typeface="Segoe UI Light" panose="020B0502040204020203" pitchFamily="34" charset="0"/>
              </a:rPr>
              <a:t>Einführung</a:t>
            </a:r>
            <a:endParaRPr lang="de-DE" sz="1600" dirty="0"/>
          </a:p>
        </p:txBody>
      </p:sp>
      <p:sp>
        <p:nvSpPr>
          <p:cNvPr id="26" name="Ellips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7" name="Rechteck: Abgerundete Ecken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a:t>Ausblick</a:t>
            </a:r>
          </a:p>
        </p:txBody>
      </p:sp>
      <p:sp>
        <p:nvSpPr>
          <p:cNvPr id="28" name="Ellips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29" name="Rechteck: Abgerundete Ecken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sz="1600" dirty="0"/>
              <a:t>TESTS</a:t>
            </a:r>
          </a:p>
        </p:txBody>
      </p:sp>
      <p:sp>
        <p:nvSpPr>
          <p:cNvPr id="30" name="Ellips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grpSp>
        <p:nvGrpSpPr>
          <p:cNvPr id="31" name="Gruppieren 30" descr="Symbol, das ein Balkendiagramm mit einem Liniendiagramm darstellt">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ihand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33" name="Freihand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34" name="Freihandform 1676" descr="Symbol, das ein Kontrollkästchen darstellt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35" name="Freihandform 4665" descr="Symbol, das einen Graph darstellt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36" name="Gruppieren 35" descr="Symbol, das einen Menschen und ein Zahnrad darstellt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ihand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38" name="Freihand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39" name="Gruppieren 38" descr="Symbol, das Zahnräder darstellt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ihand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41" name="Freihand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42" name="Freihandform 4346" descr="Symbol, das ein Kastengrafikdiagramm darstell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Tree>
    <p:extLst>
      <p:ext uri="{BB962C8B-B14F-4D97-AF65-F5344CB8AC3E}">
        <p14:creationId xmlns:p14="http://schemas.microsoft.com/office/powerpoint/2010/main" val="329971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de-DE" dirty="0"/>
              <a:t>Projektanalyse – Folie 3</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 name="Rechteck 3">
            <a:extLst>
              <a:ext uri="{FF2B5EF4-FFF2-40B4-BE49-F238E27FC236}">
                <a16:creationId xmlns:a16="http://schemas.microsoft.com/office/drawing/2014/main" id="{3F19BFA5-D0CA-4CF0-8499-504D956B6563}"/>
              </a:ext>
            </a:extLst>
          </p:cNvPr>
          <p:cNvSpPr/>
          <p:nvPr/>
        </p:nvSpPr>
        <p:spPr>
          <a:xfrm>
            <a:off x="1076604" y="2886560"/>
            <a:ext cx="1371600" cy="230832"/>
          </a:xfrm>
          <a:prstGeom prst="rect">
            <a:avLst/>
          </a:prstGeom>
        </p:spPr>
        <p:txBody>
          <a:bodyPr wrap="square" lIns="0" tIns="0" rIns="0" bIns="0" rtlCol="0">
            <a:spAutoFit/>
          </a:bodyPr>
          <a:lstStyle/>
          <a:p>
            <a:pPr algn="ctr" rtl="0"/>
            <a:r>
              <a:rPr lang="de-DE" sz="1500" b="1" dirty="0">
                <a:solidFill>
                  <a:schemeClr val="bg1"/>
                </a:solidFill>
              </a:rPr>
              <a:t>MARKTANALYSE</a:t>
            </a:r>
          </a:p>
        </p:txBody>
      </p:sp>
      <p:sp>
        <p:nvSpPr>
          <p:cNvPr id="47" name="Rechteck 46">
            <a:extLst>
              <a:ext uri="{FF2B5EF4-FFF2-40B4-BE49-F238E27FC236}">
                <a16:creationId xmlns:a16="http://schemas.microsoft.com/office/drawing/2014/main" id="{1751D31D-3535-411D-8BAC-95CCC90AB185}"/>
              </a:ext>
            </a:extLst>
          </p:cNvPr>
          <p:cNvSpPr/>
          <p:nvPr/>
        </p:nvSpPr>
        <p:spPr>
          <a:xfrm>
            <a:off x="3243403" y="2886560"/>
            <a:ext cx="1371600" cy="461665"/>
          </a:xfrm>
          <a:prstGeom prst="rect">
            <a:avLst/>
          </a:prstGeom>
        </p:spPr>
        <p:txBody>
          <a:bodyPr wrap="square" lIns="0" tIns="0" rIns="0" bIns="0" rtlCol="0">
            <a:spAutoFit/>
          </a:bodyPr>
          <a:lstStyle/>
          <a:p>
            <a:pPr algn="ctr" rtl="0"/>
            <a:r>
              <a:rPr lang="de-DE" sz="1500" b="1" dirty="0">
                <a:solidFill>
                  <a:schemeClr val="bg1"/>
                </a:solidFill>
              </a:rPr>
              <a:t>TECHNISCHE ANALYSE</a:t>
            </a:r>
          </a:p>
        </p:txBody>
      </p:sp>
      <p:sp>
        <p:nvSpPr>
          <p:cNvPr id="48" name="Rechteck 47">
            <a:extLst>
              <a:ext uri="{FF2B5EF4-FFF2-40B4-BE49-F238E27FC236}">
                <a16:creationId xmlns:a16="http://schemas.microsoft.com/office/drawing/2014/main" id="{FA4D735A-8F75-4E2A-8F1A-CC303B0718BA}"/>
              </a:ext>
            </a:extLst>
          </p:cNvPr>
          <p:cNvSpPr/>
          <p:nvPr/>
        </p:nvSpPr>
        <p:spPr>
          <a:xfrm>
            <a:off x="5410201" y="2886560"/>
            <a:ext cx="1371600" cy="230832"/>
          </a:xfrm>
          <a:prstGeom prst="rect">
            <a:avLst/>
          </a:prstGeom>
        </p:spPr>
        <p:txBody>
          <a:bodyPr wrap="square" lIns="0" tIns="0" rIns="0" bIns="0" rtlCol="0">
            <a:spAutoFit/>
          </a:bodyPr>
          <a:lstStyle/>
          <a:p>
            <a:pPr algn="ctr" rtl="0"/>
            <a:r>
              <a:rPr lang="de-DE" sz="1500" b="1" dirty="0">
                <a:solidFill>
                  <a:schemeClr val="bg1"/>
                </a:solidFill>
              </a:rPr>
              <a:t>FINANZANALYSE</a:t>
            </a:r>
          </a:p>
        </p:txBody>
      </p:sp>
      <p:sp>
        <p:nvSpPr>
          <p:cNvPr id="49" name="Rechteck 48">
            <a:extLst>
              <a:ext uri="{FF2B5EF4-FFF2-40B4-BE49-F238E27FC236}">
                <a16:creationId xmlns:a16="http://schemas.microsoft.com/office/drawing/2014/main" id="{54AB9282-0505-49EB-AABF-998083225E3A}"/>
              </a:ext>
            </a:extLst>
          </p:cNvPr>
          <p:cNvSpPr/>
          <p:nvPr/>
        </p:nvSpPr>
        <p:spPr>
          <a:xfrm>
            <a:off x="7577000" y="2886560"/>
            <a:ext cx="1371600" cy="461665"/>
          </a:xfrm>
          <a:prstGeom prst="rect">
            <a:avLst/>
          </a:prstGeom>
        </p:spPr>
        <p:txBody>
          <a:bodyPr wrap="square" lIns="0" tIns="0" rIns="0" bIns="0" rtlCol="0">
            <a:spAutoFit/>
          </a:bodyPr>
          <a:lstStyle/>
          <a:p>
            <a:pPr algn="ctr" rtl="0"/>
            <a:r>
              <a:rPr lang="de-DE" sz="1500" b="1" dirty="0">
                <a:solidFill>
                  <a:schemeClr val="bg1"/>
                </a:solidFill>
              </a:rPr>
              <a:t>WIRTSCHAFTLI-CHE ANALYSE</a:t>
            </a:r>
          </a:p>
        </p:txBody>
      </p:sp>
      <p:sp>
        <p:nvSpPr>
          <p:cNvPr id="50" name="Rechteck 49">
            <a:extLst>
              <a:ext uri="{FF2B5EF4-FFF2-40B4-BE49-F238E27FC236}">
                <a16:creationId xmlns:a16="http://schemas.microsoft.com/office/drawing/2014/main" id="{D668C4B5-BCEC-465A-ADA5-6A054B15F7A3}"/>
              </a:ext>
            </a:extLst>
          </p:cNvPr>
          <p:cNvSpPr/>
          <p:nvPr/>
        </p:nvSpPr>
        <p:spPr>
          <a:xfrm>
            <a:off x="9745956" y="2886560"/>
            <a:ext cx="1371600" cy="461665"/>
          </a:xfrm>
          <a:prstGeom prst="rect">
            <a:avLst/>
          </a:prstGeom>
        </p:spPr>
        <p:txBody>
          <a:bodyPr wrap="square" lIns="0" tIns="0" rIns="0" bIns="0" rtlCol="0">
            <a:spAutoFit/>
          </a:bodyPr>
          <a:lstStyle/>
          <a:p>
            <a:pPr algn="ctr" rtl="0"/>
            <a:r>
              <a:rPr lang="de-DE" sz="1500" b="1" dirty="0">
                <a:solidFill>
                  <a:schemeClr val="bg1"/>
                </a:solidFill>
              </a:rPr>
              <a:t>ÖKOLOGISCHE ANALYSE</a:t>
            </a:r>
          </a:p>
        </p:txBody>
      </p:sp>
      <p:sp>
        <p:nvSpPr>
          <p:cNvPr id="51" name="Rechteck 50">
            <a:extLst>
              <a:ext uri="{FF2B5EF4-FFF2-40B4-BE49-F238E27FC236}">
                <a16:creationId xmlns:a16="http://schemas.microsoft.com/office/drawing/2014/main" id="{8AA18108-5B8B-4147-84A7-D30A16BEC4EA}"/>
              </a:ext>
            </a:extLst>
          </p:cNvPr>
          <p:cNvSpPr/>
          <p:nvPr/>
        </p:nvSpPr>
        <p:spPr>
          <a:xfrm>
            <a:off x="886383" y="3653603"/>
            <a:ext cx="1752042" cy="1461939"/>
          </a:xfrm>
          <a:prstGeom prst="rect">
            <a:avLst/>
          </a:prstGeom>
        </p:spPr>
        <p:txBody>
          <a:bodyPr wrap="square" lIns="0" tIns="0" rIns="0" bIns="0" rtlCol="0" anchor="t">
            <a:spAutoFit/>
          </a:bodyPr>
          <a:lstStyle/>
          <a:p>
            <a:pPr algn="ctr" rtl="0">
              <a:lnSpc>
                <a:spcPts val="1900"/>
              </a:lnSpc>
            </a:pPr>
            <a:r>
              <a:rPr lang="de-DE" sz="1400" dirty="0" err="1">
                <a:solidFill>
                  <a:schemeClr val="bg1"/>
                </a:solidFill>
                <a:cs typeface="Segoe UI" panose="020B0502040204020203" pitchFamily="34" charset="0"/>
              </a:rPr>
              <a:t>Lorem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ipsum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dolor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amet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consectetur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adipiscing</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elit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sed</a:t>
            </a:r>
            <a:r>
              <a:rPr lang="de-DE" sz="1400" dirty="0">
                <a:solidFill>
                  <a:schemeClr val="bg1"/>
                </a:solidFill>
                <a:cs typeface="Segoe UI" panose="020B0502040204020203" pitchFamily="34" charset="0"/>
              </a:rPr>
              <a:t> do </a:t>
            </a:r>
            <a:r>
              <a:rPr lang="de-DE" sz="1400" dirty="0" err="1">
                <a:solidFill>
                  <a:schemeClr val="bg1"/>
                </a:solidFill>
                <a:cs typeface="Segoe UI" panose="020B0502040204020203" pitchFamily="34" charset="0"/>
              </a:rPr>
              <a:t>eiusmod</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tempor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incididunt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ut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labore</a:t>
            </a:r>
            <a:r>
              <a:rPr lang="de-DE" sz="1400" dirty="0">
                <a:solidFill>
                  <a:schemeClr val="bg1"/>
                </a:solidFill>
                <a:cs typeface="Segoe UI" panose="020B0502040204020203" pitchFamily="34" charset="0"/>
              </a:rPr>
              <a:t> et </a:t>
            </a:r>
            <a:r>
              <a:rPr lang="de-DE" sz="1400" dirty="0" err="1">
                <a:solidFill>
                  <a:schemeClr val="bg1"/>
                </a:solidFill>
                <a:cs typeface="Segoe UI" panose="020B0502040204020203" pitchFamily="34" charset="0"/>
              </a:rPr>
              <a:t>dolore</a:t>
            </a:r>
            <a:r>
              <a:rPr lang="de-DE" sz="1400" dirty="0">
                <a:solidFill>
                  <a:schemeClr val="bg1"/>
                </a:solidFill>
                <a:cs typeface="Segoe UI" panose="020B0502040204020203" pitchFamily="34" charset="0"/>
              </a:rPr>
              <a:t> magna </a:t>
            </a:r>
            <a:r>
              <a:rPr lang="de-DE" sz="1400" dirty="0" err="1">
                <a:solidFill>
                  <a:schemeClr val="bg1"/>
                </a:solidFill>
                <a:cs typeface="Segoe UI" panose="020B0502040204020203" pitchFamily="34" charset="0"/>
              </a:rPr>
              <a:t>aliqua</a:t>
            </a:r>
            <a:r>
              <a:rPr lang="de-DE" sz="1400" dirty="0">
                <a:solidFill>
                  <a:schemeClr val="bg1"/>
                </a:solidFill>
                <a:cs typeface="Segoe UI" panose="020B0502040204020203" pitchFamily="34" charset="0"/>
              </a:rPr>
              <a:t>. </a:t>
            </a:r>
          </a:p>
        </p:txBody>
      </p:sp>
      <p:sp>
        <p:nvSpPr>
          <p:cNvPr id="52" name="Rechteck 51">
            <a:extLst>
              <a:ext uri="{FF2B5EF4-FFF2-40B4-BE49-F238E27FC236}">
                <a16:creationId xmlns:a16="http://schemas.microsoft.com/office/drawing/2014/main" id="{A8534162-B6E2-4579-9DAD-AD8DE07459BC}"/>
              </a:ext>
            </a:extLst>
          </p:cNvPr>
          <p:cNvSpPr/>
          <p:nvPr/>
        </p:nvSpPr>
        <p:spPr>
          <a:xfrm>
            <a:off x="3053182" y="3653603"/>
            <a:ext cx="1752042" cy="1461939"/>
          </a:xfrm>
          <a:prstGeom prst="rect">
            <a:avLst/>
          </a:prstGeom>
        </p:spPr>
        <p:txBody>
          <a:bodyPr wrap="square" lIns="0" tIns="0" rIns="0" bIns="0" rtlCol="0" anchor="t">
            <a:spAutoFit/>
          </a:bodyPr>
          <a:lstStyle/>
          <a:p>
            <a:pPr algn="ctr" rtl="0">
              <a:lnSpc>
                <a:spcPts val="1900"/>
              </a:lnSpc>
            </a:pPr>
            <a:r>
              <a:rPr lang="de-DE" sz="1400" dirty="0" err="1">
                <a:solidFill>
                  <a:schemeClr val="bg1"/>
                </a:solidFill>
                <a:cs typeface="Segoe UI" panose="020B0502040204020203" pitchFamily="34" charset="0"/>
              </a:rPr>
              <a:t>Lorem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ipsum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dolor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amet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consectetur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adipiscing</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elit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sed</a:t>
            </a:r>
            <a:r>
              <a:rPr lang="de-DE" sz="1400" dirty="0">
                <a:solidFill>
                  <a:schemeClr val="bg1"/>
                </a:solidFill>
                <a:cs typeface="Segoe UI" panose="020B0502040204020203" pitchFamily="34" charset="0"/>
              </a:rPr>
              <a:t> do </a:t>
            </a:r>
            <a:r>
              <a:rPr lang="de-DE" sz="1400" dirty="0" err="1">
                <a:solidFill>
                  <a:schemeClr val="bg1"/>
                </a:solidFill>
                <a:cs typeface="Segoe UI" panose="020B0502040204020203" pitchFamily="34" charset="0"/>
              </a:rPr>
              <a:t>eiusmod</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tempor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incididunt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ut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labore</a:t>
            </a:r>
            <a:r>
              <a:rPr lang="de-DE" sz="1400" dirty="0">
                <a:solidFill>
                  <a:schemeClr val="bg1"/>
                </a:solidFill>
                <a:cs typeface="Segoe UI" panose="020B0502040204020203" pitchFamily="34" charset="0"/>
              </a:rPr>
              <a:t> et </a:t>
            </a:r>
            <a:r>
              <a:rPr lang="de-DE" sz="1400" dirty="0" err="1">
                <a:solidFill>
                  <a:schemeClr val="bg1"/>
                </a:solidFill>
                <a:cs typeface="Segoe UI" panose="020B0502040204020203" pitchFamily="34" charset="0"/>
              </a:rPr>
              <a:t>dolore</a:t>
            </a:r>
            <a:r>
              <a:rPr lang="de-DE" sz="1400" dirty="0">
                <a:solidFill>
                  <a:schemeClr val="bg1"/>
                </a:solidFill>
                <a:cs typeface="Segoe UI" panose="020B0502040204020203" pitchFamily="34" charset="0"/>
              </a:rPr>
              <a:t> magna </a:t>
            </a:r>
            <a:r>
              <a:rPr lang="de-DE" sz="1400" dirty="0" err="1">
                <a:solidFill>
                  <a:schemeClr val="bg1"/>
                </a:solidFill>
                <a:cs typeface="Segoe UI" panose="020B0502040204020203" pitchFamily="34" charset="0"/>
              </a:rPr>
              <a:t>aliqua</a:t>
            </a:r>
            <a:r>
              <a:rPr lang="de-DE" sz="1400" dirty="0">
                <a:solidFill>
                  <a:schemeClr val="bg1"/>
                </a:solidFill>
                <a:cs typeface="Segoe UI" panose="020B0502040204020203" pitchFamily="34" charset="0"/>
              </a:rPr>
              <a:t>. </a:t>
            </a:r>
          </a:p>
        </p:txBody>
      </p:sp>
      <p:sp>
        <p:nvSpPr>
          <p:cNvPr id="53" name="Rechteck 52">
            <a:extLst>
              <a:ext uri="{FF2B5EF4-FFF2-40B4-BE49-F238E27FC236}">
                <a16:creationId xmlns:a16="http://schemas.microsoft.com/office/drawing/2014/main" id="{E1535E1C-6EBC-45D8-BCE1-D5B947A61FB6}"/>
              </a:ext>
            </a:extLst>
          </p:cNvPr>
          <p:cNvSpPr/>
          <p:nvPr/>
        </p:nvSpPr>
        <p:spPr>
          <a:xfrm>
            <a:off x="5219979" y="3653603"/>
            <a:ext cx="1752042" cy="1461939"/>
          </a:xfrm>
          <a:prstGeom prst="rect">
            <a:avLst/>
          </a:prstGeom>
        </p:spPr>
        <p:txBody>
          <a:bodyPr wrap="square" lIns="0" tIns="0" rIns="0" bIns="0" rtlCol="0" anchor="t">
            <a:spAutoFit/>
          </a:bodyPr>
          <a:lstStyle/>
          <a:p>
            <a:pPr algn="ctr" rtl="0">
              <a:lnSpc>
                <a:spcPts val="1900"/>
              </a:lnSpc>
            </a:pPr>
            <a:r>
              <a:rPr lang="de-DE" sz="1400" dirty="0" err="1">
                <a:solidFill>
                  <a:schemeClr val="bg1"/>
                </a:solidFill>
                <a:cs typeface="Segoe UI" panose="020B0502040204020203" pitchFamily="34" charset="0"/>
              </a:rPr>
              <a:t>Lorem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ipsum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dolor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amet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consectetur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adipiscing</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elit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sed</a:t>
            </a:r>
            <a:r>
              <a:rPr lang="de-DE" sz="1400" dirty="0">
                <a:solidFill>
                  <a:schemeClr val="bg1"/>
                </a:solidFill>
                <a:cs typeface="Segoe UI" panose="020B0502040204020203" pitchFamily="34" charset="0"/>
              </a:rPr>
              <a:t> do </a:t>
            </a:r>
            <a:r>
              <a:rPr lang="de-DE" sz="1400" dirty="0" err="1">
                <a:solidFill>
                  <a:schemeClr val="bg1"/>
                </a:solidFill>
                <a:cs typeface="Segoe UI" panose="020B0502040204020203" pitchFamily="34" charset="0"/>
              </a:rPr>
              <a:t>eiusmod</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tempor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incididunt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ut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labore</a:t>
            </a:r>
            <a:r>
              <a:rPr lang="de-DE" sz="1400" dirty="0">
                <a:solidFill>
                  <a:schemeClr val="bg1"/>
                </a:solidFill>
                <a:cs typeface="Segoe UI" panose="020B0502040204020203" pitchFamily="34" charset="0"/>
              </a:rPr>
              <a:t> et </a:t>
            </a:r>
            <a:r>
              <a:rPr lang="de-DE" sz="1400" dirty="0" err="1">
                <a:solidFill>
                  <a:schemeClr val="bg1"/>
                </a:solidFill>
                <a:cs typeface="Segoe UI" panose="020B0502040204020203" pitchFamily="34" charset="0"/>
              </a:rPr>
              <a:t>dolore</a:t>
            </a:r>
            <a:r>
              <a:rPr lang="de-DE" sz="1400" dirty="0">
                <a:solidFill>
                  <a:schemeClr val="bg1"/>
                </a:solidFill>
                <a:cs typeface="Segoe UI" panose="020B0502040204020203" pitchFamily="34" charset="0"/>
              </a:rPr>
              <a:t> magna </a:t>
            </a:r>
            <a:r>
              <a:rPr lang="de-DE" sz="1400" dirty="0" err="1">
                <a:solidFill>
                  <a:schemeClr val="bg1"/>
                </a:solidFill>
                <a:cs typeface="Segoe UI" panose="020B0502040204020203" pitchFamily="34" charset="0"/>
              </a:rPr>
              <a:t>aliqua</a:t>
            </a:r>
            <a:r>
              <a:rPr lang="de-DE" sz="1400" dirty="0">
                <a:solidFill>
                  <a:schemeClr val="bg1"/>
                </a:solidFill>
                <a:cs typeface="Segoe UI" panose="020B0502040204020203" pitchFamily="34" charset="0"/>
              </a:rPr>
              <a:t>. </a:t>
            </a:r>
          </a:p>
        </p:txBody>
      </p:sp>
      <p:sp>
        <p:nvSpPr>
          <p:cNvPr id="54" name="Rechteck 53">
            <a:extLst>
              <a:ext uri="{FF2B5EF4-FFF2-40B4-BE49-F238E27FC236}">
                <a16:creationId xmlns:a16="http://schemas.microsoft.com/office/drawing/2014/main" id="{28FF18A5-7B4E-4493-B38D-E732E033F82F}"/>
              </a:ext>
            </a:extLst>
          </p:cNvPr>
          <p:cNvSpPr/>
          <p:nvPr/>
        </p:nvSpPr>
        <p:spPr>
          <a:xfrm>
            <a:off x="7386779" y="3653603"/>
            <a:ext cx="1752042" cy="1461939"/>
          </a:xfrm>
          <a:prstGeom prst="rect">
            <a:avLst/>
          </a:prstGeom>
        </p:spPr>
        <p:txBody>
          <a:bodyPr wrap="square" lIns="0" tIns="0" rIns="0" bIns="0" rtlCol="0" anchor="t">
            <a:spAutoFit/>
          </a:bodyPr>
          <a:lstStyle/>
          <a:p>
            <a:pPr algn="ctr" rtl="0">
              <a:lnSpc>
                <a:spcPts val="1900"/>
              </a:lnSpc>
            </a:pPr>
            <a:r>
              <a:rPr lang="de-DE" sz="1400" dirty="0" err="1">
                <a:solidFill>
                  <a:schemeClr val="bg1"/>
                </a:solidFill>
                <a:cs typeface="Segoe UI" panose="020B0502040204020203" pitchFamily="34" charset="0"/>
              </a:rPr>
              <a:t>Lorem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ipsum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dolor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amet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consectetur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adipiscing</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elit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sed</a:t>
            </a:r>
            <a:r>
              <a:rPr lang="de-DE" sz="1400" dirty="0">
                <a:solidFill>
                  <a:schemeClr val="bg1"/>
                </a:solidFill>
                <a:cs typeface="Segoe UI" panose="020B0502040204020203" pitchFamily="34" charset="0"/>
              </a:rPr>
              <a:t> do </a:t>
            </a:r>
            <a:r>
              <a:rPr lang="de-DE" sz="1400" dirty="0" err="1">
                <a:solidFill>
                  <a:schemeClr val="bg1"/>
                </a:solidFill>
                <a:cs typeface="Segoe UI" panose="020B0502040204020203" pitchFamily="34" charset="0"/>
              </a:rPr>
              <a:t>eiusmod</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tempor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incididunt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ut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labore</a:t>
            </a:r>
            <a:r>
              <a:rPr lang="de-DE" sz="1400" dirty="0">
                <a:solidFill>
                  <a:schemeClr val="bg1"/>
                </a:solidFill>
                <a:cs typeface="Segoe UI" panose="020B0502040204020203" pitchFamily="34" charset="0"/>
              </a:rPr>
              <a:t> et </a:t>
            </a:r>
            <a:r>
              <a:rPr lang="de-DE" sz="1400" dirty="0" err="1">
                <a:solidFill>
                  <a:schemeClr val="bg1"/>
                </a:solidFill>
                <a:cs typeface="Segoe UI" panose="020B0502040204020203" pitchFamily="34" charset="0"/>
              </a:rPr>
              <a:t>dolore</a:t>
            </a:r>
            <a:r>
              <a:rPr lang="de-DE" sz="1400" dirty="0">
                <a:solidFill>
                  <a:schemeClr val="bg1"/>
                </a:solidFill>
                <a:cs typeface="Segoe UI" panose="020B0502040204020203" pitchFamily="34" charset="0"/>
              </a:rPr>
              <a:t> magna </a:t>
            </a:r>
            <a:r>
              <a:rPr lang="de-DE" sz="1400" dirty="0" err="1">
                <a:solidFill>
                  <a:schemeClr val="bg1"/>
                </a:solidFill>
                <a:cs typeface="Segoe UI" panose="020B0502040204020203" pitchFamily="34" charset="0"/>
              </a:rPr>
              <a:t>aliqua</a:t>
            </a:r>
            <a:r>
              <a:rPr lang="de-DE" sz="1400" dirty="0">
                <a:solidFill>
                  <a:schemeClr val="bg1"/>
                </a:solidFill>
                <a:cs typeface="Segoe UI" panose="020B0502040204020203" pitchFamily="34" charset="0"/>
              </a:rPr>
              <a:t>. </a:t>
            </a:r>
          </a:p>
        </p:txBody>
      </p:sp>
      <p:sp>
        <p:nvSpPr>
          <p:cNvPr id="55" name="Rechteck 54">
            <a:extLst>
              <a:ext uri="{FF2B5EF4-FFF2-40B4-BE49-F238E27FC236}">
                <a16:creationId xmlns:a16="http://schemas.microsoft.com/office/drawing/2014/main" id="{5BCD242F-9A97-473E-8E17-3F6C3C75CE68}"/>
              </a:ext>
            </a:extLst>
          </p:cNvPr>
          <p:cNvSpPr/>
          <p:nvPr/>
        </p:nvSpPr>
        <p:spPr>
          <a:xfrm>
            <a:off x="9555735" y="3653603"/>
            <a:ext cx="1752042" cy="1461939"/>
          </a:xfrm>
          <a:prstGeom prst="rect">
            <a:avLst/>
          </a:prstGeom>
        </p:spPr>
        <p:txBody>
          <a:bodyPr wrap="square" lIns="0" tIns="0" rIns="0" bIns="0" rtlCol="0" anchor="t">
            <a:spAutoFit/>
          </a:bodyPr>
          <a:lstStyle/>
          <a:p>
            <a:pPr algn="ctr" rtl="0">
              <a:lnSpc>
                <a:spcPts val="1900"/>
              </a:lnSpc>
            </a:pPr>
            <a:r>
              <a:rPr lang="de-DE" sz="1400" dirty="0" err="1">
                <a:solidFill>
                  <a:schemeClr val="bg1"/>
                </a:solidFill>
                <a:cs typeface="Segoe UI" panose="020B0502040204020203" pitchFamily="34" charset="0"/>
              </a:rPr>
              <a:t>Lorem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ipsum</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dolor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amet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consectetur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adipiscing</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elit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sed</a:t>
            </a:r>
            <a:r>
              <a:rPr lang="de-DE" sz="1400" dirty="0">
                <a:solidFill>
                  <a:schemeClr val="bg1"/>
                </a:solidFill>
                <a:cs typeface="Segoe UI" panose="020B0502040204020203" pitchFamily="34" charset="0"/>
              </a:rPr>
              <a:t> do </a:t>
            </a:r>
            <a:r>
              <a:rPr lang="de-DE" sz="1400" dirty="0" err="1">
                <a:solidFill>
                  <a:schemeClr val="bg1"/>
                </a:solidFill>
                <a:cs typeface="Segoe UI" panose="020B0502040204020203" pitchFamily="34" charset="0"/>
              </a:rPr>
              <a:t>eiusmod</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tempor</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incididunt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ut</a:t>
            </a:r>
            <a:r>
              <a:rPr lang="de-DE" sz="1400" dirty="0">
                <a:solidFill>
                  <a:schemeClr val="bg1"/>
                </a:solidFill>
                <a:cs typeface="Segoe UI" panose="020B0502040204020203" pitchFamily="34" charset="0"/>
              </a:rPr>
              <a:t> </a:t>
            </a:r>
            <a:r>
              <a:rPr lang="de-DE" sz="1400" dirty="0" err="1">
                <a:solidFill>
                  <a:schemeClr val="bg1"/>
                </a:solidFill>
                <a:cs typeface="Segoe UI" panose="020B0502040204020203" pitchFamily="34" charset="0"/>
              </a:rPr>
              <a:t>labore</a:t>
            </a:r>
            <a:r>
              <a:rPr lang="de-DE" sz="1400" dirty="0">
                <a:solidFill>
                  <a:schemeClr val="bg1"/>
                </a:solidFill>
                <a:cs typeface="Segoe UI" panose="020B0502040204020203" pitchFamily="34" charset="0"/>
              </a:rPr>
              <a:t> et </a:t>
            </a:r>
            <a:r>
              <a:rPr lang="de-DE" sz="1400" dirty="0" err="1">
                <a:solidFill>
                  <a:schemeClr val="bg1"/>
                </a:solidFill>
                <a:cs typeface="Segoe UI" panose="020B0502040204020203" pitchFamily="34" charset="0"/>
              </a:rPr>
              <a:t>dolore</a:t>
            </a:r>
            <a:r>
              <a:rPr lang="de-DE" sz="1400" dirty="0">
                <a:solidFill>
                  <a:schemeClr val="bg1"/>
                </a:solidFill>
                <a:cs typeface="Segoe UI" panose="020B0502040204020203" pitchFamily="34" charset="0"/>
              </a:rPr>
              <a:t> magna </a:t>
            </a:r>
            <a:r>
              <a:rPr lang="de-DE" sz="1400" dirty="0" err="1">
                <a:solidFill>
                  <a:schemeClr val="bg1"/>
                </a:solidFill>
                <a:cs typeface="Segoe UI" panose="020B0502040204020203" pitchFamily="34" charset="0"/>
              </a:rPr>
              <a:t>aliqua</a:t>
            </a:r>
            <a:r>
              <a:rPr lang="de-DE" sz="1400" dirty="0">
                <a:solidFill>
                  <a:schemeClr val="bg1"/>
                </a:solidFill>
                <a:cs typeface="Segoe UI" panose="020B0502040204020203" pitchFamily="34" charset="0"/>
              </a:rPr>
              <a:t>. </a:t>
            </a:r>
          </a:p>
        </p:txBody>
      </p:sp>
      <p:sp>
        <p:nvSpPr>
          <p:cNvPr id="56" name="Freihandform 4197" descr="Symbol, das einen Einkaufswagen darstell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57" name="Freihandform 4344" descr="Symbol, das einen Schraubenschlüssel darstellt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58" name="Gruppieren 57" descr="Symbol, das Geld darstellt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ihand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0" name="Freihand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1" name="Freihand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2" name="Freihand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3" name="Freihand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4" name="Freihand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5" name="Freihand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6" name="Freihand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67" name="Gruppieren 66" descr="Symbol, das einen Abakus darstellt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ihand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9" name="Freihand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0" name="Freihand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1" name="Freihand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72" name="Freihandform 2319" descr="Symbol, das ein Blatt darstellt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Tree>
    <p:extLst>
      <p:ext uri="{BB962C8B-B14F-4D97-AF65-F5344CB8AC3E}">
        <p14:creationId xmlns:p14="http://schemas.microsoft.com/office/powerpoint/2010/main" val="822569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2" name="Bild 4">
            <a:extLst>
              <a:ext uri="{FF2B5EF4-FFF2-40B4-BE49-F238E27FC236}">
                <a16:creationId xmlns:a16="http://schemas.microsoft.com/office/drawing/2014/main" id="{D42178F3-43EF-86AD-270D-71F45BB794F0}"/>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3254" y="0"/>
            <a:ext cx="12191980" cy="6858000"/>
          </a:xfrm>
          <a:prstGeom prst="rect">
            <a:avLst/>
          </a:prstGeom>
        </p:spPr>
      </p:pic>
      <p:sp>
        <p:nvSpPr>
          <p:cNvPr id="7" name="Rechteck 6">
            <a:extLst>
              <a:ext uri="{FF2B5EF4-FFF2-40B4-BE49-F238E27FC236}">
                <a16:creationId xmlns:a16="http://schemas.microsoft.com/office/drawing/2014/main" id="{7F55A942-A21D-44DA-8A7A-DC06818A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de-DE" dirty="0"/>
          </a:p>
        </p:txBody>
      </p:sp>
      <p:cxnSp>
        <p:nvCxnSpPr>
          <p:cNvPr id="10" name="Gerader Verbinder 9">
            <a:extLst>
              <a:ext uri="{FF2B5EF4-FFF2-40B4-BE49-F238E27FC236}">
                <a16:creationId xmlns:a16="http://schemas.microsoft.com/office/drawing/2014/main" id="{CA1A728F-C7C6-4A1E-850C-856CDE11C0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11" name="Titel 1">
            <a:extLst>
              <a:ext uri="{FF2B5EF4-FFF2-40B4-BE49-F238E27FC236}">
                <a16:creationId xmlns:a16="http://schemas.microsoft.com/office/drawing/2014/main" id="{3F80F483-4B0D-4A15-ABA6-02D53A458866}"/>
              </a:ext>
            </a:extLst>
          </p:cNvPr>
          <p:cNvSpPr txBox="1">
            <a:spLocks/>
          </p:cNvSpPr>
          <p:nvPr/>
        </p:nvSpPr>
        <p:spPr>
          <a:xfrm>
            <a:off x="3974772" y="3156789"/>
            <a:ext cx="8120246" cy="1363151"/>
          </a:xfrm>
          <a:prstGeom prst="rect">
            <a:avLst/>
          </a:prstGeom>
        </p:spPr>
        <p:txBody>
          <a:bodyPr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4400" dirty="0">
                <a:solidFill>
                  <a:srgbClr val="FFFFFF"/>
                </a:solidFill>
              </a:rPr>
              <a:t>Vielen Dank für Ihre Aufmerksamkeit</a:t>
            </a:r>
            <a:endParaRPr lang="de-DE" dirty="0">
              <a:solidFill>
                <a:srgbClr val="FFFFFF"/>
              </a:solidFill>
            </a:endParaRPr>
          </a:p>
        </p:txBody>
      </p:sp>
    </p:spTree>
    <p:extLst>
      <p:ext uri="{BB962C8B-B14F-4D97-AF65-F5344CB8AC3E}">
        <p14:creationId xmlns:p14="http://schemas.microsoft.com/office/powerpoint/2010/main" val="192303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rtlCol="0"/>
          <a:lstStyle/>
          <a:p>
            <a:r>
              <a:rPr lang="de-DE" dirty="0"/>
              <a:t>Projektanalyse – Folie 4</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Ellipse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400" dirty="0"/>
          </a:p>
        </p:txBody>
      </p:sp>
      <p:sp>
        <p:nvSpPr>
          <p:cNvPr id="41" name="Ellipse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42" name="Ellipse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73" name="Ellipse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75" name="Ellipse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76" name="Ellipse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8881268" y="1107833"/>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77" name="Ellipse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8881268" y="4749795"/>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cxnSp>
        <p:nvCxnSpPr>
          <p:cNvPr id="10" name="Verbinder: Winkel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Gerader Verbinder mit Pfeil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Gerader Verbinder mit Pfeil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Gerader Verbinder mit Pfeil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Verbinder: Winkel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V="1">
            <a:off x="8881268" y="1901583"/>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rtlCol="0" anchor="ctr">
            <a:spAutoFit/>
          </a:bodyPr>
          <a:lstStyle/>
          <a:p>
            <a:pPr algn="ctr" rtl="0"/>
            <a:r>
              <a:rPr lang="de-DE" sz="1600" dirty="0">
                <a:solidFill>
                  <a:schemeClr val="bg1"/>
                </a:solidFill>
              </a:rPr>
              <a:t>Management-ziele</a:t>
            </a:r>
          </a:p>
        </p:txBody>
      </p:sp>
      <p:sp>
        <p:nvSpPr>
          <p:cNvPr id="81" name="Rechteck 80">
            <a:extLst>
              <a:ext uri="{FF2B5EF4-FFF2-40B4-BE49-F238E27FC236}">
                <a16:creationId xmlns:a16="http://schemas.microsoft.com/office/drawing/2014/main" id="{D4EC02E4-F054-4111-9038-AE0BDA4C8060}"/>
              </a:ext>
            </a:extLst>
          </p:cNvPr>
          <p:cNvSpPr/>
          <p:nvPr/>
        </p:nvSpPr>
        <p:spPr>
          <a:xfrm>
            <a:off x="1831182" y="4741965"/>
            <a:ext cx="1371600" cy="246221"/>
          </a:xfrm>
          <a:prstGeom prst="rect">
            <a:avLst/>
          </a:prstGeom>
        </p:spPr>
        <p:txBody>
          <a:bodyPr wrap="square" lIns="0" tIns="0" rIns="0" bIns="0" rtlCol="0" anchor="ctr">
            <a:spAutoFit/>
          </a:bodyPr>
          <a:lstStyle/>
          <a:p>
            <a:pPr algn="ctr" rtl="0"/>
            <a:r>
              <a:rPr lang="de-DE" sz="1600" dirty="0">
                <a:solidFill>
                  <a:schemeClr val="bg1"/>
                </a:solidFill>
              </a:rPr>
              <a:t>Kundenziele</a:t>
            </a:r>
          </a:p>
        </p:txBody>
      </p:sp>
      <p:sp>
        <p:nvSpPr>
          <p:cNvPr id="82" name="Rechteck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rtlCol="0" anchor="ctr">
            <a:spAutoFit/>
          </a:bodyPr>
          <a:lstStyle/>
          <a:p>
            <a:pPr algn="ctr" rtl="0"/>
            <a:r>
              <a:rPr lang="de-DE" sz="1600" dirty="0">
                <a:solidFill>
                  <a:schemeClr val="bg1"/>
                </a:solidFill>
              </a:rPr>
              <a:t>Projektziele</a:t>
            </a:r>
          </a:p>
        </p:txBody>
      </p:sp>
      <p:sp>
        <p:nvSpPr>
          <p:cNvPr id="83" name="Rechteck 82">
            <a:extLst>
              <a:ext uri="{FF2B5EF4-FFF2-40B4-BE49-F238E27FC236}">
                <a16:creationId xmlns:a16="http://schemas.microsoft.com/office/drawing/2014/main" id="{9F6EE26A-3174-49AD-900E-08C045755F3C}"/>
              </a:ext>
            </a:extLst>
          </p:cNvPr>
          <p:cNvSpPr/>
          <p:nvPr/>
        </p:nvSpPr>
        <p:spPr>
          <a:xfrm>
            <a:off x="6607968" y="3476343"/>
            <a:ext cx="1371600" cy="492443"/>
          </a:xfrm>
          <a:prstGeom prst="rect">
            <a:avLst/>
          </a:prstGeom>
        </p:spPr>
        <p:txBody>
          <a:bodyPr wrap="square" lIns="0" tIns="0" rIns="0" bIns="0" rtlCol="0" anchor="ctr">
            <a:spAutoFit/>
          </a:bodyPr>
          <a:lstStyle/>
          <a:p>
            <a:pPr algn="ctr" rtl="0"/>
            <a:r>
              <a:rPr lang="de-DE" sz="1600" dirty="0" err="1">
                <a:solidFill>
                  <a:schemeClr val="bg1"/>
                </a:solidFill>
              </a:rPr>
              <a:t>Implementie-rungsplan</a:t>
            </a:r>
            <a:endParaRPr lang="de-DE" sz="1600" dirty="0">
              <a:solidFill>
                <a:schemeClr val="bg1"/>
              </a:solidFill>
            </a:endParaRPr>
          </a:p>
        </p:txBody>
      </p:sp>
      <p:sp>
        <p:nvSpPr>
          <p:cNvPr id="84" name="Rechteck 83">
            <a:extLst>
              <a:ext uri="{FF2B5EF4-FFF2-40B4-BE49-F238E27FC236}">
                <a16:creationId xmlns:a16="http://schemas.microsoft.com/office/drawing/2014/main" id="{3B69453F-B845-4467-8C29-7A6677641EC0}"/>
              </a:ext>
            </a:extLst>
          </p:cNvPr>
          <p:cNvSpPr/>
          <p:nvPr/>
        </p:nvSpPr>
        <p:spPr>
          <a:xfrm>
            <a:off x="8989218" y="3599454"/>
            <a:ext cx="1371600" cy="246221"/>
          </a:xfrm>
          <a:prstGeom prst="rect">
            <a:avLst/>
          </a:prstGeom>
        </p:spPr>
        <p:txBody>
          <a:bodyPr wrap="square" lIns="0" tIns="0" rIns="0" bIns="0" rtlCol="0" anchor="ctr">
            <a:spAutoFit/>
          </a:bodyPr>
          <a:lstStyle/>
          <a:p>
            <a:pPr algn="ctr" rtl="0"/>
            <a:r>
              <a:rPr lang="de-DE" sz="1600" dirty="0">
                <a:solidFill>
                  <a:schemeClr val="bg1"/>
                </a:solidFill>
              </a:rPr>
              <a:t>Zeitpläne</a:t>
            </a:r>
          </a:p>
        </p:txBody>
      </p:sp>
      <p:sp>
        <p:nvSpPr>
          <p:cNvPr id="85" name="Rechteck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rtlCol="0" anchor="ctr">
            <a:spAutoFit/>
          </a:bodyPr>
          <a:lstStyle/>
          <a:p>
            <a:pPr algn="ctr" rtl="0"/>
            <a:r>
              <a:rPr lang="de-DE" sz="1600" dirty="0">
                <a:solidFill>
                  <a:schemeClr val="bg1"/>
                </a:solidFill>
              </a:rPr>
              <a:t>Aufgaben</a:t>
            </a:r>
          </a:p>
        </p:txBody>
      </p:sp>
      <p:sp>
        <p:nvSpPr>
          <p:cNvPr id="86" name="Rechteck 85">
            <a:extLst>
              <a:ext uri="{FF2B5EF4-FFF2-40B4-BE49-F238E27FC236}">
                <a16:creationId xmlns:a16="http://schemas.microsoft.com/office/drawing/2014/main" id="{6B499F5E-706B-4272-818B-C87149038662}"/>
              </a:ext>
            </a:extLst>
          </p:cNvPr>
          <p:cNvSpPr/>
          <p:nvPr/>
        </p:nvSpPr>
        <p:spPr>
          <a:xfrm>
            <a:off x="8989218" y="5420435"/>
            <a:ext cx="1371600" cy="246221"/>
          </a:xfrm>
          <a:prstGeom prst="rect">
            <a:avLst/>
          </a:prstGeom>
        </p:spPr>
        <p:txBody>
          <a:bodyPr wrap="square" lIns="0" tIns="0" rIns="0" bIns="0" rtlCol="0" anchor="ctr">
            <a:spAutoFit/>
          </a:bodyPr>
          <a:lstStyle/>
          <a:p>
            <a:pPr algn="ctr" rtl="0"/>
            <a:r>
              <a:rPr lang="de-DE" sz="1600" dirty="0">
                <a:solidFill>
                  <a:schemeClr val="bg1"/>
                </a:solidFill>
              </a:rPr>
              <a:t>Ressourcen</a:t>
            </a:r>
          </a:p>
        </p:txBody>
      </p:sp>
      <p:sp>
        <p:nvSpPr>
          <p:cNvPr id="90" name="Rechteck 89">
            <a:extLst>
              <a:ext uri="{FF2B5EF4-FFF2-40B4-BE49-F238E27FC236}">
                <a16:creationId xmlns:a16="http://schemas.microsoft.com/office/drawing/2014/main" id="{79B46693-ED1F-429F-9B11-2794939E3B99}"/>
              </a:ext>
            </a:extLst>
          </p:cNvPr>
          <p:cNvSpPr/>
          <p:nvPr/>
        </p:nvSpPr>
        <p:spPr>
          <a:xfrm>
            <a:off x="6614715" y="4621418"/>
            <a:ext cx="1348582" cy="487313"/>
          </a:xfrm>
          <a:prstGeom prst="rect">
            <a:avLst/>
          </a:prstGeom>
        </p:spPr>
        <p:txBody>
          <a:bodyPr wrap="square" lIns="0" tIns="0" rIns="0" bIns="0" rtlCol="0" anchor="ctr">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91" name="Rechteck 90">
            <a:extLst>
              <a:ext uri="{FF2B5EF4-FFF2-40B4-BE49-F238E27FC236}">
                <a16:creationId xmlns:a16="http://schemas.microsoft.com/office/drawing/2014/main" id="{0F8D1DEA-0363-4C10-925D-1D68E14CCEF4}"/>
              </a:ext>
            </a:extLst>
          </p:cNvPr>
          <p:cNvSpPr/>
          <p:nvPr/>
        </p:nvSpPr>
        <p:spPr>
          <a:xfrm>
            <a:off x="4228703" y="4621418"/>
            <a:ext cx="1348582" cy="487313"/>
          </a:xfrm>
          <a:prstGeom prst="rect">
            <a:avLst/>
          </a:prstGeom>
        </p:spPr>
        <p:txBody>
          <a:bodyPr wrap="square" lIns="0" tIns="0" rIns="0" bIns="0" rtlCol="0" anchor="ctr">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87" name="Rechteck 86">
            <a:extLst>
              <a:ext uri="{FF2B5EF4-FFF2-40B4-BE49-F238E27FC236}">
                <a16:creationId xmlns:a16="http://schemas.microsoft.com/office/drawing/2014/main" id="{D927301F-4FAD-47A6-987B-1D9C411B7CC1}"/>
              </a:ext>
            </a:extLst>
          </p:cNvPr>
          <p:cNvSpPr/>
          <p:nvPr/>
        </p:nvSpPr>
        <p:spPr>
          <a:xfrm>
            <a:off x="10576718" y="1657927"/>
            <a:ext cx="1348582" cy="487313"/>
          </a:xfrm>
          <a:prstGeom prst="rect">
            <a:avLst/>
          </a:prstGeom>
        </p:spPr>
        <p:txBody>
          <a:bodyPr wrap="square" lIns="0" tIns="0" rIns="0" bIns="0" rtlCol="0" anchor="ctr">
            <a:spAutoFit/>
          </a:bodyPr>
          <a:lstStyle/>
          <a:p>
            <a:pP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88" name="Rechteck 87">
            <a:extLst>
              <a:ext uri="{FF2B5EF4-FFF2-40B4-BE49-F238E27FC236}">
                <a16:creationId xmlns:a16="http://schemas.microsoft.com/office/drawing/2014/main" id="{481D58D3-87D7-4D40-B59F-7F751F117F96}"/>
              </a:ext>
            </a:extLst>
          </p:cNvPr>
          <p:cNvSpPr/>
          <p:nvPr/>
        </p:nvSpPr>
        <p:spPr>
          <a:xfrm>
            <a:off x="10576718" y="3478908"/>
            <a:ext cx="1348582" cy="487313"/>
          </a:xfrm>
          <a:prstGeom prst="rect">
            <a:avLst/>
          </a:prstGeom>
        </p:spPr>
        <p:txBody>
          <a:bodyPr wrap="square" lIns="0" tIns="0" rIns="0" bIns="0" rtlCol="0" anchor="ctr">
            <a:spAutoFit/>
          </a:bodyPr>
          <a:lstStyle/>
          <a:p>
            <a:pP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89" name="Rechteck 88">
            <a:extLst>
              <a:ext uri="{FF2B5EF4-FFF2-40B4-BE49-F238E27FC236}">
                <a16:creationId xmlns:a16="http://schemas.microsoft.com/office/drawing/2014/main" id="{AAC2972F-490F-4F2F-8A08-930B8C850374}"/>
              </a:ext>
            </a:extLst>
          </p:cNvPr>
          <p:cNvSpPr/>
          <p:nvPr/>
        </p:nvSpPr>
        <p:spPr>
          <a:xfrm>
            <a:off x="10576718" y="5299888"/>
            <a:ext cx="1348582" cy="487313"/>
          </a:xfrm>
          <a:prstGeom prst="rect">
            <a:avLst/>
          </a:prstGeom>
        </p:spPr>
        <p:txBody>
          <a:bodyPr wrap="square" lIns="0" tIns="0" rIns="0" bIns="0" rtlCol="0" anchor="ctr">
            <a:spAutoFit/>
          </a:bodyPr>
          <a:lstStyle/>
          <a:p>
            <a:pP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92" name="Rechteck 91">
            <a:extLst>
              <a:ext uri="{FF2B5EF4-FFF2-40B4-BE49-F238E27FC236}">
                <a16:creationId xmlns:a16="http://schemas.microsoft.com/office/drawing/2014/main" id="{A69BDC62-882D-49FD-B60A-05F493B04723}"/>
              </a:ext>
            </a:extLst>
          </p:cNvPr>
          <p:cNvSpPr/>
          <p:nvPr/>
        </p:nvSpPr>
        <p:spPr>
          <a:xfrm>
            <a:off x="266700" y="2336397"/>
            <a:ext cx="1348582" cy="487313"/>
          </a:xfrm>
          <a:prstGeom prst="rect">
            <a:avLst/>
          </a:prstGeom>
        </p:spPr>
        <p:txBody>
          <a:bodyPr wrap="square" lIns="0" tIns="0" rIns="0" bIns="0" rtlCol="0" anchor="ctr">
            <a:spAutoFit/>
          </a:bodyPr>
          <a:lstStyle/>
          <a:p>
            <a:pPr algn="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
        <p:nvSpPr>
          <p:cNvPr id="93" name="Rechteck 92">
            <a:extLst>
              <a:ext uri="{FF2B5EF4-FFF2-40B4-BE49-F238E27FC236}">
                <a16:creationId xmlns:a16="http://schemas.microsoft.com/office/drawing/2014/main" id="{FC109BEC-95E0-4EA0-B65C-A8353481F394}"/>
              </a:ext>
            </a:extLst>
          </p:cNvPr>
          <p:cNvSpPr/>
          <p:nvPr/>
        </p:nvSpPr>
        <p:spPr>
          <a:xfrm>
            <a:off x="266700" y="4621420"/>
            <a:ext cx="1348582" cy="487313"/>
          </a:xfrm>
          <a:prstGeom prst="rect">
            <a:avLst/>
          </a:prstGeom>
        </p:spPr>
        <p:txBody>
          <a:bodyPr wrap="square" lIns="0" tIns="0" rIns="0" bIns="0" rtlCol="0" anchor="ctr">
            <a:spAutoFit/>
          </a:bodyPr>
          <a:lstStyle/>
          <a:p>
            <a:pPr algn="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a:t>
            </a:r>
          </a:p>
        </p:txBody>
      </p:sp>
    </p:spTree>
    <p:extLst>
      <p:ext uri="{BB962C8B-B14F-4D97-AF65-F5344CB8AC3E}">
        <p14:creationId xmlns:p14="http://schemas.microsoft.com/office/powerpoint/2010/main" val="84376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Kreis: Hohl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solidFill>
                <a:schemeClr val="tx1"/>
              </a:solidFill>
            </a:endParaRPr>
          </a:p>
        </p:txBody>
      </p:sp>
      <p:sp>
        <p:nvSpPr>
          <p:cNvPr id="22" name="Kreis: Hohl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solidFill>
                <a:schemeClr val="tx1"/>
              </a:solidFill>
            </a:endParaRPr>
          </a:p>
        </p:txBody>
      </p:sp>
      <p:sp>
        <p:nvSpPr>
          <p:cNvPr id="23" name="Kreis: Hohl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solidFill>
                <a:schemeClr val="tx1"/>
              </a:solidFill>
            </a:endParaRPr>
          </a:p>
        </p:txBody>
      </p:sp>
      <p:sp>
        <p:nvSpPr>
          <p:cNvPr id="24" name="Kreis: Hohl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solidFill>
                <a:schemeClr val="tx1"/>
              </a:solidFill>
            </a:endParaRPr>
          </a:p>
        </p:txBody>
      </p:sp>
      <p:sp>
        <p:nvSpPr>
          <p:cNvPr id="25" name="Kreis: Hohl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de-DE" dirty="0">
              <a:solidFill>
                <a:schemeClr val="tx1"/>
              </a:solidFill>
            </a:endParaRPr>
          </a:p>
        </p:txBody>
      </p:sp>
      <p:sp>
        <p:nvSpPr>
          <p:cNvPr id="29" name="Kreis: Hohl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solidFill>
                <a:schemeClr val="tx1"/>
              </a:solidFill>
            </a:endParaRPr>
          </a:p>
        </p:txBody>
      </p:sp>
      <p:sp>
        <p:nvSpPr>
          <p:cNvPr id="32" name="Rechteck 31">
            <a:extLst>
              <a:ext uri="{FF2B5EF4-FFF2-40B4-BE49-F238E27FC236}">
                <a16:creationId xmlns:a16="http://schemas.microsoft.com/office/drawing/2014/main" id="{16FB0785-0013-474B-B959-F2CC8F4C0C1E}"/>
              </a:ext>
            </a:extLst>
          </p:cNvPr>
          <p:cNvSpPr/>
          <p:nvPr/>
        </p:nvSpPr>
        <p:spPr>
          <a:xfrm>
            <a:off x="1292015" y="1357350"/>
            <a:ext cx="2428875" cy="730969"/>
          </a:xfrm>
          <a:prstGeom prst="rect">
            <a:avLst/>
          </a:prstGeom>
        </p:spPr>
        <p:txBody>
          <a:bodyPr wrap="square" lIns="0" tIns="0" rIns="0" bIns="0" rtlCol="0" anchor="t">
            <a:spAutoFit/>
          </a:bodyPr>
          <a:lstStyle/>
          <a:p>
            <a:pPr algn="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33" name="Rechteck 32">
            <a:extLst>
              <a:ext uri="{FF2B5EF4-FFF2-40B4-BE49-F238E27FC236}">
                <a16:creationId xmlns:a16="http://schemas.microsoft.com/office/drawing/2014/main" id="{913AB221-FD8D-4664-9B4C-AE1B1660ECAA}"/>
              </a:ext>
            </a:extLst>
          </p:cNvPr>
          <p:cNvSpPr/>
          <p:nvPr/>
        </p:nvSpPr>
        <p:spPr>
          <a:xfrm>
            <a:off x="4529115" y="1357350"/>
            <a:ext cx="2428875" cy="730969"/>
          </a:xfrm>
          <a:prstGeom prst="rect">
            <a:avLst/>
          </a:prstGeom>
        </p:spPr>
        <p:txBody>
          <a:bodyPr wrap="square" lIns="0" tIns="0" rIns="0" bIns="0" rtlCol="0" anchor="t">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34" name="Rechteck 33">
            <a:extLst>
              <a:ext uri="{FF2B5EF4-FFF2-40B4-BE49-F238E27FC236}">
                <a16:creationId xmlns:a16="http://schemas.microsoft.com/office/drawing/2014/main" id="{53F5EDC0-C02E-4790-A681-CA7AB9133338}"/>
              </a:ext>
            </a:extLst>
          </p:cNvPr>
          <p:cNvSpPr/>
          <p:nvPr/>
        </p:nvSpPr>
        <p:spPr>
          <a:xfrm>
            <a:off x="7766215" y="1357350"/>
            <a:ext cx="2428875" cy="730969"/>
          </a:xfrm>
          <a:prstGeom prst="rect">
            <a:avLst/>
          </a:prstGeom>
        </p:spPr>
        <p:txBody>
          <a:bodyPr wrap="square" lIns="0" tIns="0" rIns="0" bIns="0" rtlCol="0" anchor="t">
            <a:spAutoFit/>
          </a:bodyPr>
          <a:lstStyle/>
          <a:p>
            <a:pP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35" name="Rechteck 34">
            <a:extLst>
              <a:ext uri="{FF2B5EF4-FFF2-40B4-BE49-F238E27FC236}">
                <a16:creationId xmlns:a16="http://schemas.microsoft.com/office/drawing/2014/main" id="{857F5370-BF8E-406B-BEAE-B1224615626A}"/>
              </a:ext>
            </a:extLst>
          </p:cNvPr>
          <p:cNvSpPr/>
          <p:nvPr/>
        </p:nvSpPr>
        <p:spPr>
          <a:xfrm>
            <a:off x="1996865" y="5332295"/>
            <a:ext cx="2428875" cy="730969"/>
          </a:xfrm>
          <a:prstGeom prst="rect">
            <a:avLst/>
          </a:prstGeom>
        </p:spPr>
        <p:txBody>
          <a:bodyPr wrap="square" lIns="0" tIns="0" rIns="0" bIns="0" rtlCol="0" anchor="t">
            <a:spAutoFit/>
          </a:bodyPr>
          <a:lstStyle/>
          <a:p>
            <a:pPr algn="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36" name="Rechteck 35">
            <a:extLst>
              <a:ext uri="{FF2B5EF4-FFF2-40B4-BE49-F238E27FC236}">
                <a16:creationId xmlns:a16="http://schemas.microsoft.com/office/drawing/2014/main" id="{98F5A313-1C6C-4AEE-8556-576074B1BF06}"/>
              </a:ext>
            </a:extLst>
          </p:cNvPr>
          <p:cNvSpPr/>
          <p:nvPr/>
        </p:nvSpPr>
        <p:spPr>
          <a:xfrm>
            <a:off x="5233965" y="5332295"/>
            <a:ext cx="2428875" cy="730969"/>
          </a:xfrm>
          <a:prstGeom prst="rect">
            <a:avLst/>
          </a:prstGeom>
        </p:spPr>
        <p:txBody>
          <a:bodyPr wrap="square" lIns="0" tIns="0" rIns="0" bIns="0" rtlCol="0" anchor="t">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37" name="Rechteck 36">
            <a:extLst>
              <a:ext uri="{FF2B5EF4-FFF2-40B4-BE49-F238E27FC236}">
                <a16:creationId xmlns:a16="http://schemas.microsoft.com/office/drawing/2014/main" id="{0C310CC8-6624-4352-A642-89EF6FA7DCE6}"/>
              </a:ext>
            </a:extLst>
          </p:cNvPr>
          <p:cNvSpPr/>
          <p:nvPr/>
        </p:nvSpPr>
        <p:spPr>
          <a:xfrm>
            <a:off x="8471065" y="5332295"/>
            <a:ext cx="2428875" cy="730969"/>
          </a:xfrm>
          <a:prstGeom prst="rect">
            <a:avLst/>
          </a:prstGeom>
        </p:spPr>
        <p:txBody>
          <a:bodyPr wrap="square" lIns="0" tIns="0" rIns="0" bIns="0" rtlCol="0" anchor="t">
            <a:spAutoFit/>
          </a:bodyPr>
          <a:lstStyle/>
          <a:p>
            <a:pP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grpSp>
        <p:nvGrpSpPr>
          <p:cNvPr id="41" name="Gruppieren 40" descr="Symbol, das einen Menschen und eine Sprechblase darstellt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ihand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2" name="Freihand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53" name="Gruppieren 52" descr="Symbol, das Bücher darstellt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hteck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5" name="Freihand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6" name="Freihand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7" name="Freihand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8" name="Freihand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59" name="Freihand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0" name="Rechteck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1" name="Freihand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2" name="Freihand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3" name="Freihand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4" name="Rechteck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5" name="Freihand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6" name="Freihand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7" name="Rechteck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8" name="Freihand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69" name="Freihand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70" name="Freihandform 1671" descr="Symbol, das ein Häkchen darstellt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71" name="Freihandform 3850" descr="Symbol, das einen Blitz darstellt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sp>
        <p:nvSpPr>
          <p:cNvPr id="72" name="Freihandform 3886" descr="Symbol, das eine Lupe darstellt (Suche)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73" name="Gruppieren 72" descr="Symbol, das Computerbildschirme darstellt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ihand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5" name="Freihand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6" name="Freihand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7" name="Freihand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8" name="Freihand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Tree>
    <p:extLst>
      <p:ext uri="{BB962C8B-B14F-4D97-AF65-F5344CB8AC3E}">
        <p14:creationId xmlns:p14="http://schemas.microsoft.com/office/powerpoint/2010/main" val="388757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hidden="1">
            <a:extLst>
              <a:ext uri="{FF2B5EF4-FFF2-40B4-BE49-F238E27FC236}">
                <a16:creationId xmlns:a16="http://schemas.microsoft.com/office/drawing/2014/main" id="{D33B6BF4-2C08-4464-A4ED-A7F5F991F0BF}"/>
              </a:ext>
            </a:extLst>
          </p:cNvPr>
          <p:cNvSpPr>
            <a:spLocks noGrp="1"/>
          </p:cNvSpPr>
          <p:nvPr>
            <p:ph type="title"/>
          </p:nvPr>
        </p:nvSpPr>
        <p:spPr/>
        <p:txBody>
          <a:bodyPr rtlCol="0"/>
          <a:lstStyle/>
          <a:p>
            <a:r>
              <a:rPr lang="de-DE" dirty="0"/>
              <a:t>Projektanalyse – Folie 7</a:t>
            </a:r>
          </a:p>
        </p:txBody>
      </p:sp>
      <p:sp>
        <p:nvSpPr>
          <p:cNvPr id="7" name="Inhaltsplatzhalter 6">
            <a:extLst>
              <a:ext uri="{FF2B5EF4-FFF2-40B4-BE49-F238E27FC236}">
                <a16:creationId xmlns:a16="http://schemas.microsoft.com/office/drawing/2014/main" id="{67149B44-59AD-4690-80C9-E1BD6CD00D07}"/>
              </a:ext>
            </a:extLst>
          </p:cNvPr>
          <p:cNvSpPr>
            <a:spLocks noGrp="1"/>
          </p:cNvSpPr>
          <p:nvPr>
            <p:ph idx="1"/>
          </p:nvPr>
        </p:nvSpPr>
        <p:spPr/>
        <p:txBody>
          <a:bodyPr rtlCol="0"/>
          <a:lstStyle/>
          <a:p>
            <a:pPr rtl="0"/>
            <a:endParaRPr lang="de-DE" dirty="0"/>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el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972289855"/>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pPr rtl="0"/>
                      <a:endParaRPr lang="de-DE" noProof="0"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pPr rtl="0"/>
                      <a:endParaRPr lang="de-DE" noProof="0"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rtl="0"/>
                      <a:endParaRPr lang="de-DE" sz="1600" noProof="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rtl="0"/>
                      <a:endParaRPr lang="de-DE" sz="1600" noProof="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ihandform 3886" descr="Symbol, das eine Lupe darstellt (Suche)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50" name="Gruppieren 49" descr="Symbol, das Papier und Stift darstellt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ihand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79" name="Freihand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0" name="Freihand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1" name="Rechteck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82" name="Gruppieren 81" descr="Symbol, das einen Computerbildschirm darstellt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ihand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4" name="Freihand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85" name="Gruppieren 84" descr="Symbol, das Computerbildschirme darstellt">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ihand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7" name="Freihand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8" name="Freihand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89" name="Freihand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0" name="Freihand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1" name="Freihand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92" name="Gruppieren 91" descr="Symbol, das vier Quadrate darstellt">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ihand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4" name="Freihand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5" name="Freihand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6" name="Freihand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7" name="Freihand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8" name="Freihand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99" name="Freihand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0" name="Freihand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101" name="Gruppieren 100" descr="Symbol, das ein Mobiltelefon mit Sprechblase darstellt">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ihand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3" name="Freihand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4" name="Freihand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5" name="Freihand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106" name="Gruppieren 105" descr="Symbol, das Papier darstellt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hteck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8" name="Rechteck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09" name="Rechteck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0" name="Freihand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111" name="Gruppieren 110" descr="Symbol, das einen Umschlag darstellt">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ihand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3" name="Freihand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4" name="Freihand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5" name="Freihand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6" name="Freihand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17" name="Freihand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118" name="Gruppieren 117" descr="Symbol, das Kästen darstellt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ihand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0" name="Freihand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1" name="Freihand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2" name="Freihand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3" name="Freihand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4" name="Freihand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5" name="Freihand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6" name="Freihand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27" name="Freihand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128" name="Gruppieren 127" descr="Symbol, das einen Menschen und eine Sprechblase darstellt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ihand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0" name="Freihand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
        <p:nvSpPr>
          <p:cNvPr id="131" name="Freihandform 1837" descr="Markierung mit Pluszeichen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2" name="Freihandform 1838" descr="Markierung mit Minuszeiche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3" name="Freihandform 1839" descr="Markierung mit Multiplikationszeiche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4" name="Freihandform 1839" descr="Markierung mit Multiplikationszeiche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5" name="Freihandform 1837" descr="Markierung mit Pluszeichen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6" name="Freihandform 1839" descr="Markierung mit Multiplikationszeiche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7" name="Freihandform 1838" descr="Markierung mit Minuszeiche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8" name="Freihandform 1837" descr="Markierung mit Pluszeichen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39" name="Freihandform 1837" descr="Markierung mit Pluszeichen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0" name="Freihandform 1838" descr="Markierung mit Minuszeiche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1" name="Freihandform 1838" descr="Markierung mit Minuszeiche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2" name="Freihandform 1837" descr="Markierung mit Pluszeichen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3" name="Freihandform 1839" descr="Markierung mit Multiplikationszeiche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4" name="Freihandform 1837" descr="Markierung mit Pluszeichen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5" name="Freihandform 1837" descr="Markierung mit Pluszeichen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6" name="Freihandform 1837" descr="Markierung mit Pluszeichen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7" name="Freihandform 1839" descr="Markierung mit Multiplikationszeiche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48" name="Rechteck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rtlCol="0" anchor="ctr">
            <a:spAutoFit/>
          </a:bodyPr>
          <a:lstStyle/>
          <a:p>
            <a:pPr rtl="0"/>
            <a:r>
              <a:rPr lang="de-DE" sz="1400" dirty="0"/>
              <a:t>“</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r>
              <a:rPr lang="de-DE" sz="1400" dirty="0"/>
              <a:t>, </a:t>
            </a:r>
            <a:r>
              <a:rPr lang="de-DE" sz="1400" dirty="0" err="1"/>
              <a:t>consectetur</a:t>
            </a:r>
            <a:r>
              <a:rPr lang="de-DE" sz="1400" dirty="0"/>
              <a:t> </a:t>
            </a:r>
            <a:r>
              <a:rPr lang="de-DE" sz="1400" dirty="0" err="1"/>
              <a:t>adipiscing</a:t>
            </a:r>
            <a:r>
              <a:rPr lang="de-DE" sz="1400" dirty="0"/>
              <a:t> </a:t>
            </a:r>
            <a:r>
              <a:rPr lang="de-DE" sz="1400" dirty="0" err="1"/>
              <a:t>elit</a:t>
            </a:r>
            <a:r>
              <a:rPr lang="de-DE" sz="1400" dirty="0"/>
              <a:t>. Duis </a:t>
            </a:r>
            <a:r>
              <a:rPr lang="de-DE" sz="1400" dirty="0" err="1"/>
              <a:t>suscipit</a:t>
            </a:r>
            <a:r>
              <a:rPr lang="de-DE" sz="1400" dirty="0"/>
              <a:t> in </a:t>
            </a:r>
            <a:r>
              <a:rPr lang="de-DE" sz="1400" dirty="0" err="1"/>
              <a:t>tellus</a:t>
            </a:r>
            <a:r>
              <a:rPr lang="de-DE" sz="1400" dirty="0"/>
              <a:t> </a:t>
            </a:r>
            <a:r>
              <a:rPr lang="de-DE" sz="1400" dirty="0" err="1"/>
              <a:t>ac</a:t>
            </a:r>
            <a:r>
              <a:rPr lang="de-DE" sz="1400" dirty="0"/>
              <a:t> </a:t>
            </a:r>
            <a:r>
              <a:rPr lang="de-DE" sz="1400" dirty="0" err="1"/>
              <a:t>bibendum</a:t>
            </a:r>
            <a:r>
              <a:rPr lang="de-DE" sz="1400" dirty="0"/>
              <a:t>. </a:t>
            </a:r>
            <a:r>
              <a:rPr lang="de-DE" sz="1400" dirty="0" err="1"/>
              <a:t>Sed</a:t>
            </a:r>
            <a:r>
              <a:rPr lang="de-DE" sz="1400" dirty="0"/>
              <a:t> </a:t>
            </a:r>
            <a:r>
              <a:rPr lang="de-DE" sz="1400" dirty="0" err="1"/>
              <a:t>congue</a:t>
            </a:r>
            <a:r>
              <a:rPr lang="de-DE" sz="1400" dirty="0"/>
              <a:t> </a:t>
            </a:r>
            <a:r>
              <a:rPr lang="de-DE" sz="1400" dirty="0" err="1"/>
              <a:t>lacus</a:t>
            </a:r>
            <a:r>
              <a:rPr lang="de-DE" sz="1400" dirty="0"/>
              <a:t> </a:t>
            </a:r>
            <a:r>
              <a:rPr lang="de-DE" sz="1400" dirty="0" err="1"/>
              <a:t>vitae</a:t>
            </a:r>
            <a:r>
              <a:rPr lang="de-DE" sz="1400" dirty="0"/>
              <a:t> </a:t>
            </a:r>
            <a:r>
              <a:rPr lang="de-DE" sz="1400" dirty="0" err="1"/>
              <a:t>tellus</a:t>
            </a:r>
            <a:r>
              <a:rPr lang="de-DE" sz="1400" dirty="0"/>
              <a:t> </a:t>
            </a:r>
            <a:r>
              <a:rPr lang="de-DE" sz="1400" dirty="0" err="1"/>
              <a:t>finibus</a:t>
            </a:r>
            <a:r>
              <a:rPr lang="de-DE" sz="1400" dirty="0"/>
              <a:t>, </a:t>
            </a:r>
            <a:r>
              <a:rPr lang="de-DE" sz="1400" dirty="0" err="1"/>
              <a:t>eu</a:t>
            </a:r>
            <a:r>
              <a:rPr lang="de-DE" sz="1400" dirty="0"/>
              <a:t> </a:t>
            </a:r>
            <a:r>
              <a:rPr lang="de-DE" sz="1400" dirty="0" err="1"/>
              <a:t>faucibus</a:t>
            </a:r>
            <a:r>
              <a:rPr lang="de-DE" sz="1400" dirty="0"/>
              <a:t> </a:t>
            </a:r>
            <a:r>
              <a:rPr lang="de-DE" sz="1400" dirty="0" err="1"/>
              <a:t>nisi</a:t>
            </a:r>
            <a:r>
              <a:rPr lang="de-DE" sz="1400" dirty="0"/>
              <a:t> </a:t>
            </a:r>
            <a:r>
              <a:rPr lang="de-DE" sz="1400" dirty="0" err="1"/>
              <a:t>ullamcorper</a:t>
            </a:r>
            <a:r>
              <a:rPr lang="de-DE" sz="1400" dirty="0"/>
              <a:t>. </a:t>
            </a:r>
            <a:r>
              <a:rPr lang="de-DE" sz="1400" dirty="0" err="1"/>
              <a:t>Quisque</a:t>
            </a:r>
            <a:r>
              <a:rPr lang="de-DE" sz="1400" dirty="0"/>
              <a:t> </a:t>
            </a:r>
            <a:r>
              <a:rPr lang="de-DE" sz="1400" dirty="0" err="1"/>
              <a:t>volutpat</a:t>
            </a:r>
            <a:r>
              <a:rPr lang="de-DE" sz="1400" dirty="0"/>
              <a:t> </a:t>
            </a:r>
            <a:r>
              <a:rPr lang="de-DE" sz="1400" dirty="0" err="1"/>
              <a:t>leo</a:t>
            </a:r>
            <a:r>
              <a:rPr lang="de-DE" sz="1400" dirty="0"/>
              <a:t> at </a:t>
            </a:r>
            <a:r>
              <a:rPr lang="de-DE" sz="1400" dirty="0" err="1"/>
              <a:t>arcu</a:t>
            </a:r>
            <a:r>
              <a:rPr lang="de-DE" sz="1400" dirty="0"/>
              <a:t> </a:t>
            </a:r>
            <a:r>
              <a:rPr lang="de-DE" sz="1400" dirty="0" err="1"/>
              <a:t>placerat</a:t>
            </a:r>
            <a:r>
              <a:rPr lang="de-DE" sz="1400" dirty="0"/>
              <a:t>, </a:t>
            </a:r>
            <a:r>
              <a:rPr lang="de-DE" sz="1400" dirty="0" err="1"/>
              <a:t>quis</a:t>
            </a:r>
            <a:r>
              <a:rPr lang="de-DE" sz="1400" dirty="0"/>
              <a:t> </a:t>
            </a:r>
            <a:r>
              <a:rPr lang="de-DE" sz="1400" dirty="0" err="1"/>
              <a:t>pellentesque</a:t>
            </a:r>
            <a:r>
              <a:rPr lang="de-DE" sz="1400" dirty="0"/>
              <a:t> </a:t>
            </a:r>
            <a:r>
              <a:rPr lang="de-DE" sz="1400" dirty="0" err="1"/>
              <a:t>tellus</a:t>
            </a:r>
            <a:r>
              <a:rPr lang="de-DE" sz="1400" dirty="0"/>
              <a:t> </a:t>
            </a:r>
            <a:r>
              <a:rPr lang="de-DE" sz="1400" dirty="0" err="1"/>
              <a:t>bibendum</a:t>
            </a:r>
            <a:r>
              <a:rPr lang="de-DE" sz="1400" dirty="0"/>
              <a:t>. </a:t>
            </a:r>
            <a:r>
              <a:rPr lang="de-DE" sz="1400" dirty="0" err="1"/>
              <a:t>Proin</a:t>
            </a:r>
            <a:r>
              <a:rPr lang="de-DE" sz="1400" dirty="0"/>
              <a:t> et </a:t>
            </a:r>
            <a:r>
              <a:rPr lang="de-DE" sz="1400" dirty="0" err="1"/>
              <a:t>luctus</a:t>
            </a:r>
            <a:r>
              <a:rPr lang="de-DE" sz="1400" dirty="0"/>
              <a:t> </a:t>
            </a:r>
            <a:r>
              <a:rPr lang="de-DE" sz="1400" dirty="0" err="1"/>
              <a:t>nisl</a:t>
            </a:r>
            <a:r>
              <a:rPr lang="de-DE" sz="1400" dirty="0"/>
              <a:t>, </a:t>
            </a:r>
            <a:r>
              <a:rPr lang="de-DE" sz="1400" dirty="0" err="1"/>
              <a:t>ut</a:t>
            </a:r>
            <a:r>
              <a:rPr lang="de-DE" sz="1400" dirty="0"/>
              <a:t> </a:t>
            </a:r>
            <a:r>
              <a:rPr lang="de-DE" sz="1400" dirty="0" err="1"/>
              <a:t>viverra</a:t>
            </a:r>
            <a:r>
              <a:rPr lang="de-DE" sz="1400" dirty="0"/>
              <a:t> </a:t>
            </a:r>
            <a:r>
              <a:rPr lang="de-DE" sz="1400" dirty="0" err="1"/>
              <a:t>eros</a:t>
            </a:r>
            <a:r>
              <a:rPr lang="de-DE" sz="1400" dirty="0"/>
              <a:t>. </a:t>
            </a:r>
            <a:r>
              <a:rPr lang="de-DE" sz="1400" dirty="0" err="1"/>
              <a:t>Suspendisse</a:t>
            </a:r>
            <a:r>
              <a:rPr lang="de-DE" sz="1400" dirty="0"/>
              <a:t> </a:t>
            </a:r>
            <a:r>
              <a:rPr lang="de-DE" sz="1400" dirty="0" err="1"/>
              <a:t>pharetra</a:t>
            </a:r>
            <a:r>
              <a:rPr lang="de-DE" sz="1400" dirty="0"/>
              <a:t> </a:t>
            </a:r>
            <a:r>
              <a:rPr lang="de-DE" sz="1400" dirty="0" err="1"/>
              <a:t>mattis</a:t>
            </a:r>
            <a:r>
              <a:rPr lang="de-DE" sz="1400" dirty="0"/>
              <a:t> </a:t>
            </a:r>
            <a:r>
              <a:rPr lang="de-DE" sz="1400" dirty="0" err="1"/>
              <a:t>purus</a:t>
            </a:r>
            <a:r>
              <a:rPr lang="de-DE" sz="1400" dirty="0"/>
              <a:t> </a:t>
            </a:r>
            <a:r>
              <a:rPr lang="de-DE" sz="1400" dirty="0" err="1"/>
              <a:t>eu</a:t>
            </a:r>
            <a:r>
              <a:rPr lang="de-DE" sz="1400" dirty="0"/>
              <a:t>.”</a:t>
            </a:r>
          </a:p>
        </p:txBody>
      </p:sp>
      <p:cxnSp>
        <p:nvCxnSpPr>
          <p:cNvPr id="149" name="Gerader Verbinde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rtlCol="0" anchor="ctr">
            <a:spAutoFit/>
          </a:bodyPr>
          <a:lstStyle/>
          <a:p>
            <a:pPr algn="ctr" rtl="0"/>
            <a:r>
              <a:rPr lang="de-DE"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rtlCol="0"/>
          <a:lstStyle/>
          <a:p>
            <a:r>
              <a:rPr lang="de-DE" dirty="0"/>
              <a:t>Projektanalyse – Folie 8</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r>
              <a:rPr lang="de-DE" sz="2000" dirty="0">
                <a:solidFill>
                  <a:schemeClr val="tx1">
                    <a:lumMod val="75000"/>
                    <a:lumOff val="25000"/>
                  </a:schemeClr>
                </a:solidFill>
              </a:rPr>
              <a:t> </a:t>
            </a: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hteck: Abgerundete Ecken 1">
            <a:extLst>
              <a:ext uri="{FF2B5EF4-FFF2-40B4-BE49-F238E27FC236}">
                <a16:creationId xmlns:a16="http://schemas.microsoft.com/office/drawing/2014/main" id="{3C1CAF08-13B9-48BA-A271-8CE5B568A664}"/>
              </a:ext>
            </a:extLst>
          </p:cNvPr>
          <p:cNvSpPr/>
          <p:nvPr/>
        </p:nvSpPr>
        <p:spPr>
          <a:xfrm>
            <a:off x="1233804" y="123348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latin typeface="+mj-lt"/>
              </a:rPr>
              <a:t>POSITIV</a:t>
            </a:r>
          </a:p>
        </p:txBody>
      </p:sp>
      <p:sp>
        <p:nvSpPr>
          <p:cNvPr id="26" name="Rechteck: Abgerundete Ecken 25">
            <a:extLst>
              <a:ext uri="{FF2B5EF4-FFF2-40B4-BE49-F238E27FC236}">
                <a16:creationId xmlns:a16="http://schemas.microsoft.com/office/drawing/2014/main" id="{D1B1E083-D07C-4934-9782-F7CCA3539ACF}"/>
              </a:ext>
            </a:extLst>
          </p:cNvPr>
          <p:cNvSpPr/>
          <p:nvPr/>
        </p:nvSpPr>
        <p:spPr>
          <a:xfrm>
            <a:off x="6317434" y="1233488"/>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latin typeface="+mj-lt"/>
              </a:rPr>
              <a:t>NEGATIV</a:t>
            </a:r>
          </a:p>
        </p:txBody>
      </p:sp>
      <p:sp>
        <p:nvSpPr>
          <p:cNvPr id="27" name="Rechteck: Abgerundete Ecken 26">
            <a:extLst>
              <a:ext uri="{FF2B5EF4-FFF2-40B4-BE49-F238E27FC236}">
                <a16:creationId xmlns:a16="http://schemas.microsoft.com/office/drawing/2014/main" id="{EBD06280-71F4-4832-A31C-772537FAE929}"/>
              </a:ext>
            </a:extLst>
          </p:cNvPr>
          <p:cNvSpPr/>
          <p:nvPr/>
        </p:nvSpPr>
        <p:spPr>
          <a:xfrm rot="16200000">
            <a:off x="-103120" y="4750235"/>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latin typeface="+mj-lt"/>
              </a:rPr>
              <a:t>EXTERN</a:t>
            </a:r>
          </a:p>
        </p:txBody>
      </p:sp>
      <p:sp>
        <p:nvSpPr>
          <p:cNvPr id="28" name="Rechteck: Abgerundete Ecken 27">
            <a:extLst>
              <a:ext uri="{FF2B5EF4-FFF2-40B4-BE49-F238E27FC236}">
                <a16:creationId xmlns:a16="http://schemas.microsoft.com/office/drawing/2014/main" id="{C917D965-B5BB-41DC-BB5E-C27AF802DD50}"/>
              </a:ext>
            </a:extLst>
          </p:cNvPr>
          <p:cNvSpPr/>
          <p:nvPr/>
        </p:nvSpPr>
        <p:spPr>
          <a:xfrm rot="16200000">
            <a:off x="-103120" y="2644483"/>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latin typeface="+mj-lt"/>
              </a:rPr>
              <a:t>INTERN</a:t>
            </a:r>
          </a:p>
        </p:txBody>
      </p:sp>
      <p:cxnSp>
        <p:nvCxnSpPr>
          <p:cNvPr id="9" name="Gerader Verbinde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9606" y="4029758"/>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9376" y="1990500"/>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5ECF613A-FCF5-4CC5-AA46-DABB088D7230}"/>
              </a:ext>
            </a:extLst>
          </p:cNvPr>
          <p:cNvSpPr/>
          <p:nvPr/>
        </p:nvSpPr>
        <p:spPr>
          <a:xfrm>
            <a:off x="1636126" y="2490395"/>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40" name="Rechteck 39">
            <a:extLst>
              <a:ext uri="{FF2B5EF4-FFF2-40B4-BE49-F238E27FC236}">
                <a16:creationId xmlns:a16="http://schemas.microsoft.com/office/drawing/2014/main" id="{5842CE6B-862D-4B18-B10B-3436A7D24058}"/>
              </a:ext>
            </a:extLst>
          </p:cNvPr>
          <p:cNvSpPr/>
          <p:nvPr/>
        </p:nvSpPr>
        <p:spPr>
          <a:xfrm>
            <a:off x="6719757" y="2490395"/>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41" name="Rechteck 40">
            <a:extLst>
              <a:ext uri="{FF2B5EF4-FFF2-40B4-BE49-F238E27FC236}">
                <a16:creationId xmlns:a16="http://schemas.microsoft.com/office/drawing/2014/main" id="{D130C0AE-B52E-4C65-A461-AD2F7D2362DE}"/>
              </a:ext>
            </a:extLst>
          </p:cNvPr>
          <p:cNvSpPr/>
          <p:nvPr/>
        </p:nvSpPr>
        <p:spPr>
          <a:xfrm>
            <a:off x="1636126" y="4596147"/>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42" name="Rechteck 41">
            <a:extLst>
              <a:ext uri="{FF2B5EF4-FFF2-40B4-BE49-F238E27FC236}">
                <a16:creationId xmlns:a16="http://schemas.microsoft.com/office/drawing/2014/main" id="{6E783ACB-62DF-4DA3-9240-822BAEA78497}"/>
              </a:ext>
            </a:extLst>
          </p:cNvPr>
          <p:cNvSpPr/>
          <p:nvPr/>
        </p:nvSpPr>
        <p:spPr>
          <a:xfrm>
            <a:off x="6719757" y="4596147"/>
            <a:ext cx="4162870" cy="1015663"/>
          </a:xfrm>
          <a:prstGeom prst="rect">
            <a:avLst/>
          </a:prstGeom>
        </p:spPr>
        <p:txBody>
          <a:bodyPr wrap="square" lIns="0" tIns="0" rIns="0" bIns="0" rtlCol="0" anchor="t">
            <a:spAutoFit/>
          </a:bodyPr>
          <a:lstStyle/>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a:p>
            <a:pPr marL="171450" indent="-171450" rtl="0">
              <a:spcBef>
                <a:spcPts val="1200"/>
              </a:spcBef>
              <a:buClr>
                <a:schemeClr val="tx2"/>
              </a:buClr>
              <a:buFont typeface="Segoe UI Light" panose="020B0502040204020203" pitchFamily="34" charset="0"/>
              <a:buChar char="›"/>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do </a:t>
            </a:r>
            <a:r>
              <a:rPr lang="de-DE" sz="1400" dirty="0" err="1">
                <a:solidFill>
                  <a:schemeClr val="tx1">
                    <a:lumMod val="75000"/>
                    <a:lumOff val="25000"/>
                  </a:schemeClr>
                </a:solidFill>
                <a:cs typeface="Segoe UI" panose="020B0502040204020203" pitchFamily="34" charset="0"/>
              </a:rPr>
              <a:t>eiusmod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tempor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incididunt</a:t>
            </a:r>
            <a:r>
              <a:rPr lang="de-DE" sz="1400" dirty="0">
                <a:solidFill>
                  <a:schemeClr val="tx1">
                    <a:lumMod val="75000"/>
                    <a:lumOff val="25000"/>
                  </a:schemeClr>
                </a:solidFill>
                <a:cs typeface="Segoe UI" panose="020B0502040204020203" pitchFamily="34" charset="0"/>
              </a:rPr>
              <a:t>.</a:t>
            </a:r>
          </a:p>
        </p:txBody>
      </p:sp>
      <p:sp>
        <p:nvSpPr>
          <p:cNvPr id="43" name="Rechteck 42">
            <a:extLst>
              <a:ext uri="{FF2B5EF4-FFF2-40B4-BE49-F238E27FC236}">
                <a16:creationId xmlns:a16="http://schemas.microsoft.com/office/drawing/2014/main" id="{6173DD7D-A9F5-4D7E-A942-64AE3F48B264}"/>
              </a:ext>
            </a:extLst>
          </p:cNvPr>
          <p:cNvSpPr/>
          <p:nvPr/>
        </p:nvSpPr>
        <p:spPr>
          <a:xfrm>
            <a:off x="1636117" y="2084098"/>
            <a:ext cx="4162870" cy="246221"/>
          </a:xfrm>
          <a:prstGeom prst="rect">
            <a:avLst/>
          </a:prstGeom>
        </p:spPr>
        <p:txBody>
          <a:bodyPr wrap="square" lIns="0" tIns="0" rIns="0" bIns="0" rtlCol="0" anchor="t">
            <a:spAutoFit/>
          </a:bodyPr>
          <a:lstStyle/>
          <a:p>
            <a:pPr rtl="0"/>
            <a:r>
              <a:rPr lang="de-DE" sz="1600" b="1" dirty="0">
                <a:solidFill>
                  <a:schemeClr val="tx1">
                    <a:lumMod val="75000"/>
                    <a:lumOff val="25000"/>
                  </a:schemeClr>
                </a:solidFill>
                <a:cs typeface="Segoe UI" panose="020B0502040204020203" pitchFamily="34" charset="0"/>
              </a:rPr>
              <a:t>STÄRKE</a:t>
            </a:r>
          </a:p>
        </p:txBody>
      </p:sp>
      <p:sp>
        <p:nvSpPr>
          <p:cNvPr id="44" name="Rechteck 43">
            <a:extLst>
              <a:ext uri="{FF2B5EF4-FFF2-40B4-BE49-F238E27FC236}">
                <a16:creationId xmlns:a16="http://schemas.microsoft.com/office/drawing/2014/main" id="{95967C4C-72D9-469E-BB08-F31A36FBD11D}"/>
              </a:ext>
            </a:extLst>
          </p:cNvPr>
          <p:cNvSpPr/>
          <p:nvPr/>
        </p:nvSpPr>
        <p:spPr>
          <a:xfrm>
            <a:off x="6719757" y="2084098"/>
            <a:ext cx="4162870" cy="246221"/>
          </a:xfrm>
          <a:prstGeom prst="rect">
            <a:avLst/>
          </a:prstGeom>
        </p:spPr>
        <p:txBody>
          <a:bodyPr wrap="square" lIns="0" tIns="0" rIns="0" bIns="0" rtlCol="0" anchor="t">
            <a:spAutoFit/>
          </a:bodyPr>
          <a:lstStyle/>
          <a:p>
            <a:pPr rtl="0"/>
            <a:r>
              <a:rPr lang="de-DE" sz="1600" b="1" dirty="0">
                <a:solidFill>
                  <a:schemeClr val="tx1">
                    <a:lumMod val="75000"/>
                    <a:lumOff val="25000"/>
                  </a:schemeClr>
                </a:solidFill>
                <a:cs typeface="Segoe UI" panose="020B0502040204020203" pitchFamily="34" charset="0"/>
              </a:rPr>
              <a:t>SCHWÄCHE</a:t>
            </a:r>
          </a:p>
        </p:txBody>
      </p:sp>
      <p:sp>
        <p:nvSpPr>
          <p:cNvPr id="45" name="Rechteck 44">
            <a:extLst>
              <a:ext uri="{FF2B5EF4-FFF2-40B4-BE49-F238E27FC236}">
                <a16:creationId xmlns:a16="http://schemas.microsoft.com/office/drawing/2014/main" id="{A2A2A928-93BB-46FE-9683-5A5BAADF87B3}"/>
              </a:ext>
            </a:extLst>
          </p:cNvPr>
          <p:cNvSpPr/>
          <p:nvPr/>
        </p:nvSpPr>
        <p:spPr>
          <a:xfrm>
            <a:off x="1636117" y="4189842"/>
            <a:ext cx="4162870" cy="246221"/>
          </a:xfrm>
          <a:prstGeom prst="rect">
            <a:avLst/>
          </a:prstGeom>
        </p:spPr>
        <p:txBody>
          <a:bodyPr wrap="square" lIns="0" tIns="0" rIns="0" bIns="0" rtlCol="0" anchor="t">
            <a:spAutoFit/>
          </a:bodyPr>
          <a:lstStyle/>
          <a:p>
            <a:pPr rtl="0"/>
            <a:r>
              <a:rPr lang="de-DE" sz="1600" b="1" dirty="0">
                <a:solidFill>
                  <a:schemeClr val="tx1">
                    <a:lumMod val="75000"/>
                    <a:lumOff val="25000"/>
                  </a:schemeClr>
                </a:solidFill>
                <a:cs typeface="Segoe UI" panose="020B0502040204020203" pitchFamily="34" charset="0"/>
              </a:rPr>
              <a:t>CHANCE</a:t>
            </a:r>
          </a:p>
        </p:txBody>
      </p:sp>
      <p:sp>
        <p:nvSpPr>
          <p:cNvPr id="46" name="Rechteck 45">
            <a:extLst>
              <a:ext uri="{FF2B5EF4-FFF2-40B4-BE49-F238E27FC236}">
                <a16:creationId xmlns:a16="http://schemas.microsoft.com/office/drawing/2014/main" id="{D84D1B01-F5DB-4D77-80D5-5CACEA0F7047}"/>
              </a:ext>
            </a:extLst>
          </p:cNvPr>
          <p:cNvSpPr/>
          <p:nvPr/>
        </p:nvSpPr>
        <p:spPr>
          <a:xfrm>
            <a:off x="6719757" y="4189842"/>
            <a:ext cx="4162870" cy="246221"/>
          </a:xfrm>
          <a:prstGeom prst="rect">
            <a:avLst/>
          </a:prstGeom>
        </p:spPr>
        <p:txBody>
          <a:bodyPr wrap="square" lIns="0" tIns="0" rIns="0" bIns="0" rtlCol="0" anchor="t">
            <a:spAutoFit/>
          </a:bodyPr>
          <a:lstStyle/>
          <a:p>
            <a:pPr rtl="0"/>
            <a:r>
              <a:rPr lang="de-DE" sz="1600" b="1" dirty="0">
                <a:solidFill>
                  <a:schemeClr val="tx1">
                    <a:lumMod val="75000"/>
                    <a:lumOff val="25000"/>
                  </a:schemeClr>
                </a:solidFill>
                <a:cs typeface="Segoe UI" panose="020B0502040204020203" pitchFamily="34" charset="0"/>
              </a:rPr>
              <a:t>BEDROHUNG</a:t>
            </a:r>
          </a:p>
        </p:txBody>
      </p:sp>
    </p:spTree>
    <p:extLst>
      <p:ext uri="{BB962C8B-B14F-4D97-AF65-F5344CB8AC3E}">
        <p14:creationId xmlns:p14="http://schemas.microsoft.com/office/powerpoint/2010/main" val="727364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rtlCol="0"/>
          <a:lstStyle/>
          <a:p>
            <a:r>
              <a:rPr lang="de-DE" dirty="0"/>
              <a:t>Projektanalyse – Folie 10</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Projektanalyse</a:t>
            </a:r>
            <a:br>
              <a:rPr lang="de-DE" sz="2800" dirty="0">
                <a:solidFill>
                  <a:schemeClr val="tx1">
                    <a:lumMod val="75000"/>
                    <a:lumOff val="25000"/>
                  </a:schemeClr>
                </a:solidFill>
              </a:rPr>
            </a:br>
            <a:r>
              <a:rPr lang="de-DE" sz="2000" dirty="0">
                <a:solidFill>
                  <a:schemeClr val="tx1">
                    <a:lumMod val="75000"/>
                    <a:lumOff val="25000"/>
                  </a:schemeClr>
                </a:solidFill>
              </a:rPr>
              <a:t> </a:t>
            </a: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Diagramm 3" descr="Dieses Bild zeigt ein Balkendiagramm.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3109559284"/>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hteck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rtlCol="0" anchor="t">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Duis </a:t>
            </a:r>
            <a:r>
              <a:rPr lang="de-DE" sz="1400" dirty="0" err="1">
                <a:solidFill>
                  <a:schemeClr val="tx1">
                    <a:lumMod val="75000"/>
                    <a:lumOff val="25000"/>
                  </a:schemeClr>
                </a:solidFill>
                <a:cs typeface="Segoe UI" panose="020B0502040204020203" pitchFamily="34" charset="0"/>
              </a:rPr>
              <a:t>suscipit</a:t>
            </a:r>
            <a:r>
              <a:rPr lang="de-DE" sz="1400" dirty="0">
                <a:solidFill>
                  <a:schemeClr val="tx1">
                    <a:lumMod val="75000"/>
                    <a:lumOff val="25000"/>
                  </a:schemeClr>
                </a:solidFill>
                <a:cs typeface="Segoe UI" panose="020B0502040204020203" pitchFamily="34" charset="0"/>
              </a:rPr>
              <a:t> in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ac</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bibendum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congue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lacus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vitae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finibus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eu</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faucibus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nisi</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ullamcorper</a:t>
            </a:r>
            <a:r>
              <a:rPr lang="de-DE" sz="1400" dirty="0">
                <a:solidFill>
                  <a:schemeClr val="tx1">
                    <a:lumMod val="75000"/>
                    <a:lumOff val="25000"/>
                  </a:schemeClr>
                </a:solidFill>
                <a:cs typeface="Segoe UI" panose="020B0502040204020203" pitchFamily="34" charset="0"/>
              </a:rPr>
              <a:t>. </a:t>
            </a:r>
          </a:p>
        </p:txBody>
      </p:sp>
      <p:sp>
        <p:nvSpPr>
          <p:cNvPr id="12" name="Rechteck 11">
            <a:extLst>
              <a:ext uri="{FF2B5EF4-FFF2-40B4-BE49-F238E27FC236}">
                <a16:creationId xmlns:a16="http://schemas.microsoft.com/office/drawing/2014/main" id="{690C1A7A-78BB-48B4-B5CE-2B9C34E5E67B}"/>
              </a:ext>
            </a:extLst>
          </p:cNvPr>
          <p:cNvSpPr/>
          <p:nvPr/>
        </p:nvSpPr>
        <p:spPr>
          <a:xfrm>
            <a:off x="7400925" y="3546456"/>
            <a:ext cx="4268298" cy="730969"/>
          </a:xfrm>
          <a:prstGeom prst="rect">
            <a:avLst/>
          </a:prstGeom>
        </p:spPr>
        <p:txBody>
          <a:bodyPr wrap="square" lIns="0" tIns="0" rIns="0" bIns="0" rtlCol="0" anchor="t">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Duis </a:t>
            </a:r>
            <a:r>
              <a:rPr lang="de-DE" sz="1400" dirty="0" err="1">
                <a:solidFill>
                  <a:schemeClr val="tx1">
                    <a:lumMod val="75000"/>
                    <a:lumOff val="25000"/>
                  </a:schemeClr>
                </a:solidFill>
                <a:cs typeface="Segoe UI" panose="020B0502040204020203" pitchFamily="34" charset="0"/>
              </a:rPr>
              <a:t>suscipit</a:t>
            </a:r>
            <a:r>
              <a:rPr lang="de-DE" sz="1400" dirty="0">
                <a:solidFill>
                  <a:schemeClr val="tx1">
                    <a:lumMod val="75000"/>
                    <a:lumOff val="25000"/>
                  </a:schemeClr>
                </a:solidFill>
                <a:cs typeface="Segoe UI" panose="020B0502040204020203" pitchFamily="34" charset="0"/>
              </a:rPr>
              <a:t> in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ac</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bibendum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congue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lacus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vitae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finibus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eu</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faucibus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nisi</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ullamcorper</a:t>
            </a:r>
            <a:r>
              <a:rPr lang="de-DE" sz="1400" dirty="0">
                <a:solidFill>
                  <a:schemeClr val="tx1">
                    <a:lumMod val="75000"/>
                    <a:lumOff val="25000"/>
                  </a:schemeClr>
                </a:solidFill>
                <a:cs typeface="Segoe UI" panose="020B0502040204020203" pitchFamily="34" charset="0"/>
              </a:rPr>
              <a:t>. </a:t>
            </a:r>
          </a:p>
        </p:txBody>
      </p:sp>
      <p:sp>
        <p:nvSpPr>
          <p:cNvPr id="13" name="Rechteck 12">
            <a:extLst>
              <a:ext uri="{FF2B5EF4-FFF2-40B4-BE49-F238E27FC236}">
                <a16:creationId xmlns:a16="http://schemas.microsoft.com/office/drawing/2014/main" id="{53CF038C-66AF-4E81-9068-703EC0088620}"/>
              </a:ext>
            </a:extLst>
          </p:cNvPr>
          <p:cNvSpPr/>
          <p:nvPr/>
        </p:nvSpPr>
        <p:spPr>
          <a:xfrm>
            <a:off x="7400925" y="5066469"/>
            <a:ext cx="4268298" cy="730969"/>
          </a:xfrm>
          <a:prstGeom prst="rect">
            <a:avLst/>
          </a:prstGeom>
        </p:spPr>
        <p:txBody>
          <a:bodyPr wrap="square" lIns="0" tIns="0" rIns="0" bIns="0" rtlCol="0" anchor="t">
            <a:spAutoFit/>
          </a:bodyPr>
          <a:lstStyle/>
          <a:p>
            <a:pPr algn="ctr" rtl="0">
              <a:lnSpc>
                <a:spcPts val="1900"/>
              </a:lnSpc>
            </a:pPr>
            <a:r>
              <a:rPr lang="de-DE" sz="1400" dirty="0" err="1">
                <a:solidFill>
                  <a:schemeClr val="tx1">
                    <a:lumMod val="75000"/>
                    <a:lumOff val="25000"/>
                  </a:schemeClr>
                </a:solidFill>
                <a:cs typeface="Segoe UI" panose="020B0502040204020203" pitchFamily="34" charset="0"/>
              </a:rPr>
              <a:t>Lorem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ipsum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dolor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sit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amet</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consectetur</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adipiscing</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elit</a:t>
            </a:r>
            <a:r>
              <a:rPr lang="de-DE" sz="1400" dirty="0">
                <a:solidFill>
                  <a:schemeClr val="tx1">
                    <a:lumMod val="75000"/>
                    <a:lumOff val="25000"/>
                  </a:schemeClr>
                </a:solidFill>
                <a:cs typeface="Segoe UI" panose="020B0502040204020203" pitchFamily="34" charset="0"/>
              </a:rPr>
              <a:t>. Duis </a:t>
            </a:r>
            <a:r>
              <a:rPr lang="de-DE" sz="1400" dirty="0" err="1">
                <a:solidFill>
                  <a:schemeClr val="tx1">
                    <a:lumMod val="75000"/>
                    <a:lumOff val="25000"/>
                  </a:schemeClr>
                </a:solidFill>
                <a:cs typeface="Segoe UI" panose="020B0502040204020203" pitchFamily="34" charset="0"/>
              </a:rPr>
              <a:t>suscipit</a:t>
            </a:r>
            <a:r>
              <a:rPr lang="de-DE" sz="1400" dirty="0">
                <a:solidFill>
                  <a:schemeClr val="tx1">
                    <a:lumMod val="75000"/>
                    <a:lumOff val="25000"/>
                  </a:schemeClr>
                </a:solidFill>
                <a:cs typeface="Segoe UI" panose="020B0502040204020203" pitchFamily="34" charset="0"/>
              </a:rPr>
              <a:t> in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ac</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bibendum</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Sed</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congue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lacus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vitae</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tellus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finibus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eu</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faucibus</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nisi</a:t>
            </a:r>
            <a:r>
              <a:rPr lang="de-DE" sz="1400" dirty="0">
                <a:solidFill>
                  <a:schemeClr val="tx1">
                    <a:lumMod val="75000"/>
                    <a:lumOff val="25000"/>
                  </a:schemeClr>
                </a:solidFill>
                <a:cs typeface="Segoe UI" panose="020B0502040204020203" pitchFamily="34" charset="0"/>
              </a:rPr>
              <a:t> </a:t>
            </a:r>
            <a:r>
              <a:rPr lang="de-DE" sz="1400" dirty="0" err="1">
                <a:solidFill>
                  <a:schemeClr val="tx1">
                    <a:lumMod val="75000"/>
                    <a:lumOff val="25000"/>
                  </a:schemeClr>
                </a:solidFill>
                <a:cs typeface="Segoe UI" panose="020B0502040204020203" pitchFamily="34" charset="0"/>
              </a:rPr>
              <a:t>ullamcorper</a:t>
            </a:r>
            <a:r>
              <a:rPr lang="de-DE" sz="1400" dirty="0">
                <a:solidFill>
                  <a:schemeClr val="tx1">
                    <a:lumMod val="75000"/>
                    <a:lumOff val="25000"/>
                  </a:schemeClr>
                </a:solidFill>
                <a:cs typeface="Segoe UI" panose="020B0502040204020203" pitchFamily="34" charset="0"/>
              </a:rPr>
              <a:t>. </a:t>
            </a:r>
          </a:p>
        </p:txBody>
      </p:sp>
      <p:sp>
        <p:nvSpPr>
          <p:cNvPr id="15" name="Freihandform 931" descr="Symbol, das ein Liniendiagramm darstell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bodyPr>
          <a:lstStyle/>
          <a:p>
            <a:pPr rtl="0"/>
            <a:endParaRPr lang="de-DE" dirty="0"/>
          </a:p>
        </p:txBody>
      </p:sp>
      <p:grpSp>
        <p:nvGrpSpPr>
          <p:cNvPr id="16" name="Gruppieren 15" descr="Dieses Bild ist ein Symbol, das vier Blatt Papier darstellt.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ihand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8" name="Freihand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19" name="Freihand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0" name="Freihand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grpSp>
        <p:nvGrpSpPr>
          <p:cNvPr id="21" name="Gruppieren 20" descr="Dieses Bild ist ein Symbol, das zwei Blatt Papier darstellt.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ihand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3" name="Freihand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4" name="Freihand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sp>
          <p:nvSpPr>
            <p:cNvPr id="25" name="Freihand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dirty="0"/>
            </a:p>
          </p:txBody>
        </p:sp>
      </p:grpSp>
    </p:spTree>
    <p:extLst>
      <p:ext uri="{BB962C8B-B14F-4D97-AF65-F5344CB8AC3E}">
        <p14:creationId xmlns:p14="http://schemas.microsoft.com/office/powerpoint/2010/main" val="106171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Datenfolien</a:t>
            </a:r>
          </a:p>
          <a:p>
            <a:pPr algn="ctr" rtl="0"/>
            <a:r>
              <a:rPr lang="de-DE" sz="2800" b="1" dirty="0">
                <a:solidFill>
                  <a:schemeClr val="tx1">
                    <a:lumMod val="75000"/>
                    <a:lumOff val="25000"/>
                  </a:schemeClr>
                </a:solidFill>
              </a:rPr>
              <a:t>bearbeiten</a:t>
            </a: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913AB221-FD8D-4664-9B4C-AE1B1660ECAA}"/>
              </a:ext>
            </a:extLst>
          </p:cNvPr>
          <p:cNvSpPr/>
          <p:nvPr/>
        </p:nvSpPr>
        <p:spPr>
          <a:xfrm>
            <a:off x="2043112" y="2789343"/>
            <a:ext cx="2428875" cy="2659959"/>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Wenn Sie die Daten in den Illustrationen und Diagrammen in dieser Vorlage bearbeiten möchten: Klicken Sie einfach mit der rechten Maustaste auf das Diagramm und dann auf </a:t>
            </a:r>
            <a:r>
              <a:rPr lang="de-DE" sz="1400" i="1" dirty="0">
                <a:solidFill>
                  <a:schemeClr val="tx1">
                    <a:lumMod val="75000"/>
                    <a:lumOff val="25000"/>
                  </a:schemeClr>
                </a:solidFill>
                <a:cs typeface="Segoe UI" panose="020B0502040204020203" pitchFamily="34" charset="0"/>
              </a:rPr>
              <a:t>Daten in Excel bearbeiten.</a:t>
            </a:r>
          </a:p>
          <a:p>
            <a:pPr rtl="0">
              <a:lnSpc>
                <a:spcPts val="1900"/>
              </a:lnSpc>
            </a:pPr>
            <a:endParaRPr lang="de-DE" sz="1400" i="1" dirty="0">
              <a:solidFill>
                <a:schemeClr val="tx1">
                  <a:lumMod val="75000"/>
                  <a:lumOff val="25000"/>
                </a:schemeClr>
              </a:solidFill>
              <a:cs typeface="Segoe UI" panose="020B0502040204020203" pitchFamily="34" charset="0"/>
            </a:endParaRPr>
          </a:p>
          <a:p>
            <a:pPr rtl="0">
              <a:lnSpc>
                <a:spcPts val="1900"/>
              </a:lnSpc>
            </a:pPr>
            <a:r>
              <a:rPr lang="de-DE" sz="1400" dirty="0">
                <a:solidFill>
                  <a:schemeClr val="tx1">
                    <a:lumMod val="75000"/>
                    <a:lumOff val="25000"/>
                  </a:schemeClr>
                </a:solidFill>
                <a:cs typeface="Segoe UI" panose="020B0502040204020203" pitchFamily="34" charset="0"/>
              </a:rPr>
              <a:t>Excel wird geöffnet, und Sie können die entsprechenden Daten bearbeiten.</a:t>
            </a:r>
          </a:p>
        </p:txBody>
      </p:sp>
      <p:pic>
        <p:nvPicPr>
          <p:cNvPr id="4" name="Bild 3">
            <a:extLst>
              <a:ext uri="{FF2B5EF4-FFF2-40B4-BE49-F238E27FC236}">
                <a16:creationId xmlns:a16="http://schemas.microsoft.com/office/drawing/2014/main" id="{05DB1F73-D09B-4348-9D26-3FCCB6C8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850" y="1502797"/>
            <a:ext cx="6071849" cy="4162209"/>
          </a:xfrm>
          <a:prstGeom prst="rect">
            <a:avLst/>
          </a:prstGeom>
        </p:spPr>
      </p:pic>
      <p:sp>
        <p:nvSpPr>
          <p:cNvPr id="2" name="Titel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rtlCol="0"/>
          <a:lstStyle/>
          <a:p>
            <a:r>
              <a:rPr lang="de-DE" dirty="0"/>
              <a:t>Projektanalyse – Folie 11</a:t>
            </a:r>
          </a:p>
        </p:txBody>
      </p:sp>
    </p:spTree>
    <p:extLst>
      <p:ext uri="{BB962C8B-B14F-4D97-AF65-F5344CB8AC3E}">
        <p14:creationId xmlns:p14="http://schemas.microsoft.com/office/powerpoint/2010/main" val="227547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61452" y="522898"/>
            <a:ext cx="25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Explorations-Algorithmen im Überblick</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913AB221-FD8D-4664-9B4C-AE1B1660ECAA}"/>
              </a:ext>
            </a:extLst>
          </p:cNvPr>
          <p:cNvSpPr/>
          <p:nvPr/>
        </p:nvSpPr>
        <p:spPr>
          <a:xfrm>
            <a:off x="550862" y="3214362"/>
            <a:ext cx="5263529" cy="467051"/>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Der Agent bewegt sich zufällig, bis er auf ein Hindernis trifft oder ein Zeitlimit erreicht ist und ändert dann zufällig seine Richtung.</a:t>
            </a:r>
          </a:p>
        </p:txBody>
      </p:sp>
      <p:sp>
        <p:nvSpPr>
          <p:cNvPr id="34" name="Rechteck 33">
            <a:extLst>
              <a:ext uri="{FF2B5EF4-FFF2-40B4-BE49-F238E27FC236}">
                <a16:creationId xmlns:a16="http://schemas.microsoft.com/office/drawing/2014/main" id="{53F5EDC0-C02E-4790-A681-CA7AB9133338}"/>
              </a:ext>
            </a:extLst>
          </p:cNvPr>
          <p:cNvSpPr/>
          <p:nvPr/>
        </p:nvSpPr>
        <p:spPr>
          <a:xfrm>
            <a:off x="8030817" y="1508767"/>
            <a:ext cx="3610321" cy="1198020"/>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Die Umgebung wird in drei Bereiche unterteilt:</a:t>
            </a:r>
          </a:p>
          <a:p>
            <a:pPr rtl="0">
              <a:lnSpc>
                <a:spcPts val="1900"/>
              </a:lnSpc>
            </a:pPr>
            <a:r>
              <a:rPr lang="de-DE" sz="1400" dirty="0">
                <a:solidFill>
                  <a:schemeClr val="tx1">
                    <a:lumMod val="75000"/>
                    <a:lumOff val="25000"/>
                  </a:schemeClr>
                </a:solidFill>
                <a:cs typeface="Segoe UI" panose="020B0502040204020203" pitchFamily="34" charset="0"/>
              </a:rPr>
              <a:t>1. Bekanntes Gebiet</a:t>
            </a:r>
          </a:p>
          <a:p>
            <a:pPr rtl="0">
              <a:lnSpc>
                <a:spcPts val="1900"/>
              </a:lnSpc>
            </a:pPr>
            <a:r>
              <a:rPr lang="de-DE" sz="1400" dirty="0">
                <a:solidFill>
                  <a:schemeClr val="tx1">
                    <a:lumMod val="75000"/>
                    <a:lumOff val="25000"/>
                  </a:schemeClr>
                </a:solidFill>
                <a:cs typeface="Segoe UI" panose="020B0502040204020203" pitchFamily="34" charset="0"/>
              </a:rPr>
              <a:t>2. Unbekanntes Gebiet</a:t>
            </a:r>
          </a:p>
          <a:p>
            <a:pPr rtl="0">
              <a:lnSpc>
                <a:spcPts val="1900"/>
              </a:lnSpc>
            </a:pPr>
            <a:r>
              <a:rPr lang="de-DE" sz="1400" dirty="0">
                <a:solidFill>
                  <a:schemeClr val="tx1">
                    <a:lumMod val="75000"/>
                    <a:lumOff val="25000"/>
                  </a:schemeClr>
                </a:solidFill>
                <a:cs typeface="Segoe UI" panose="020B0502040204020203" pitchFamily="34" charset="0"/>
              </a:rPr>
              <a:t>3. Frontiers: Die Grenzen zwischen bekanntem und unbekanntem Gebiet.</a:t>
            </a:r>
          </a:p>
        </p:txBody>
      </p:sp>
      <p:sp>
        <p:nvSpPr>
          <p:cNvPr id="48" name="Kreis: Hohl 2">
            <a:extLst>
              <a:ext uri="{FF2B5EF4-FFF2-40B4-BE49-F238E27FC236}">
                <a16:creationId xmlns:a16="http://schemas.microsoft.com/office/drawing/2014/main" id="{B2E1EA9A-F1D4-439A-B217-AD22B9348BD1}"/>
              </a:ext>
              <a:ext uri="{C183D7F6-B498-43B3-948B-1728B52AA6E4}">
                <adec:decorative xmlns:adec="http://schemas.microsoft.com/office/drawing/2017/decorative" val="1"/>
              </a:ext>
            </a:extLst>
          </p:cNvPr>
          <p:cNvSpPr/>
          <p:nvPr/>
        </p:nvSpPr>
        <p:spPr>
          <a:xfrm>
            <a:off x="551657" y="1233488"/>
            <a:ext cx="1800000" cy="1800000"/>
          </a:xfrm>
          <a:prstGeom prst="donut">
            <a:avLst>
              <a:gd name="adj" fmla="val 12255"/>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212940"/>
                </a:solidFill>
              </a:rPr>
              <a:t>Random</a:t>
            </a:r>
          </a:p>
          <a:p>
            <a:pPr algn="ctr" rtl="0"/>
            <a:r>
              <a:rPr lang="de-DE" b="1" dirty="0">
                <a:solidFill>
                  <a:srgbClr val="212940"/>
                </a:solidFill>
              </a:rPr>
              <a:t>Walk</a:t>
            </a:r>
          </a:p>
        </p:txBody>
      </p:sp>
      <p:sp>
        <p:nvSpPr>
          <p:cNvPr id="49" name="Kreis: Hohl 21">
            <a:extLst>
              <a:ext uri="{FF2B5EF4-FFF2-40B4-BE49-F238E27FC236}">
                <a16:creationId xmlns:a16="http://schemas.microsoft.com/office/drawing/2014/main" id="{6F95A068-D94D-4F77-8309-68B11C8846CA}"/>
              </a:ext>
              <a:ext uri="{C183D7F6-B498-43B3-948B-1728B52AA6E4}">
                <adec:decorative xmlns:adec="http://schemas.microsoft.com/office/drawing/2017/decorative" val="1"/>
              </a:ext>
            </a:extLst>
          </p:cNvPr>
          <p:cNvSpPr/>
          <p:nvPr/>
        </p:nvSpPr>
        <p:spPr>
          <a:xfrm>
            <a:off x="6096000" y="1233488"/>
            <a:ext cx="1800000" cy="1800000"/>
          </a:xfrm>
          <a:prstGeom prst="donut">
            <a:avLst>
              <a:gd name="adj" fmla="val 12255"/>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3CBEF0"/>
                </a:solidFill>
              </a:rPr>
              <a:t>Frontier</a:t>
            </a:r>
          </a:p>
          <a:p>
            <a:pPr algn="ctr" rtl="0"/>
            <a:r>
              <a:rPr lang="de-DE" b="1" dirty="0" err="1">
                <a:solidFill>
                  <a:srgbClr val="3CBEF0"/>
                </a:solidFill>
              </a:rPr>
              <a:t>Based</a:t>
            </a:r>
            <a:endParaRPr lang="de-DE" b="1" dirty="0">
              <a:solidFill>
                <a:srgbClr val="3CBEF0"/>
              </a:solidFill>
            </a:endParaRPr>
          </a:p>
          <a:p>
            <a:pPr algn="ctr" rtl="0"/>
            <a:r>
              <a:rPr lang="de-DE" b="1" dirty="0">
                <a:solidFill>
                  <a:srgbClr val="3CBEF0"/>
                </a:solidFill>
              </a:rPr>
              <a:t>Exploration</a:t>
            </a:r>
          </a:p>
        </p:txBody>
      </p:sp>
      <p:sp>
        <p:nvSpPr>
          <p:cNvPr id="13" name="Rechteck 12">
            <a:extLst>
              <a:ext uri="{FF2B5EF4-FFF2-40B4-BE49-F238E27FC236}">
                <a16:creationId xmlns:a16="http://schemas.microsoft.com/office/drawing/2014/main" id="{E6D29E99-E99F-4AE9-91F0-86F06FA7B9EE}"/>
              </a:ext>
            </a:extLst>
          </p:cNvPr>
          <p:cNvSpPr/>
          <p:nvPr/>
        </p:nvSpPr>
        <p:spPr>
          <a:xfrm>
            <a:off x="550862" y="3862287"/>
            <a:ext cx="5262734" cy="1441677"/>
          </a:xfrm>
          <a:prstGeom prst="rect">
            <a:avLst/>
          </a:prstGeom>
        </p:spPr>
        <p:txBody>
          <a:bodyPr wrap="square" lIns="0" tIns="0" rIns="0" bIns="0" rtlCol="0" anchor="t">
            <a:spAutoFit/>
          </a:bodyPr>
          <a:lstStyle/>
          <a:p>
            <a:pPr>
              <a:lnSpc>
                <a:spcPts val="1900"/>
              </a:lnSpc>
            </a:pPr>
            <a:r>
              <a:rPr lang="de-DE" sz="1400" b="1" dirty="0">
                <a:solidFill>
                  <a:schemeClr val="tx1">
                    <a:lumMod val="75000"/>
                    <a:lumOff val="25000"/>
                  </a:schemeClr>
                </a:solidFill>
                <a:cs typeface="Segoe UI" panose="020B0502040204020203" pitchFamily="34" charset="0"/>
              </a:rPr>
              <a:t>Keine Intelligenz: </a:t>
            </a:r>
          </a:p>
          <a:p>
            <a:pPr>
              <a:lnSpc>
                <a:spcPts val="1900"/>
              </a:lnSpc>
            </a:pPr>
            <a:r>
              <a:rPr lang="de-DE" sz="1400" dirty="0">
                <a:solidFill>
                  <a:schemeClr val="tx1">
                    <a:lumMod val="75000"/>
                    <a:lumOff val="25000"/>
                  </a:schemeClr>
                </a:solidFill>
                <a:cs typeface="Segoe UI" panose="020B0502040204020203" pitchFamily="34" charset="0"/>
              </a:rPr>
              <a:t>Der Agent berücksichtigt nicht, ob ein Bereich bereits bekannt ist, schon befahren wurde oder ob andere Agenten in der Nähe sind.</a:t>
            </a:r>
          </a:p>
          <a:p>
            <a:pPr>
              <a:lnSpc>
                <a:spcPts val="1900"/>
              </a:lnSpc>
            </a:pPr>
            <a:endParaRPr lang="de-DE" sz="1400" dirty="0">
              <a:solidFill>
                <a:schemeClr val="tx1">
                  <a:lumMod val="75000"/>
                  <a:lumOff val="25000"/>
                </a:schemeClr>
              </a:solidFill>
              <a:cs typeface="Segoe UI" panose="020B0502040204020203" pitchFamily="34" charset="0"/>
            </a:endParaRPr>
          </a:p>
          <a:p>
            <a:pPr>
              <a:lnSpc>
                <a:spcPts val="1900"/>
              </a:lnSpc>
            </a:pPr>
            <a:r>
              <a:rPr lang="de-DE" sz="1400" dirty="0">
                <a:solidFill>
                  <a:schemeClr val="tx1">
                    <a:lumMod val="75000"/>
                    <a:lumOff val="25000"/>
                  </a:schemeClr>
                </a:solidFill>
                <a:cs typeface="Segoe UI" panose="020B0502040204020203" pitchFamily="34" charset="0"/>
              </a:rPr>
              <a:t> + einfach</a:t>
            </a:r>
          </a:p>
          <a:p>
            <a:pPr>
              <a:lnSpc>
                <a:spcPts val="1900"/>
              </a:lnSpc>
            </a:pPr>
            <a:r>
              <a:rPr lang="de-DE" sz="1400" dirty="0">
                <a:solidFill>
                  <a:schemeClr val="tx1">
                    <a:lumMod val="75000"/>
                    <a:lumOff val="25000"/>
                  </a:schemeClr>
                </a:solidFill>
                <a:cs typeface="Segoe UI" panose="020B0502040204020203" pitchFamily="34" charset="0"/>
              </a:rPr>
              <a:t> - ineffizient und ohne Zielorientierung</a:t>
            </a:r>
          </a:p>
        </p:txBody>
      </p:sp>
      <p:sp>
        <p:nvSpPr>
          <p:cNvPr id="15" name="Rechteck 14">
            <a:extLst>
              <a:ext uri="{FF2B5EF4-FFF2-40B4-BE49-F238E27FC236}">
                <a16:creationId xmlns:a16="http://schemas.microsoft.com/office/drawing/2014/main" id="{F02B6CEB-FBE9-45A1-886F-CC15FDB6669D}"/>
              </a:ext>
            </a:extLst>
          </p:cNvPr>
          <p:cNvSpPr/>
          <p:nvPr/>
        </p:nvSpPr>
        <p:spPr>
          <a:xfrm>
            <a:off x="6095603" y="3210339"/>
            <a:ext cx="5334397" cy="467051"/>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Die Agenten bewegen sich gezielt zu diesen Grenzen, um möglichst effizient neue Gebiete aufzudecken.</a:t>
            </a:r>
          </a:p>
        </p:txBody>
      </p:sp>
      <p:sp>
        <p:nvSpPr>
          <p:cNvPr id="3" name="Rechteck 2">
            <a:extLst>
              <a:ext uri="{FF2B5EF4-FFF2-40B4-BE49-F238E27FC236}">
                <a16:creationId xmlns:a16="http://schemas.microsoft.com/office/drawing/2014/main" id="{4B5BC5B6-6C69-45F9-B271-51DEEC57A411}"/>
              </a:ext>
            </a:extLst>
          </p:cNvPr>
          <p:cNvSpPr/>
          <p:nvPr/>
        </p:nvSpPr>
        <p:spPr>
          <a:xfrm>
            <a:off x="6081600" y="3945834"/>
            <a:ext cx="5559538" cy="2183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de-DE" dirty="0"/>
              <a:t>Grafik mit den 3 Sachen eingezeichnet</a:t>
            </a:r>
          </a:p>
        </p:txBody>
      </p:sp>
    </p:spTree>
    <p:extLst>
      <p:ext uri="{BB962C8B-B14F-4D97-AF65-F5344CB8AC3E}">
        <p14:creationId xmlns:p14="http://schemas.microsoft.com/office/powerpoint/2010/main" val="139770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13" grpId="0"/>
      <p:bldP spid="15"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D9B56-60EE-438D-AC74-69D6A6923EFE}"/>
              </a:ext>
            </a:extLst>
          </p:cNvPr>
          <p:cNvSpPr>
            <a:spLocks noGrp="1"/>
          </p:cNvSpPr>
          <p:nvPr>
            <p:ph type="ctrTitle"/>
          </p:nvPr>
        </p:nvSpPr>
        <p:spPr/>
        <p:txBody>
          <a:bodyPr/>
          <a:lstStyle/>
          <a:p>
            <a:r>
              <a:rPr lang="de-DE" dirty="0"/>
              <a:t>oder</a:t>
            </a:r>
          </a:p>
        </p:txBody>
      </p:sp>
    </p:spTree>
    <p:extLst>
      <p:ext uri="{BB962C8B-B14F-4D97-AF65-F5344CB8AC3E}">
        <p14:creationId xmlns:p14="http://schemas.microsoft.com/office/powerpoint/2010/main" val="204717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61452" y="522898"/>
            <a:ext cx="25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Explorations-Algorithmen im Überblick</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16FB0785-0013-474B-B959-F2CC8F4C0C1E}"/>
              </a:ext>
            </a:extLst>
          </p:cNvPr>
          <p:cNvSpPr/>
          <p:nvPr/>
        </p:nvSpPr>
        <p:spPr>
          <a:xfrm>
            <a:off x="550863" y="1233488"/>
            <a:ext cx="11075203" cy="467051"/>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Die Effizienz der </a:t>
            </a:r>
            <a:r>
              <a:rPr lang="de-DE" sz="1400" dirty="0" err="1">
                <a:solidFill>
                  <a:schemeClr val="tx1">
                    <a:lumMod val="75000"/>
                    <a:lumOff val="25000"/>
                  </a:schemeClr>
                </a:solidFill>
                <a:cs typeface="Segoe UI" panose="020B0502040204020203" pitchFamily="34" charset="0"/>
              </a:rPr>
              <a:t>Kartografierung</a:t>
            </a:r>
            <a:r>
              <a:rPr lang="de-DE" sz="1400" dirty="0">
                <a:solidFill>
                  <a:schemeClr val="tx1">
                    <a:lumMod val="75000"/>
                    <a:lumOff val="25000"/>
                  </a:schemeClr>
                </a:solidFill>
                <a:cs typeface="Segoe UI" panose="020B0502040204020203" pitchFamily="34" charset="0"/>
              </a:rPr>
              <a:t> hängt maßgeblich vom </a:t>
            </a:r>
            <a:r>
              <a:rPr lang="de-DE" sz="1400" dirty="0" err="1">
                <a:solidFill>
                  <a:schemeClr val="tx1">
                    <a:lumMod val="75000"/>
                    <a:lumOff val="25000"/>
                  </a:schemeClr>
                </a:solidFill>
                <a:cs typeface="Segoe UI" panose="020B0502040204020203" pitchFamily="34" charset="0"/>
              </a:rPr>
              <a:t>Explorartions</a:t>
            </a:r>
            <a:r>
              <a:rPr lang="de-DE" sz="1400" dirty="0">
                <a:solidFill>
                  <a:schemeClr val="tx1">
                    <a:lumMod val="75000"/>
                    <a:lumOff val="25000"/>
                  </a:schemeClr>
                </a:solidFill>
                <a:cs typeface="Segoe UI" panose="020B0502040204020203" pitchFamily="34" charset="0"/>
              </a:rPr>
              <a:t>-Algorithmus ab. </a:t>
            </a:r>
          </a:p>
          <a:p>
            <a:pPr rtl="0">
              <a:lnSpc>
                <a:spcPts val="1900"/>
              </a:lnSpc>
            </a:pPr>
            <a:r>
              <a:rPr lang="de-DE" sz="1400" dirty="0">
                <a:solidFill>
                  <a:schemeClr val="tx1">
                    <a:lumMod val="75000"/>
                    <a:lumOff val="25000"/>
                  </a:schemeClr>
                </a:solidFill>
                <a:cs typeface="Segoe UI" panose="020B0502040204020203" pitchFamily="34" charset="0"/>
              </a:rPr>
              <a:t>Wir haben zwei grundlegend verschiedene Strategien implementiert und verglichen:</a:t>
            </a:r>
          </a:p>
        </p:txBody>
      </p:sp>
      <p:sp>
        <p:nvSpPr>
          <p:cNvPr id="33" name="Rechteck 32">
            <a:extLst>
              <a:ext uri="{FF2B5EF4-FFF2-40B4-BE49-F238E27FC236}">
                <a16:creationId xmlns:a16="http://schemas.microsoft.com/office/drawing/2014/main" id="{913AB221-FD8D-4664-9B4C-AE1B1660ECAA}"/>
              </a:ext>
            </a:extLst>
          </p:cNvPr>
          <p:cNvSpPr/>
          <p:nvPr/>
        </p:nvSpPr>
        <p:spPr>
          <a:xfrm>
            <a:off x="551656" y="4157035"/>
            <a:ext cx="5545137" cy="223394"/>
          </a:xfrm>
          <a:prstGeom prst="rect">
            <a:avLst/>
          </a:prstGeom>
        </p:spPr>
        <p:txBody>
          <a:bodyPr wrap="square" lIns="0" tIns="0" rIns="0" bIns="0" rtlCol="0" anchor="t">
            <a:spAutoFit/>
          </a:bodyPr>
          <a:lstStyle/>
          <a:p>
            <a:pPr algn="ctr" rtl="0">
              <a:lnSpc>
                <a:spcPts val="1900"/>
              </a:lnSpc>
            </a:pPr>
            <a:r>
              <a:rPr lang="de-DE" sz="1400" dirty="0">
                <a:solidFill>
                  <a:schemeClr val="tx1">
                    <a:lumMod val="75000"/>
                    <a:lumOff val="25000"/>
                  </a:schemeClr>
                </a:solidFill>
                <a:cs typeface="Segoe UI" panose="020B0502040204020203" pitchFamily="34" charset="0"/>
              </a:rPr>
              <a:t>Ein einfacher, nicht-informierter Ansatz.</a:t>
            </a:r>
          </a:p>
        </p:txBody>
      </p:sp>
      <p:sp>
        <p:nvSpPr>
          <p:cNvPr id="34" name="Rechteck 33">
            <a:extLst>
              <a:ext uri="{FF2B5EF4-FFF2-40B4-BE49-F238E27FC236}">
                <a16:creationId xmlns:a16="http://schemas.microsoft.com/office/drawing/2014/main" id="{53F5EDC0-C02E-4790-A681-CA7AB9133338}"/>
              </a:ext>
            </a:extLst>
          </p:cNvPr>
          <p:cNvSpPr/>
          <p:nvPr/>
        </p:nvSpPr>
        <p:spPr>
          <a:xfrm>
            <a:off x="6096002" y="4155469"/>
            <a:ext cx="5545137" cy="223394"/>
          </a:xfrm>
          <a:prstGeom prst="rect">
            <a:avLst/>
          </a:prstGeom>
        </p:spPr>
        <p:txBody>
          <a:bodyPr wrap="square" lIns="0" tIns="0" rIns="0" bIns="0" rtlCol="0" anchor="t">
            <a:spAutoFit/>
          </a:bodyPr>
          <a:lstStyle/>
          <a:p>
            <a:pPr algn="ctr" rtl="0">
              <a:lnSpc>
                <a:spcPts val="1900"/>
              </a:lnSpc>
            </a:pPr>
            <a:r>
              <a:rPr lang="de-DE" sz="1400" dirty="0">
                <a:solidFill>
                  <a:schemeClr val="tx1">
                    <a:lumMod val="75000"/>
                    <a:lumOff val="25000"/>
                  </a:schemeClr>
                </a:solidFill>
                <a:cs typeface="Segoe UI" panose="020B0502040204020203" pitchFamily="34" charset="0"/>
              </a:rPr>
              <a:t>Ein informierter, zielgerichteter Ansatz.</a:t>
            </a:r>
          </a:p>
        </p:txBody>
      </p:sp>
      <p:sp>
        <p:nvSpPr>
          <p:cNvPr id="48" name="Kreis: Hohl 2">
            <a:extLst>
              <a:ext uri="{FF2B5EF4-FFF2-40B4-BE49-F238E27FC236}">
                <a16:creationId xmlns:a16="http://schemas.microsoft.com/office/drawing/2014/main" id="{B2E1EA9A-F1D4-439A-B217-AD22B9348BD1}"/>
              </a:ext>
              <a:ext uri="{C183D7F6-B498-43B3-948B-1728B52AA6E4}">
                <adec:decorative xmlns:adec="http://schemas.microsoft.com/office/drawing/2017/decorative" val="1"/>
              </a:ext>
            </a:extLst>
          </p:cNvPr>
          <p:cNvSpPr/>
          <p:nvPr/>
        </p:nvSpPr>
        <p:spPr>
          <a:xfrm>
            <a:off x="2423430" y="2140484"/>
            <a:ext cx="1800000" cy="1800000"/>
          </a:xfrm>
          <a:prstGeom prst="donut">
            <a:avLst>
              <a:gd name="adj" fmla="val 12255"/>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212940"/>
                </a:solidFill>
              </a:rPr>
              <a:t>Random</a:t>
            </a:r>
          </a:p>
          <a:p>
            <a:pPr algn="ctr" rtl="0"/>
            <a:r>
              <a:rPr lang="de-DE" b="1" dirty="0">
                <a:solidFill>
                  <a:srgbClr val="212940"/>
                </a:solidFill>
              </a:rPr>
              <a:t>Walk</a:t>
            </a:r>
          </a:p>
        </p:txBody>
      </p:sp>
      <p:sp>
        <p:nvSpPr>
          <p:cNvPr id="49" name="Kreis: Hohl 21">
            <a:extLst>
              <a:ext uri="{FF2B5EF4-FFF2-40B4-BE49-F238E27FC236}">
                <a16:creationId xmlns:a16="http://schemas.microsoft.com/office/drawing/2014/main" id="{6F95A068-D94D-4F77-8309-68B11C8846CA}"/>
              </a:ext>
              <a:ext uri="{C183D7F6-B498-43B3-948B-1728B52AA6E4}">
                <adec:decorative xmlns:adec="http://schemas.microsoft.com/office/drawing/2017/decorative" val="1"/>
              </a:ext>
            </a:extLst>
          </p:cNvPr>
          <p:cNvSpPr/>
          <p:nvPr/>
        </p:nvSpPr>
        <p:spPr>
          <a:xfrm>
            <a:off x="7968571" y="2140484"/>
            <a:ext cx="1800000" cy="1800000"/>
          </a:xfrm>
          <a:prstGeom prst="donut">
            <a:avLst>
              <a:gd name="adj" fmla="val 12255"/>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3CBEF0"/>
                </a:solidFill>
              </a:rPr>
              <a:t>Frontier</a:t>
            </a:r>
          </a:p>
          <a:p>
            <a:pPr algn="ctr" rtl="0"/>
            <a:r>
              <a:rPr lang="de-DE" b="1" dirty="0" err="1">
                <a:solidFill>
                  <a:srgbClr val="3CBEF0"/>
                </a:solidFill>
              </a:rPr>
              <a:t>Based</a:t>
            </a:r>
            <a:endParaRPr lang="de-DE" b="1" dirty="0">
              <a:solidFill>
                <a:srgbClr val="3CBEF0"/>
              </a:solidFill>
            </a:endParaRPr>
          </a:p>
          <a:p>
            <a:pPr algn="ctr" rtl="0"/>
            <a:r>
              <a:rPr lang="de-DE" b="1" dirty="0">
                <a:solidFill>
                  <a:srgbClr val="3CBEF0"/>
                </a:solidFill>
              </a:rPr>
              <a:t>Exploration</a:t>
            </a:r>
          </a:p>
        </p:txBody>
      </p:sp>
    </p:spTree>
    <p:extLst>
      <p:ext uri="{BB962C8B-B14F-4D97-AF65-F5344CB8AC3E}">
        <p14:creationId xmlns:p14="http://schemas.microsoft.com/office/powerpoint/2010/main" val="351792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95833E-6 2.96296E-6 L -0.15339 2.96296E-6 " pathEditMode="relative" rAng="0" ptsTypes="AA">
                                      <p:cBhvr>
                                        <p:cTn id="6" dur="2000" fill="hold"/>
                                        <p:tgtEl>
                                          <p:spTgt spid="48"/>
                                        </p:tgtEl>
                                        <p:attrNameLst>
                                          <p:attrName>ppt_x</p:attrName>
                                          <p:attrName>ppt_y</p:attrName>
                                        </p:attrNameLst>
                                      </p:cBhvr>
                                      <p:rCtr x="-7669" y="0"/>
                                    </p:animMotion>
                                  </p:childTnLst>
                                </p:cTn>
                              </p:par>
                              <p:par>
                                <p:cTn id="7" presetID="42" presetClass="path" presetSubtype="0" accel="50000" decel="50000" fill="hold" grpId="0" nodeType="withEffect">
                                  <p:stCondLst>
                                    <p:cond delay="0"/>
                                  </p:stCondLst>
                                  <p:childTnLst>
                                    <p:animMotion origin="layout" path="M -3.75E-6 2.96296E-6 L -0.15351 -0.00023 " pathEditMode="relative" rAng="0" ptsTypes="AA">
                                      <p:cBhvr>
                                        <p:cTn id="8" dur="2000" fill="hold"/>
                                        <p:tgtEl>
                                          <p:spTgt spid="49"/>
                                        </p:tgtEl>
                                        <p:attrNameLst>
                                          <p:attrName>ppt_x</p:attrName>
                                          <p:attrName>ppt_y</p:attrName>
                                        </p:attrNameLst>
                                      </p:cBhvr>
                                      <p:rCtr x="-7682" y="-23"/>
                                    </p:animMotion>
                                  </p:childTnLst>
                                </p:cTn>
                              </p:par>
                              <p:par>
                                <p:cTn id="9" presetID="10" presetClass="exit" presetSubtype="0" fill="hold" grpId="0" nodeType="withEffect">
                                  <p:stCondLst>
                                    <p:cond delay="0"/>
                                  </p:stCondLst>
                                  <p:childTnLst>
                                    <p:animEffect transition="out" filter="fade">
                                      <p:cBhvr>
                                        <p:cTn id="10" dur="500"/>
                                        <p:tgtEl>
                                          <p:spTgt spid="32"/>
                                        </p:tgtEl>
                                      </p:cBhvr>
                                    </p:animEffect>
                                    <p:set>
                                      <p:cBhvr>
                                        <p:cTn id="11" dur="1" fill="hold">
                                          <p:stCondLst>
                                            <p:cond delay="499"/>
                                          </p:stCondLst>
                                        </p:cTn>
                                        <p:tgtEl>
                                          <p:spTgt spid="32"/>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33"/>
                                        </p:tgtEl>
                                      </p:cBhvr>
                                    </p:animEffect>
                                    <p:set>
                                      <p:cBhvr>
                                        <p:cTn id="14" dur="1" fill="hold">
                                          <p:stCondLst>
                                            <p:cond delay="499"/>
                                          </p:stCondLst>
                                        </p:cTn>
                                        <p:tgtEl>
                                          <p:spTgt spid="33"/>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34"/>
                                        </p:tgtEl>
                                      </p:cBhvr>
                                    </p:animEffect>
                                    <p:set>
                                      <p:cBhvr>
                                        <p:cTn id="17"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48"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661452" y="522898"/>
            <a:ext cx="25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Explorations-Algorithmen im Überblick</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5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913AB221-FD8D-4664-9B4C-AE1B1660ECAA}"/>
              </a:ext>
            </a:extLst>
          </p:cNvPr>
          <p:cNvSpPr/>
          <p:nvPr/>
        </p:nvSpPr>
        <p:spPr>
          <a:xfrm>
            <a:off x="551259" y="4091802"/>
            <a:ext cx="5263529" cy="467051"/>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Der Agent bewegt sich zufällig, bis er auf ein Hindernis trifft oder ein Zeitlimit erreicht ist und ändert dann zufällig seine Richtung.</a:t>
            </a:r>
          </a:p>
        </p:txBody>
      </p:sp>
      <p:sp>
        <p:nvSpPr>
          <p:cNvPr id="34" name="Rechteck 33">
            <a:extLst>
              <a:ext uri="{FF2B5EF4-FFF2-40B4-BE49-F238E27FC236}">
                <a16:creationId xmlns:a16="http://schemas.microsoft.com/office/drawing/2014/main" id="{53F5EDC0-C02E-4790-A681-CA7AB9133338}"/>
              </a:ext>
            </a:extLst>
          </p:cNvPr>
          <p:cNvSpPr/>
          <p:nvPr/>
        </p:nvSpPr>
        <p:spPr>
          <a:xfrm>
            <a:off x="6096000" y="4091802"/>
            <a:ext cx="5545138" cy="1685333"/>
          </a:xfrm>
          <a:prstGeom prst="rect">
            <a:avLst/>
          </a:prstGeom>
        </p:spPr>
        <p:txBody>
          <a:bodyPr wrap="square" lIns="0" tIns="0" rIns="0" bIns="0" rtlCol="0" anchor="t">
            <a:spAutoFit/>
          </a:bodyPr>
          <a:lstStyle/>
          <a:p>
            <a:pPr rtl="0">
              <a:lnSpc>
                <a:spcPts val="1900"/>
              </a:lnSpc>
            </a:pPr>
            <a:r>
              <a:rPr lang="de-DE" sz="1400" dirty="0">
                <a:solidFill>
                  <a:schemeClr val="tx1">
                    <a:lumMod val="75000"/>
                    <a:lumOff val="25000"/>
                  </a:schemeClr>
                </a:solidFill>
                <a:cs typeface="Segoe UI" panose="020B0502040204020203" pitchFamily="34" charset="0"/>
              </a:rPr>
              <a:t>Die Umgebung wird in drei Bereiche unterteilt:</a:t>
            </a:r>
          </a:p>
          <a:p>
            <a:pPr rtl="0">
              <a:lnSpc>
                <a:spcPts val="1900"/>
              </a:lnSpc>
            </a:pPr>
            <a:r>
              <a:rPr lang="de-DE" sz="1400" dirty="0">
                <a:solidFill>
                  <a:schemeClr val="tx1">
                    <a:lumMod val="75000"/>
                    <a:lumOff val="25000"/>
                  </a:schemeClr>
                </a:solidFill>
                <a:cs typeface="Segoe UI" panose="020B0502040204020203" pitchFamily="34" charset="0"/>
              </a:rPr>
              <a:t>1. Bekanntes Gebiet</a:t>
            </a:r>
          </a:p>
          <a:p>
            <a:pPr rtl="0">
              <a:lnSpc>
                <a:spcPts val="1900"/>
              </a:lnSpc>
            </a:pPr>
            <a:r>
              <a:rPr lang="de-DE" sz="1400" dirty="0">
                <a:solidFill>
                  <a:schemeClr val="tx1">
                    <a:lumMod val="75000"/>
                    <a:lumOff val="25000"/>
                  </a:schemeClr>
                </a:solidFill>
                <a:cs typeface="Segoe UI" panose="020B0502040204020203" pitchFamily="34" charset="0"/>
              </a:rPr>
              <a:t>2. Unbekanntes Gebiet</a:t>
            </a:r>
          </a:p>
          <a:p>
            <a:pPr rtl="0">
              <a:lnSpc>
                <a:spcPts val="1900"/>
              </a:lnSpc>
            </a:pPr>
            <a:r>
              <a:rPr lang="de-DE" sz="1400" dirty="0">
                <a:solidFill>
                  <a:schemeClr val="tx1">
                    <a:lumMod val="75000"/>
                    <a:lumOff val="25000"/>
                  </a:schemeClr>
                </a:solidFill>
                <a:cs typeface="Segoe UI" panose="020B0502040204020203" pitchFamily="34" charset="0"/>
              </a:rPr>
              <a:t>3. Frontiers: Die Grenzen zwischen bekanntem und unbekanntem Gebiet.</a:t>
            </a:r>
          </a:p>
          <a:p>
            <a:pPr rtl="0">
              <a:lnSpc>
                <a:spcPts val="1900"/>
              </a:lnSpc>
            </a:pPr>
            <a:endParaRPr lang="de-DE" sz="1400" dirty="0">
              <a:solidFill>
                <a:schemeClr val="tx1">
                  <a:lumMod val="75000"/>
                  <a:lumOff val="25000"/>
                </a:schemeClr>
              </a:solidFill>
              <a:cs typeface="Segoe UI" panose="020B0502040204020203" pitchFamily="34" charset="0"/>
            </a:endParaRPr>
          </a:p>
          <a:p>
            <a:pPr>
              <a:lnSpc>
                <a:spcPts val="1900"/>
              </a:lnSpc>
            </a:pPr>
            <a:r>
              <a:rPr lang="de-DE" sz="1400" dirty="0">
                <a:solidFill>
                  <a:schemeClr val="tx1">
                    <a:lumMod val="75000"/>
                    <a:lumOff val="25000"/>
                  </a:schemeClr>
                </a:solidFill>
                <a:cs typeface="Segoe UI" panose="020B0502040204020203" pitchFamily="34" charset="0"/>
              </a:rPr>
              <a:t>Die Agenten bewegen sich gezielt zu diesen Grenzen, um möglichst effizient neue Gebiete aufzudecken.</a:t>
            </a:r>
          </a:p>
        </p:txBody>
      </p:sp>
      <p:sp>
        <p:nvSpPr>
          <p:cNvPr id="13" name="Rechteck 12">
            <a:extLst>
              <a:ext uri="{FF2B5EF4-FFF2-40B4-BE49-F238E27FC236}">
                <a16:creationId xmlns:a16="http://schemas.microsoft.com/office/drawing/2014/main" id="{E6D29E99-E99F-4AE9-91F0-86F06FA7B9EE}"/>
              </a:ext>
            </a:extLst>
          </p:cNvPr>
          <p:cNvSpPr/>
          <p:nvPr/>
        </p:nvSpPr>
        <p:spPr>
          <a:xfrm>
            <a:off x="552054" y="4717168"/>
            <a:ext cx="5262734" cy="1441677"/>
          </a:xfrm>
          <a:prstGeom prst="rect">
            <a:avLst/>
          </a:prstGeom>
        </p:spPr>
        <p:txBody>
          <a:bodyPr wrap="square" lIns="0" tIns="0" rIns="0" bIns="0" rtlCol="0" anchor="t">
            <a:spAutoFit/>
          </a:bodyPr>
          <a:lstStyle/>
          <a:p>
            <a:pPr>
              <a:lnSpc>
                <a:spcPts val="1900"/>
              </a:lnSpc>
            </a:pPr>
            <a:r>
              <a:rPr lang="de-DE" sz="1400" b="1" dirty="0">
                <a:solidFill>
                  <a:schemeClr val="tx1">
                    <a:lumMod val="75000"/>
                    <a:lumOff val="25000"/>
                  </a:schemeClr>
                </a:solidFill>
                <a:cs typeface="Segoe UI" panose="020B0502040204020203" pitchFamily="34" charset="0"/>
              </a:rPr>
              <a:t>Keine Intelligenz: </a:t>
            </a:r>
          </a:p>
          <a:p>
            <a:pPr>
              <a:lnSpc>
                <a:spcPts val="1900"/>
              </a:lnSpc>
            </a:pPr>
            <a:r>
              <a:rPr lang="de-DE" sz="1400" dirty="0">
                <a:solidFill>
                  <a:schemeClr val="tx1">
                    <a:lumMod val="75000"/>
                    <a:lumOff val="25000"/>
                  </a:schemeClr>
                </a:solidFill>
                <a:cs typeface="Segoe UI" panose="020B0502040204020203" pitchFamily="34" charset="0"/>
              </a:rPr>
              <a:t>Der Agent berücksichtigt nicht, ob ein Bereich bereits bekannt ist, schon befahren wurde oder ob andere Agenten in der Nähe sind.</a:t>
            </a:r>
          </a:p>
          <a:p>
            <a:pPr>
              <a:lnSpc>
                <a:spcPts val="1900"/>
              </a:lnSpc>
            </a:pPr>
            <a:endParaRPr lang="de-DE" sz="1400" dirty="0">
              <a:solidFill>
                <a:schemeClr val="tx1">
                  <a:lumMod val="75000"/>
                  <a:lumOff val="25000"/>
                </a:schemeClr>
              </a:solidFill>
              <a:cs typeface="Segoe UI" panose="020B0502040204020203" pitchFamily="34" charset="0"/>
            </a:endParaRPr>
          </a:p>
          <a:p>
            <a:pPr>
              <a:lnSpc>
                <a:spcPts val="1900"/>
              </a:lnSpc>
            </a:pPr>
            <a:r>
              <a:rPr lang="de-DE" sz="1400" dirty="0">
                <a:solidFill>
                  <a:schemeClr val="tx1">
                    <a:lumMod val="75000"/>
                    <a:lumOff val="25000"/>
                  </a:schemeClr>
                </a:solidFill>
                <a:cs typeface="Segoe UI" panose="020B0502040204020203" pitchFamily="34" charset="0"/>
              </a:rPr>
              <a:t> + einfach</a:t>
            </a:r>
          </a:p>
          <a:p>
            <a:pPr>
              <a:lnSpc>
                <a:spcPts val="1900"/>
              </a:lnSpc>
            </a:pPr>
            <a:r>
              <a:rPr lang="de-DE" sz="1400" dirty="0">
                <a:solidFill>
                  <a:schemeClr val="tx1">
                    <a:lumMod val="75000"/>
                    <a:lumOff val="25000"/>
                  </a:schemeClr>
                </a:solidFill>
                <a:cs typeface="Segoe UI" panose="020B0502040204020203" pitchFamily="34" charset="0"/>
              </a:rPr>
              <a:t> - ineffizient und ohne Zielorientierung</a:t>
            </a:r>
          </a:p>
        </p:txBody>
      </p:sp>
      <p:sp>
        <p:nvSpPr>
          <p:cNvPr id="16" name="Kreis: Hohl 2">
            <a:extLst>
              <a:ext uri="{FF2B5EF4-FFF2-40B4-BE49-F238E27FC236}">
                <a16:creationId xmlns:a16="http://schemas.microsoft.com/office/drawing/2014/main" id="{F003B5F9-DAEE-41C6-A803-5BE07A1455F2}"/>
              </a:ext>
              <a:ext uri="{C183D7F6-B498-43B3-948B-1728B52AA6E4}">
                <adec:decorative xmlns:adec="http://schemas.microsoft.com/office/drawing/2017/decorative" val="1"/>
              </a:ext>
            </a:extLst>
          </p:cNvPr>
          <p:cNvSpPr/>
          <p:nvPr/>
        </p:nvSpPr>
        <p:spPr>
          <a:xfrm>
            <a:off x="551259" y="2140832"/>
            <a:ext cx="1800000" cy="1800000"/>
          </a:xfrm>
          <a:prstGeom prst="donut">
            <a:avLst>
              <a:gd name="adj" fmla="val 12255"/>
            </a:avLst>
          </a:prstGeom>
          <a:solidFill>
            <a:srgbClr val="212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212940"/>
                </a:solidFill>
              </a:rPr>
              <a:t>Random</a:t>
            </a:r>
          </a:p>
          <a:p>
            <a:pPr algn="ctr" rtl="0"/>
            <a:r>
              <a:rPr lang="de-DE" b="1" dirty="0">
                <a:solidFill>
                  <a:srgbClr val="212940"/>
                </a:solidFill>
              </a:rPr>
              <a:t>Walk</a:t>
            </a:r>
          </a:p>
        </p:txBody>
      </p:sp>
      <p:sp>
        <p:nvSpPr>
          <p:cNvPr id="18" name="Rechteck 17">
            <a:extLst>
              <a:ext uri="{FF2B5EF4-FFF2-40B4-BE49-F238E27FC236}">
                <a16:creationId xmlns:a16="http://schemas.microsoft.com/office/drawing/2014/main" id="{77FCDA37-D62B-4400-8D00-9A70AF827A0A}"/>
              </a:ext>
            </a:extLst>
          </p:cNvPr>
          <p:cNvSpPr/>
          <p:nvPr/>
        </p:nvSpPr>
        <p:spPr>
          <a:xfrm>
            <a:off x="6350000" y="1233487"/>
            <a:ext cx="5305538" cy="24479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de-DE" dirty="0"/>
              <a:t>Grafik </a:t>
            </a:r>
          </a:p>
          <a:p>
            <a:pPr algn="r"/>
            <a:r>
              <a:rPr lang="de-DE" dirty="0"/>
              <a:t>mit den 3 Sachen </a:t>
            </a:r>
          </a:p>
          <a:p>
            <a:pPr algn="r"/>
            <a:r>
              <a:rPr lang="de-DE" dirty="0"/>
              <a:t>eingezeichnet</a:t>
            </a:r>
          </a:p>
        </p:txBody>
      </p:sp>
      <p:sp>
        <p:nvSpPr>
          <p:cNvPr id="2" name="Ellipse 1">
            <a:extLst>
              <a:ext uri="{FF2B5EF4-FFF2-40B4-BE49-F238E27FC236}">
                <a16:creationId xmlns:a16="http://schemas.microsoft.com/office/drawing/2014/main" id="{8FA8AC7C-0E7F-40D5-9625-C9F0CEB9465D}"/>
              </a:ext>
            </a:extLst>
          </p:cNvPr>
          <p:cNvSpPr/>
          <p:nvPr/>
        </p:nvSpPr>
        <p:spPr>
          <a:xfrm>
            <a:off x="6095601" y="2140832"/>
            <a:ext cx="1800000" cy="180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Kreis: Hohl 21">
            <a:extLst>
              <a:ext uri="{FF2B5EF4-FFF2-40B4-BE49-F238E27FC236}">
                <a16:creationId xmlns:a16="http://schemas.microsoft.com/office/drawing/2014/main" id="{166A0C74-9027-4A3B-A348-880EEEE1B5B1}"/>
              </a:ext>
              <a:ext uri="{C183D7F6-B498-43B3-948B-1728B52AA6E4}">
                <adec:decorative xmlns:adec="http://schemas.microsoft.com/office/drawing/2017/decorative" val="1"/>
              </a:ext>
            </a:extLst>
          </p:cNvPr>
          <p:cNvSpPr/>
          <p:nvPr/>
        </p:nvSpPr>
        <p:spPr>
          <a:xfrm>
            <a:off x="6096400" y="2140832"/>
            <a:ext cx="1800000" cy="1800000"/>
          </a:xfrm>
          <a:prstGeom prst="donut">
            <a:avLst>
              <a:gd name="adj" fmla="val 12255"/>
            </a:avLst>
          </a:prstGeom>
          <a:solidFill>
            <a:srgbClr val="3CB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de-DE" b="1" dirty="0">
                <a:solidFill>
                  <a:srgbClr val="3CBEF0"/>
                </a:solidFill>
              </a:rPr>
              <a:t>Frontier</a:t>
            </a:r>
          </a:p>
          <a:p>
            <a:pPr algn="ctr" rtl="0"/>
            <a:r>
              <a:rPr lang="de-DE" b="1" dirty="0" err="1">
                <a:solidFill>
                  <a:srgbClr val="3CBEF0"/>
                </a:solidFill>
              </a:rPr>
              <a:t>Based</a:t>
            </a:r>
            <a:endParaRPr lang="de-DE" b="1" dirty="0">
              <a:solidFill>
                <a:srgbClr val="3CBEF0"/>
              </a:solidFill>
            </a:endParaRPr>
          </a:p>
          <a:p>
            <a:pPr algn="ctr" rtl="0"/>
            <a:r>
              <a:rPr lang="de-DE" b="1" dirty="0">
                <a:solidFill>
                  <a:srgbClr val="3CBEF0"/>
                </a:solidFill>
              </a:rPr>
              <a:t>Exploration</a:t>
            </a:r>
          </a:p>
        </p:txBody>
      </p:sp>
    </p:spTree>
    <p:extLst>
      <p:ext uri="{BB962C8B-B14F-4D97-AF65-F5344CB8AC3E}">
        <p14:creationId xmlns:p14="http://schemas.microsoft.com/office/powerpoint/2010/main" val="323802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13"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D9B56-60EE-438D-AC74-69D6A6923EFE}"/>
              </a:ext>
            </a:extLst>
          </p:cNvPr>
          <p:cNvSpPr>
            <a:spLocks noGrp="1"/>
          </p:cNvSpPr>
          <p:nvPr>
            <p:ph type="ctrTitle"/>
          </p:nvPr>
        </p:nvSpPr>
        <p:spPr/>
        <p:txBody>
          <a:bodyPr/>
          <a:lstStyle/>
          <a:p>
            <a:r>
              <a:rPr lang="de-DE" dirty="0"/>
              <a:t>Ende oder</a:t>
            </a:r>
          </a:p>
        </p:txBody>
      </p:sp>
    </p:spTree>
    <p:extLst>
      <p:ext uri="{BB962C8B-B14F-4D97-AF65-F5344CB8AC3E}">
        <p14:creationId xmlns:p14="http://schemas.microsoft.com/office/powerpoint/2010/main" val="37064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rtlCol="0"/>
          <a:lstStyle/>
          <a:p>
            <a:r>
              <a:rPr lang="de-DE" dirty="0"/>
              <a:t>Projektanalyse – Folie 6</a:t>
            </a:r>
          </a:p>
        </p:txBody>
      </p:sp>
      <p:cxnSp>
        <p:nvCxnSpPr>
          <p:cNvPr id="8" name="Gerader Verbinde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72000" y="512763"/>
            <a:ext cx="34200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el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de-DE" sz="2800" b="1" dirty="0">
                <a:solidFill>
                  <a:schemeClr val="tx1">
                    <a:lumMod val="75000"/>
                    <a:lumOff val="25000"/>
                  </a:schemeClr>
                </a:solidFill>
              </a:rPr>
              <a:t>FBE – Der Erkundungszyklus</a:t>
            </a:r>
            <a:br>
              <a:rPr lang="de-DE" sz="2800" dirty="0">
                <a:solidFill>
                  <a:schemeClr val="tx1">
                    <a:lumMod val="75000"/>
                    <a:lumOff val="25000"/>
                  </a:schemeClr>
                </a:solidFill>
              </a:rPr>
            </a:br>
            <a:endParaRPr lang="de-DE" sz="2800" dirty="0">
              <a:solidFill>
                <a:schemeClr val="tx1">
                  <a:lumMod val="75000"/>
                  <a:lumOff val="25000"/>
                </a:schemeClr>
              </a:solidFill>
            </a:endParaRPr>
          </a:p>
        </p:txBody>
      </p:sp>
      <p:cxnSp>
        <p:nvCxnSpPr>
          <p:cNvPr id="14" name="Gerader Verbinde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20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973F79F5-3396-4012-BD4A-90FDB3B85479}"/>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rgbClr val="00000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dirty="0"/>
          </a:p>
        </p:txBody>
      </p:sp>
      <p:sp>
        <p:nvSpPr>
          <p:cNvPr id="17" name="Trapezoid 16">
            <a:extLst>
              <a:ext uri="{FF2B5EF4-FFF2-40B4-BE49-F238E27FC236}">
                <a16:creationId xmlns:a16="http://schemas.microsoft.com/office/drawing/2014/main" id="{A986BAD1-E0E5-44ED-83BA-266C57F371D0}"/>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rgbClr val="00000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rapezoid 17">
            <a:extLst>
              <a:ext uri="{FF2B5EF4-FFF2-40B4-BE49-F238E27FC236}">
                <a16:creationId xmlns:a16="http://schemas.microsoft.com/office/drawing/2014/main" id="{DDEAAF3E-E72F-439E-90F1-F1CE26FEF1A8}"/>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rgbClr val="00000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rapezoid 18">
            <a:extLst>
              <a:ext uri="{FF2B5EF4-FFF2-40B4-BE49-F238E27FC236}">
                <a16:creationId xmlns:a16="http://schemas.microsoft.com/office/drawing/2014/main" id="{09A85747-0187-4199-8729-2D542D08D064}"/>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rgbClr val="00000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Trapezoid 19">
            <a:extLst>
              <a:ext uri="{FF2B5EF4-FFF2-40B4-BE49-F238E27FC236}">
                <a16:creationId xmlns:a16="http://schemas.microsoft.com/office/drawing/2014/main" id="{B49795B0-89EE-4A59-823A-E99AEF1FFDF3}"/>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rgbClr val="000001">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7575DBC1-733D-41EF-B0E3-5ACF003336CB}"/>
              </a:ext>
            </a:extLst>
          </p:cNvPr>
          <p:cNvSpPr/>
          <p:nvPr/>
        </p:nvSpPr>
        <p:spPr>
          <a:xfrm>
            <a:off x="1046786" y="2351822"/>
            <a:ext cx="1371600" cy="461665"/>
          </a:xfrm>
          <a:prstGeom prst="rect">
            <a:avLst/>
          </a:prstGeom>
        </p:spPr>
        <p:txBody>
          <a:bodyPr wrap="square" lIns="0" tIns="0" rIns="0" bIns="0" rtlCol="0">
            <a:spAutoFit/>
          </a:bodyPr>
          <a:lstStyle/>
          <a:p>
            <a:pPr algn="ctr" rtl="0"/>
            <a:r>
              <a:rPr lang="de-DE" sz="1500" b="1" dirty="0">
                <a:solidFill>
                  <a:schemeClr val="bg1"/>
                </a:solidFill>
              </a:rPr>
              <a:t>KARTEN-UPDATE</a:t>
            </a:r>
          </a:p>
        </p:txBody>
      </p:sp>
      <p:sp>
        <p:nvSpPr>
          <p:cNvPr id="22" name="Rechteck 21">
            <a:extLst>
              <a:ext uri="{FF2B5EF4-FFF2-40B4-BE49-F238E27FC236}">
                <a16:creationId xmlns:a16="http://schemas.microsoft.com/office/drawing/2014/main" id="{B944F6CC-36A1-4705-BC7E-D11F0F5070D1}"/>
              </a:ext>
            </a:extLst>
          </p:cNvPr>
          <p:cNvSpPr/>
          <p:nvPr/>
        </p:nvSpPr>
        <p:spPr>
          <a:xfrm>
            <a:off x="3213585" y="2351822"/>
            <a:ext cx="1371600" cy="461665"/>
          </a:xfrm>
          <a:prstGeom prst="rect">
            <a:avLst/>
          </a:prstGeom>
        </p:spPr>
        <p:txBody>
          <a:bodyPr wrap="square" lIns="0" tIns="0" rIns="0" bIns="0" rtlCol="0">
            <a:spAutoFit/>
          </a:bodyPr>
          <a:lstStyle/>
          <a:p>
            <a:pPr algn="ctr" rtl="0"/>
            <a:r>
              <a:rPr lang="de-DE" sz="1500" b="1" dirty="0">
                <a:solidFill>
                  <a:schemeClr val="bg1"/>
                </a:solidFill>
              </a:rPr>
              <a:t>GRENZEN-UPDATE</a:t>
            </a:r>
          </a:p>
        </p:txBody>
      </p:sp>
      <p:sp>
        <p:nvSpPr>
          <p:cNvPr id="23" name="Rechteck 22">
            <a:extLst>
              <a:ext uri="{FF2B5EF4-FFF2-40B4-BE49-F238E27FC236}">
                <a16:creationId xmlns:a16="http://schemas.microsoft.com/office/drawing/2014/main" id="{A59EADAE-E2D1-4386-97F0-E36F9B54A0F6}"/>
              </a:ext>
            </a:extLst>
          </p:cNvPr>
          <p:cNvSpPr/>
          <p:nvPr/>
        </p:nvSpPr>
        <p:spPr>
          <a:xfrm>
            <a:off x="5380383" y="2351822"/>
            <a:ext cx="1371600" cy="461665"/>
          </a:xfrm>
          <a:prstGeom prst="rect">
            <a:avLst/>
          </a:prstGeom>
        </p:spPr>
        <p:txBody>
          <a:bodyPr wrap="square" lIns="0" tIns="0" rIns="0" bIns="0" rtlCol="0">
            <a:spAutoFit/>
          </a:bodyPr>
          <a:lstStyle/>
          <a:p>
            <a:pPr algn="ctr" rtl="0"/>
            <a:r>
              <a:rPr lang="de-DE" sz="1500" b="1" dirty="0">
                <a:solidFill>
                  <a:schemeClr val="bg1"/>
                </a:solidFill>
              </a:rPr>
              <a:t>GRENZEN-AUSWAHL</a:t>
            </a:r>
          </a:p>
        </p:txBody>
      </p:sp>
      <p:sp>
        <p:nvSpPr>
          <p:cNvPr id="24" name="Rechteck 23">
            <a:extLst>
              <a:ext uri="{FF2B5EF4-FFF2-40B4-BE49-F238E27FC236}">
                <a16:creationId xmlns:a16="http://schemas.microsoft.com/office/drawing/2014/main" id="{064DA949-FC00-4A50-BA80-69E105016A92}"/>
              </a:ext>
            </a:extLst>
          </p:cNvPr>
          <p:cNvSpPr/>
          <p:nvPr/>
        </p:nvSpPr>
        <p:spPr>
          <a:xfrm>
            <a:off x="7547182" y="2351822"/>
            <a:ext cx="1371600" cy="461665"/>
          </a:xfrm>
          <a:prstGeom prst="rect">
            <a:avLst/>
          </a:prstGeom>
        </p:spPr>
        <p:txBody>
          <a:bodyPr wrap="square" lIns="0" tIns="0" rIns="0" bIns="0" rtlCol="0">
            <a:spAutoFit/>
          </a:bodyPr>
          <a:lstStyle/>
          <a:p>
            <a:pPr algn="ctr" rtl="0"/>
            <a:r>
              <a:rPr lang="de-DE" sz="1500" b="1" dirty="0">
                <a:solidFill>
                  <a:schemeClr val="bg1"/>
                </a:solidFill>
              </a:rPr>
              <a:t>ROUTEN-AUSWAHL</a:t>
            </a:r>
          </a:p>
        </p:txBody>
      </p:sp>
      <p:sp>
        <p:nvSpPr>
          <p:cNvPr id="25" name="Rechteck 24">
            <a:extLst>
              <a:ext uri="{FF2B5EF4-FFF2-40B4-BE49-F238E27FC236}">
                <a16:creationId xmlns:a16="http://schemas.microsoft.com/office/drawing/2014/main" id="{B85D37E7-ABB5-4F1A-B6EB-4632AC69E351}"/>
              </a:ext>
            </a:extLst>
          </p:cNvPr>
          <p:cNvSpPr/>
          <p:nvPr/>
        </p:nvSpPr>
        <p:spPr>
          <a:xfrm>
            <a:off x="9716138" y="2351822"/>
            <a:ext cx="1371600" cy="230832"/>
          </a:xfrm>
          <a:prstGeom prst="rect">
            <a:avLst/>
          </a:prstGeom>
        </p:spPr>
        <p:txBody>
          <a:bodyPr wrap="square" lIns="0" tIns="0" rIns="0" bIns="0" rtlCol="0">
            <a:spAutoFit/>
          </a:bodyPr>
          <a:lstStyle/>
          <a:p>
            <a:pPr algn="ctr" rtl="0"/>
            <a:r>
              <a:rPr lang="de-DE" sz="1500" b="1" dirty="0">
                <a:solidFill>
                  <a:schemeClr val="bg1"/>
                </a:solidFill>
              </a:rPr>
              <a:t>BEWEGUNG</a:t>
            </a:r>
          </a:p>
        </p:txBody>
      </p:sp>
      <p:sp>
        <p:nvSpPr>
          <p:cNvPr id="26" name="Rechteck 25">
            <a:extLst>
              <a:ext uri="{FF2B5EF4-FFF2-40B4-BE49-F238E27FC236}">
                <a16:creationId xmlns:a16="http://schemas.microsoft.com/office/drawing/2014/main" id="{BED10B95-4AB6-480E-B764-60D042A94689}"/>
              </a:ext>
            </a:extLst>
          </p:cNvPr>
          <p:cNvSpPr/>
          <p:nvPr/>
        </p:nvSpPr>
        <p:spPr>
          <a:xfrm>
            <a:off x="886383"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nimmt seine Umgebung wahr und aktualisiert seine lokale Karte.</a:t>
            </a:r>
          </a:p>
        </p:txBody>
      </p:sp>
      <p:sp>
        <p:nvSpPr>
          <p:cNvPr id="27" name="Rechteck 26">
            <a:extLst>
              <a:ext uri="{FF2B5EF4-FFF2-40B4-BE49-F238E27FC236}">
                <a16:creationId xmlns:a16="http://schemas.microsoft.com/office/drawing/2014/main" id="{BE67E7CD-1C07-4456-8AEC-F97FDD74948C}"/>
              </a:ext>
            </a:extLst>
          </p:cNvPr>
          <p:cNvSpPr/>
          <p:nvPr/>
        </p:nvSpPr>
        <p:spPr>
          <a:xfrm>
            <a:off x="3053182" y="3154083"/>
            <a:ext cx="1752042" cy="710707"/>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Neue Frontiers werden in der aktualisierten Karte identifiziert.</a:t>
            </a:r>
          </a:p>
        </p:txBody>
      </p:sp>
      <p:sp>
        <p:nvSpPr>
          <p:cNvPr id="28" name="Rechteck 27">
            <a:extLst>
              <a:ext uri="{FF2B5EF4-FFF2-40B4-BE49-F238E27FC236}">
                <a16:creationId xmlns:a16="http://schemas.microsoft.com/office/drawing/2014/main" id="{44E518D8-1387-4F37-9F23-322702F26CB9}"/>
              </a:ext>
            </a:extLst>
          </p:cNvPr>
          <p:cNvSpPr/>
          <p:nvPr/>
        </p:nvSpPr>
        <p:spPr>
          <a:xfrm>
            <a:off x="5219979"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Die Frontiers werden bewertet und das "beste" Ziel wird ausgewählt.. </a:t>
            </a:r>
          </a:p>
        </p:txBody>
      </p:sp>
      <p:sp>
        <p:nvSpPr>
          <p:cNvPr id="29" name="Rechteck 28">
            <a:extLst>
              <a:ext uri="{FF2B5EF4-FFF2-40B4-BE49-F238E27FC236}">
                <a16:creationId xmlns:a16="http://schemas.microsoft.com/office/drawing/2014/main" id="{3CB67845-C8DD-4D69-A26E-F13D40FA570A}"/>
              </a:ext>
            </a:extLst>
          </p:cNvPr>
          <p:cNvSpPr/>
          <p:nvPr/>
        </p:nvSpPr>
        <p:spPr>
          <a:xfrm>
            <a:off x="7386779" y="3154083"/>
            <a:ext cx="1752042" cy="954364"/>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plant die optimale Route zum Ziel (mittels A*-Algorithmus).</a:t>
            </a:r>
          </a:p>
        </p:txBody>
      </p:sp>
      <p:sp>
        <p:nvSpPr>
          <p:cNvPr id="30" name="Rechteck 29">
            <a:extLst>
              <a:ext uri="{FF2B5EF4-FFF2-40B4-BE49-F238E27FC236}">
                <a16:creationId xmlns:a16="http://schemas.microsoft.com/office/drawing/2014/main" id="{52745DBB-6450-45C0-86BC-ABCEA823D48B}"/>
              </a:ext>
            </a:extLst>
          </p:cNvPr>
          <p:cNvSpPr/>
          <p:nvPr/>
        </p:nvSpPr>
        <p:spPr>
          <a:xfrm>
            <a:off x="9555735" y="3154083"/>
            <a:ext cx="1752042" cy="710707"/>
          </a:xfrm>
          <a:prstGeom prst="rect">
            <a:avLst/>
          </a:prstGeom>
        </p:spPr>
        <p:txBody>
          <a:bodyPr wrap="square" lIns="0" tIns="0" rIns="0" bIns="0" rtlCol="0" anchor="t">
            <a:spAutoFit/>
          </a:bodyPr>
          <a:lstStyle/>
          <a:p>
            <a:pPr algn="ctr" rtl="0">
              <a:lnSpc>
                <a:spcPts val="1900"/>
              </a:lnSpc>
            </a:pPr>
            <a:r>
              <a:rPr lang="de-DE" sz="1400" dirty="0">
                <a:solidFill>
                  <a:schemeClr val="bg1"/>
                </a:solidFill>
                <a:cs typeface="Segoe UI" panose="020B0502040204020203" pitchFamily="34" charset="0"/>
              </a:rPr>
              <a:t>Der Agent bewegt sich einen Schritt in Richtung des Ziels.</a:t>
            </a:r>
          </a:p>
        </p:txBody>
      </p:sp>
      <p:sp>
        <p:nvSpPr>
          <p:cNvPr id="31" name="Rechteck: abgerundete Ecken 30">
            <a:extLst>
              <a:ext uri="{FF2B5EF4-FFF2-40B4-BE49-F238E27FC236}">
                <a16:creationId xmlns:a16="http://schemas.microsoft.com/office/drawing/2014/main" id="{F64FB4AA-88B4-4B17-814F-51E2CC1D2937}"/>
              </a:ext>
            </a:extLst>
          </p:cNvPr>
          <p:cNvSpPr/>
          <p:nvPr/>
        </p:nvSpPr>
        <p:spPr>
          <a:xfrm>
            <a:off x="261521" y="5948861"/>
            <a:ext cx="11734799" cy="914400"/>
          </a:xfrm>
          <a:prstGeom prst="roundRect">
            <a:avLst/>
          </a:prstGeom>
          <a:solidFill>
            <a:schemeClr val="tx1"/>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solidFill>
                  <a:srgbClr val="FF33CC"/>
                </a:solidFill>
              </a:rPr>
              <a:t>Ggf. nacheinander die Schritte farblich hervorheben, während man was zu ihnen sagt</a:t>
            </a:r>
          </a:p>
        </p:txBody>
      </p:sp>
    </p:spTree>
    <p:extLst>
      <p:ext uri="{BB962C8B-B14F-4D97-AF65-F5344CB8AC3E}">
        <p14:creationId xmlns:p14="http://schemas.microsoft.com/office/powerpoint/2010/main" val="29920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D9B56-60EE-438D-AC74-69D6A6923EFE}"/>
              </a:ext>
            </a:extLst>
          </p:cNvPr>
          <p:cNvSpPr>
            <a:spLocks noGrp="1"/>
          </p:cNvSpPr>
          <p:nvPr>
            <p:ph type="ctrTitle"/>
          </p:nvPr>
        </p:nvSpPr>
        <p:spPr/>
        <p:txBody>
          <a:bodyPr/>
          <a:lstStyle/>
          <a:p>
            <a:r>
              <a:rPr lang="de-DE" dirty="0"/>
              <a:t>oder</a:t>
            </a:r>
          </a:p>
        </p:txBody>
      </p:sp>
    </p:spTree>
    <p:extLst>
      <p:ext uri="{BB962C8B-B14F-4D97-AF65-F5344CB8AC3E}">
        <p14:creationId xmlns:p14="http://schemas.microsoft.com/office/powerpoint/2010/main" val="2292902649"/>
      </p:ext>
    </p:extLst>
  </p:cSld>
  <p:clrMapOvr>
    <a:masterClrMapping/>
  </p:clrMapOvr>
</p:sld>
</file>

<file path=ppt/theme/theme1.xml><?xml version="1.0" encoding="utf-8"?>
<a:theme xmlns:a="http://schemas.openxmlformats.org/drawingml/2006/main" name="Office-Design">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03_TF78455520.potx" id="{9CC58D98-8D63-4413-8A90-F6134E0D6024}" vid="{7F592C43-5E71-4209-A923-444667EDB04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Projektanalyse von 24Slides</Template>
  <TotalTime>0</TotalTime>
  <Words>2005</Words>
  <Application>Microsoft Office PowerPoint</Application>
  <PresentationFormat>Breitbild</PresentationFormat>
  <Paragraphs>298</Paragraphs>
  <Slides>29</Slides>
  <Notes>22</Notes>
  <HiddenSlides>4</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Aptos</vt:lpstr>
      <vt:lpstr>Arial</vt:lpstr>
      <vt:lpstr>Calibri</vt:lpstr>
      <vt:lpstr>Cambria Math</vt:lpstr>
      <vt:lpstr>Century Gothic</vt:lpstr>
      <vt:lpstr>Segoe UI Light</vt:lpstr>
      <vt:lpstr>Office-Design</vt:lpstr>
      <vt:lpstr>PowerPoint-Präsentation</vt:lpstr>
      <vt:lpstr>Projektanalyse – Folie 6</vt:lpstr>
      <vt:lpstr>Projektanalyse – Folie 6</vt:lpstr>
      <vt:lpstr>oder</vt:lpstr>
      <vt:lpstr>Projektanalyse – Folie 6</vt:lpstr>
      <vt:lpstr>Projektanalyse – Folie 6</vt:lpstr>
      <vt:lpstr>Ende oder</vt:lpstr>
      <vt:lpstr>Projektanalyse – Folie 6</vt:lpstr>
      <vt:lpstr>oder</vt:lpstr>
      <vt:lpstr>Projektanalyse – Folie 6</vt:lpstr>
      <vt:lpstr>Ende oder</vt:lpstr>
      <vt:lpstr>PowerPoint-Präsentation</vt:lpstr>
      <vt:lpstr>Projektanalyse – Folie 6</vt:lpstr>
      <vt:lpstr>Projektanalyse – Folie 6</vt:lpstr>
      <vt:lpstr>Projektanalyse – Folie 6</vt:lpstr>
      <vt:lpstr>Projektanalyse – Folie 6</vt:lpstr>
      <vt:lpstr>Projektanalyse – Folie 6</vt:lpstr>
      <vt:lpstr>Projektanalyse – Folie 6</vt:lpstr>
      <vt:lpstr>PowerPoint-Präsentation</vt:lpstr>
      <vt:lpstr>PowerPoint-Präsentation</vt:lpstr>
      <vt:lpstr>Projektanalyse – Folie 2</vt:lpstr>
      <vt:lpstr>Projektanalyse – Folie 3</vt:lpstr>
      <vt:lpstr>PowerPoint-Präsentation</vt:lpstr>
      <vt:lpstr>Projektanalyse – Folie 4</vt:lpstr>
      <vt:lpstr>Projektanalyse – Folie 6</vt:lpstr>
      <vt:lpstr>Projektanalyse – Folie 7</vt:lpstr>
      <vt:lpstr>Projektanalyse – Folie 8</vt:lpstr>
      <vt:lpstr>Projektanalyse – Folie 10</vt:lpstr>
      <vt:lpstr>Projektanalyse – Folie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Marco Kadur</dc:creator>
  <cp:lastModifiedBy>Dominik Schindele</cp:lastModifiedBy>
  <cp:revision>32</cp:revision>
  <dcterms:created xsi:type="dcterms:W3CDTF">2025-07-10T10:32:14Z</dcterms:created>
  <dcterms:modified xsi:type="dcterms:W3CDTF">2025-07-30T21:49:11Z</dcterms:modified>
</cp:coreProperties>
</file>