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8" r:id="rId2"/>
    <p:sldId id="290" r:id="rId3"/>
    <p:sldId id="308" r:id="rId4"/>
    <p:sldId id="289" r:id="rId5"/>
    <p:sldId id="276" r:id="rId6"/>
    <p:sldId id="302" r:id="rId7"/>
    <p:sldId id="305" r:id="rId8"/>
    <p:sldId id="300" r:id="rId9"/>
    <p:sldId id="303" r:id="rId10"/>
    <p:sldId id="304" r:id="rId11"/>
    <p:sldId id="306" r:id="rId12"/>
    <p:sldId id="309" r:id="rId13"/>
    <p:sldId id="292" r:id="rId14"/>
    <p:sldId id="297" r:id="rId15"/>
    <p:sldId id="282" r:id="rId16"/>
    <p:sldId id="294" r:id="rId17"/>
    <p:sldId id="295" r:id="rId18"/>
    <p:sldId id="296" r:id="rId19"/>
    <p:sldId id="298" r:id="rId20"/>
    <p:sldId id="291" r:id="rId21"/>
    <p:sldId id="293" r:id="rId22"/>
    <p:sldId id="299" r:id="rId23"/>
    <p:sldId id="285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4F15"/>
    <a:srgbClr val="156082"/>
    <a:srgbClr val="212940"/>
    <a:srgbClr val="3CB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87" autoAdjust="0"/>
  </p:normalViewPr>
  <p:slideViewPr>
    <p:cSldViewPr snapToGrid="0" showGuides="1">
      <p:cViewPr varScale="1">
        <p:scale>
          <a:sx n="93" d="100"/>
          <a:sy n="93" d="100"/>
        </p:scale>
        <p:origin x="1272" y="30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01.08.2025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01.08.2025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AED4-22BF-9BF0-EE5B-E7EB402F5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2C9125-E410-F5B3-3F3D-48C9A12A2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7D6FF90-15FD-C8A0-C70A-92C1F33E6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D859B3-91E7-644E-7435-5043EE32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057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endParaRPr lang="de-DE" sz="1800" b="0" i="0" u="none" strike="noStrike" baseline="0" dirty="0">
              <a:solidFill>
                <a:srgbClr val="000000"/>
              </a:solidFill>
              <a:latin typeface="Aptos"/>
            </a:endParaRP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Programmiersprache: 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Python 3.13.3 </a:t>
            </a: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Agent-</a:t>
            </a:r>
            <a:r>
              <a:rPr lang="de-DE" sz="1800" b="1" i="0" u="none" strike="noStrike" baseline="0" dirty="0" err="1">
                <a:solidFill>
                  <a:srgbClr val="000000"/>
                </a:solidFill>
                <a:latin typeface="Aptos"/>
              </a:rPr>
              <a:t>based</a:t>
            </a:r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 Modeling: 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Mesa Framework derzeit aktuellste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Verison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3.2.0 </a:t>
            </a: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Visualisierung: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Solara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Web-Framework derzeit aktuellste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Verison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1.46.0 </a:t>
            </a: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Datenanalyse &amp; -darstellung: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Seaborn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38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06B55-7ED1-1812-8156-A380C7F3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F343CB-AA5E-8301-D791-17536CA61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B7A354-6A78-B21C-E854-07C90431D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57E466-B66D-C6D3-A203-EE594FC96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2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F9143-A817-0909-FFAB-10477577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CA1D7A2-1A39-3053-0162-CB8C0073D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F01A77-16EE-AA24-CDB9-E8D92230A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B9E1A-CF5B-8B52-C236-3F52A8C29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13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D25E6-EBE2-0281-2C56-9FD8B322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E9BCCEA-D61D-DBA4-F84F-52D1ED112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8C0F3FD-155A-FE18-06F8-9441C07F2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B52903-07C8-A6AF-D62D-3E28DEC4E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75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0ACA5-9C0C-02A4-D85A-BB8A7CD0D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1863CE5-DCBA-726F-C07E-D517290B7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617195-B348-3B1F-59F9-61913BFD3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02D80E-25F3-C864-DBDC-FBDF6E550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46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68F-E3DF-BB22-7FAA-B44B7BABE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CA69BA6-9DAD-6A62-FBD1-522749579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7B38B25-E515-845B-B9F1-D12E36D8E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4F24C-EE09-496A-AD79-951E92E3E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897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E9196-5ADF-C73B-08DF-8DCCF021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462A6ED-19D4-320C-F2A0-51EB36139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B47F94-A3B3-9BE2-E178-9E29B18D9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D61512-BFA8-C01A-68C1-C57B6F565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050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C6D63-BC4E-4869-4963-BD39F1460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6B7C7F7-888F-F460-A3C7-7883B7A72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5A48984-9E53-B8F9-B156-AAFCCCB04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In der Literatur ist das Sichtfeld(Distanz/Radius) der Agenten wesentlich größer ist</a:t>
            </a:r>
          </a:p>
          <a:p>
            <a:pPr rtl="0"/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FF85C-5F3B-B966-9022-3BBB3E68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23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530B3-4EBD-8801-9EDC-70431475D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0EF6BE-7270-B9B2-E6D6-8E2358655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AF0BB9-7695-746E-963F-ED87C99A2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60CF9A-5B08-DA13-DEE7-BB8162C93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67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559B2-10AA-DC04-5929-AF6456407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57AFDA-F8DB-CCDB-8429-FA286CC3B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97B5707-C8F6-51D1-35BA-F327672D2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556814-2CBE-4154-4B6B-563AA18BF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259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2D5B4-231F-64DC-1EC8-5160A92C8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7FB7A3-3558-97D0-453A-375299456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543606-E48C-5DC4-77DF-DDEDEE0EF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749ED3-6EF4-35AE-EBAA-DB10FEA37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877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D5482-71A7-436B-BADA-DA323B71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DFAA28E-E0D6-C028-81AD-B4BFBFFD7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9F10D99-080D-E103-3A23-7F119023D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B22B62-8EFF-E8A1-952C-0242BAD69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509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26166-7ADD-E53A-FB0E-53CBF04A1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69756C8-3AFE-92A9-7D5D-027F3ADAD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F68AD-8F39-9DFA-7FB6-3191E2C61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F80E62-1761-3AC0-13EF-1DBEC14D5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21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50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 Grenzen zwischen bekanntem und unbekanntem Gebiet</a:t>
            </a:r>
          </a:p>
          <a:p>
            <a:pPr rtl="0"/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einfach</a:t>
            </a: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ineffizient und ohne Zielorientierung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97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41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Bewertungskriterien: </a:t>
            </a:r>
            <a:endParaRPr lang="de-DE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Distanz: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Näher gelegene Grenzen werden bevorzugt, da sie weniger Ressourcen für die Anfahrt benötigen</a:t>
            </a:r>
            <a:endParaRPr lang="de-DE" sz="12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Größe (Länge):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Längere Grenzen deuten auf größere unbekannte Areale hin und werden daher priorisiert</a:t>
            </a:r>
            <a:endParaRPr lang="de-DE" sz="12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Orientierung: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Grenzen in Bewegungsrichtung des Agenten sind vorteilhaft, da keine Zeit für eine Neuausrichtung verloren geht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64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Diese Kombination ermöglicht eine realitätsnahe Simulation der Sensorwahrnehmung. 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896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01.08.2025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FDFC9A-9B22-A956-F81D-A576CE64B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3" name="Bild 4">
            <a:extLst>
              <a:ext uri="{FF2B5EF4-FFF2-40B4-BE49-F238E27FC236}">
                <a16:creationId xmlns:a16="http://schemas.microsoft.com/office/drawing/2014/main" id="{70735565-4474-6E4C-9E15-30328E72D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B87AEF9-8C23-C17C-FDD5-31E3C079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CE7E3A8-2331-B3BE-E374-68D224E5DEF5}"/>
              </a:ext>
            </a:extLst>
          </p:cNvPr>
          <p:cNvSpPr txBox="1">
            <a:spLocks/>
          </p:cNvSpPr>
          <p:nvPr/>
        </p:nvSpPr>
        <p:spPr>
          <a:xfrm>
            <a:off x="4309348" y="3184635"/>
            <a:ext cx="7735507" cy="1355834"/>
          </a:xfrm>
          <a:prstGeom prst="rect">
            <a:avLst/>
          </a:prstGeom>
        </p:spPr>
        <p:txBody>
          <a:bodyPr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bg1"/>
                </a:solidFill>
                <a:cs typeface="Calibri" panose="020F0502020204030204" pitchFamily="34" charset="0"/>
              </a:rPr>
              <a:t>Entwicklung eines Multiagentensystems</a:t>
            </a:r>
          </a:p>
          <a:p>
            <a:r>
              <a:rPr lang="de-DE" sz="3200" dirty="0">
                <a:solidFill>
                  <a:schemeClr val="bg1"/>
                </a:solidFill>
                <a:cs typeface="Calibri" panose="020F0502020204030204" pitchFamily="34" charset="0"/>
              </a:rPr>
              <a:t>zur kooperativen Erkundung </a:t>
            </a:r>
          </a:p>
          <a:p>
            <a:r>
              <a:rPr lang="de-DE" sz="3200" dirty="0">
                <a:solidFill>
                  <a:schemeClr val="bg1"/>
                </a:solidFill>
                <a:cs typeface="Calibri" panose="020F0502020204030204" pitchFamily="34" charset="0"/>
              </a:rPr>
              <a:t>einer 2D-Simulationsumgebung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71DB6D-BC2C-9ECB-54A0-3005D0A4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Untertitel 2">
            <a:extLst>
              <a:ext uri="{FF2B5EF4-FFF2-40B4-BE49-F238E27FC236}">
                <a16:creationId xmlns:a16="http://schemas.microsoft.com/office/drawing/2014/main" id="{B76353CE-BE98-E378-D0B3-ABBAD58BE86B}"/>
              </a:ext>
            </a:extLst>
          </p:cNvPr>
          <p:cNvSpPr txBox="1">
            <a:spLocks/>
          </p:cNvSpPr>
          <p:nvPr/>
        </p:nvSpPr>
        <p:spPr>
          <a:xfrm>
            <a:off x="4309348" y="4779313"/>
            <a:ext cx="7501651" cy="514816"/>
          </a:xfrm>
          <a:prstGeom prst="rect">
            <a:avLst/>
          </a:prstGeom>
        </p:spPr>
        <p:txBody>
          <a:bodyPr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</a:rPr>
              <a:t>Gerrit-Maximilian </a:t>
            </a:r>
            <a:r>
              <a:rPr lang="de-DE" dirty="0" err="1">
                <a:solidFill>
                  <a:srgbClr val="FFFFFF"/>
                </a:solidFill>
              </a:rPr>
              <a:t>Söffker</a:t>
            </a:r>
            <a:r>
              <a:rPr lang="de-DE" dirty="0">
                <a:solidFill>
                  <a:srgbClr val="FFFFFF"/>
                </a:solidFill>
              </a:rPr>
              <a:t>, Marco Mehlmann, Michael </a:t>
            </a:r>
            <a:r>
              <a:rPr lang="de-DE" dirty="0" err="1">
                <a:solidFill>
                  <a:srgbClr val="FFFFFF"/>
                </a:solidFill>
              </a:rPr>
              <a:t>Vojer</a:t>
            </a:r>
            <a:r>
              <a:rPr lang="de-DE" dirty="0">
                <a:solidFill>
                  <a:srgbClr val="FFFFFF"/>
                </a:solidFill>
              </a:rPr>
              <a:t>,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Dominik Schindele, Markus Schober, Stefan Harnisch</a:t>
            </a:r>
          </a:p>
        </p:txBody>
      </p:sp>
    </p:spTree>
    <p:extLst>
      <p:ext uri="{BB962C8B-B14F-4D97-AF65-F5344CB8AC3E}">
        <p14:creationId xmlns:p14="http://schemas.microsoft.com/office/powerpoint/2010/main" val="401677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36103" y="512763"/>
            <a:ext cx="144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Umgebungswahrnehmung: </a:t>
            </a:r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Raycasting</a:t>
            </a:r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Bresenham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44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BDB3402-D33C-4591-9DB9-CD3DB20276A0}"/>
              </a:ext>
            </a:extLst>
          </p:cNvPr>
          <p:cNvSpPr txBox="1"/>
          <p:nvPr/>
        </p:nvSpPr>
        <p:spPr>
          <a:xfrm>
            <a:off x="6018917" y="1504648"/>
            <a:ext cx="5418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Bresenham</a:t>
            </a:r>
            <a:r>
              <a:rPr lang="de-DE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-Algorithmus: 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Approximierte Darstellung 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 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"Strahlen" des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Raycastings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auf einem 2D-Grid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864BD4-5D98-449B-8405-722DBEB975E5}"/>
              </a:ext>
            </a:extLst>
          </p:cNvPr>
          <p:cNvSpPr txBox="1"/>
          <p:nvPr/>
        </p:nvSpPr>
        <p:spPr>
          <a:xfrm>
            <a:off x="531809" y="1504649"/>
            <a:ext cx="5418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Raycasting</a:t>
            </a:r>
            <a:r>
              <a:rPr lang="de-DE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LiDAR: 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Simuliert Aussenden von "Strahlen", um Distanz zu Hindernissen zu messen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3A9DE4A3-5DCC-4ADA-9A24-435FAF7127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9410" y="2823454"/>
            <a:ext cx="5305537" cy="2447925"/>
          </a:xfrm>
          <a:prstGeom prst="rect">
            <a:avLst/>
          </a:prstGeom>
        </p:spPr>
      </p:pic>
      <p:pic>
        <p:nvPicPr>
          <p:cNvPr id="17" name="Picture 1">
            <a:extLst>
              <a:ext uri="{FF2B5EF4-FFF2-40B4-BE49-F238E27FC236}">
                <a16:creationId xmlns:a16="http://schemas.microsoft.com/office/drawing/2014/main" id="{99C00A80-BDE9-4F69-B2AF-D1D6448E36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3098" y="2741482"/>
            <a:ext cx="5379390" cy="26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2000" y="522898"/>
            <a:ext cx="36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Architektur &amp; Tech-Stack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26B4900C-5268-475F-9DEA-737E906747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" y="763588"/>
            <a:ext cx="10561955" cy="59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13AEC8F-4075-4163-BA5D-E35F678F0EB4}"/>
              </a:ext>
            </a:extLst>
          </p:cNvPr>
          <p:cNvSpPr/>
          <p:nvPr/>
        </p:nvSpPr>
        <p:spPr>
          <a:xfrm>
            <a:off x="228601" y="6858000"/>
            <a:ext cx="11734799" cy="914400"/>
          </a:xfrm>
          <a:prstGeom prst="roundRect">
            <a:avLst/>
          </a:prstGeom>
          <a:solidFill>
            <a:schemeClr val="tx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33CC"/>
                </a:solidFill>
              </a:rPr>
              <a:t>UML-Diagramm muss noch etwas angepasst werden!</a:t>
            </a:r>
          </a:p>
          <a:p>
            <a:pPr algn="ctr"/>
            <a:r>
              <a:rPr lang="de-DE" b="1" dirty="0">
                <a:solidFill>
                  <a:srgbClr val="FF33CC"/>
                </a:solidFill>
              </a:rPr>
              <a:t>Hervorhebung der einzelnen Komponenten wird dann </a:t>
            </a:r>
            <a:r>
              <a:rPr lang="de-DE" b="1">
                <a:solidFill>
                  <a:srgbClr val="FF33CC"/>
                </a:solidFill>
              </a:rPr>
              <a:t>noch ergänzt!</a:t>
            </a:r>
            <a:endParaRPr lang="de-DE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2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8847-3006-7BEC-2798-37229542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99CAF7-27BD-64B7-38DC-D7E7F0491C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DE998DC-A7F8-6602-7DEB-DBCC400F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CF60CC12-E6B5-53C5-B144-6F1275E7CBC6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Rahmenbedingungen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8EB9C60-EF5E-55D7-D252-5523A3E8A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44EE5548-6CB3-D8CC-00A2-9E994105E018}"/>
              </a:ext>
            </a:extLst>
          </p:cNvPr>
          <p:cNvSpPr txBox="1"/>
          <p:nvPr/>
        </p:nvSpPr>
        <p:spPr>
          <a:xfrm>
            <a:off x="376947" y="1145859"/>
            <a:ext cx="57190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Veränderliche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Anzahl Roboter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Kantenlänge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Feldern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Roboter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Sichtweite in Feldern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Sichtfeld in 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Gewichtungsfaktor der Distanz des Roboters zu Grenze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Gewichtungsfaktor der Länge der Grenze 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2A1BD1-5655-A912-AA4F-F7A20D2A9946}"/>
              </a:ext>
            </a:extLst>
          </p:cNvPr>
          <p:cNvSpPr txBox="1"/>
          <p:nvPr/>
        </p:nvSpPr>
        <p:spPr>
          <a:xfrm>
            <a:off x="376947" y="4255688"/>
            <a:ext cx="108974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Namenskonvention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Bsp.: </a:t>
            </a:r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FBR – 100 – 9 – 1 – 180 –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Gewichtungsfaktor für die Distanz zum Frontier wird nicht gesondert erwähnt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6DD162-E3EF-A913-6A28-55C85FCAB2D9}"/>
              </a:ext>
            </a:extLst>
          </p:cNvPr>
          <p:cNvSpPr txBox="1"/>
          <p:nvPr/>
        </p:nvSpPr>
        <p:spPr>
          <a:xfrm>
            <a:off x="6726330" y="1145859"/>
            <a:ext cx="4548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Randbedingungen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2D-Moore-Grid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Multigrid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Euklidische Distanz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Andere Agenten gelten als Hindernisse</a:t>
            </a:r>
          </a:p>
        </p:txBody>
      </p:sp>
    </p:spTree>
    <p:extLst>
      <p:ext uri="{BB962C8B-B14F-4D97-AF65-F5344CB8AC3E}">
        <p14:creationId xmlns:p14="http://schemas.microsoft.com/office/powerpoint/2010/main" val="107236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22D3E-BBF6-93A5-E9CE-148321F4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C86DF56-F52A-83E8-71CC-1B3BACDC32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27EC3E9-1BCA-0606-0B0E-1356D80F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856B5860-F1D0-C1E3-4CD6-63F520AC68B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4A1AE55-135D-2992-5FB7-AA560B732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1B40E1A5-710A-4333-13C0-FDA943054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3073" y="2635738"/>
            <a:ext cx="6106072" cy="1586523"/>
          </a:xfrm>
          <a:prstGeom prst="roundRect">
            <a:avLst>
              <a:gd name="adj" fmla="val 50000"/>
            </a:avLst>
          </a:prstGeom>
          <a:solidFill>
            <a:srgbClr val="C04F1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Simulation starten</a:t>
            </a:r>
            <a:endParaRPr lang="de-DE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4E49949-60C1-4B09-D13F-BC31072C8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5199" y="2281022"/>
            <a:ext cx="2318291" cy="2246744"/>
          </a:xfrm>
          <a:prstGeom prst="ellipse">
            <a:avLst/>
          </a:prstGeom>
          <a:solidFill>
            <a:srgbClr val="C04F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3D468181-4EBA-11F4-C77B-98A0AC09CD38}"/>
              </a:ext>
            </a:extLst>
          </p:cNvPr>
          <p:cNvSpPr/>
          <p:nvPr/>
        </p:nvSpPr>
        <p:spPr>
          <a:xfrm rot="5400000">
            <a:off x="8004789" y="2976253"/>
            <a:ext cx="873665" cy="856282"/>
          </a:xfrm>
          <a:prstGeom prst="triangle">
            <a:avLst/>
          </a:prstGeom>
          <a:solidFill>
            <a:srgbClr val="2129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26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6DD32-5A20-C55A-3D1B-CD820A2B9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07E52702-940F-056C-DEB4-AC971D8BE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71C1A67-DB19-7DCC-8738-6A4A8BA0E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12A4191C-3088-360B-90DA-9AFEFB9B84F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507432-2DF3-EB08-6079-CF403B16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E35CD7A6-8EF3-F92E-E6ED-1AB60D926F06}"/>
              </a:ext>
            </a:extLst>
          </p:cNvPr>
          <p:cNvSpPr/>
          <p:nvPr/>
        </p:nvSpPr>
        <p:spPr>
          <a:xfrm>
            <a:off x="7223760" y="1464737"/>
            <a:ext cx="473964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Unterschiedliche Parameter für Frontier-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Länge Grenze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Distanz Grenze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4062EE1-AD2B-3330-746F-C6181DCABD66}"/>
              </a:ext>
            </a:extLst>
          </p:cNvPr>
          <p:cNvSpPr/>
          <p:nvPr/>
        </p:nvSpPr>
        <p:spPr>
          <a:xfrm>
            <a:off x="7387432" y="3047105"/>
            <a:ext cx="4268298" cy="3390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Keinen signifikanten Unterschied 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wenige zusammenhängende Grenzen 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Algorithmus Grenzen mit der Länge 1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651EB862-BFAB-8F1E-C46F-59F584D70F50}"/>
              </a:ext>
            </a:extLst>
          </p:cNvPr>
          <p:cNvSpPr>
            <a:spLocks noEditPoints="1"/>
          </p:cNvSpPr>
          <p:nvPr/>
        </p:nvSpPr>
        <p:spPr bwMode="auto">
          <a:xfrm>
            <a:off x="9429388" y="2662423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3FD34A8E-0036-A766-664E-7A474A2DC50B}"/>
              </a:ext>
            </a:extLst>
          </p:cNvPr>
          <p:cNvGrpSpPr/>
          <p:nvPr/>
        </p:nvGrpSpPr>
        <p:grpSpPr>
          <a:xfrm>
            <a:off x="9415218" y="1146404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5863FC8D-D40D-ACE2-8497-6033616E55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5B6D3217-A39A-70BD-EF12-88A09AB3F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93EAC9D2-BDAA-978F-D8A0-F08488D14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D926F041-CE8E-87A4-45E3-818F14C72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DF18D9E7-974A-5AE1-8333-6E7548F9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9" y="706675"/>
            <a:ext cx="6474097" cy="471571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D62512F-1354-7BB2-CCF0-A921254AC6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43" y="3429000"/>
            <a:ext cx="2275423" cy="2282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4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6995160" y="1579624"/>
            <a:ext cx="496824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Durchschnittliche summierte aufgedeckte Felder in Prozent 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Gesamtheit aller Tests aufgeteilt 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Frontier-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Roboter vs. Random Walk Roboter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296150" y="3425907"/>
            <a:ext cx="4268298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Verbesserung von 19,1 %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Streuung -18,2 %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315999" y="2882027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295362" y="1215373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3D8744-CFC3-6377-BBC4-430C4844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50534"/>
            <a:ext cx="6920483" cy="4221658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BD8538E4-A63D-37C0-94FF-246E199DB8B9}"/>
              </a:ext>
            </a:extLst>
          </p:cNvPr>
          <p:cNvGraphicFramePr>
            <a:graphicFrameLocks noGrp="1"/>
          </p:cNvGraphicFramePr>
          <p:nvPr/>
        </p:nvGraphicFramePr>
        <p:xfrm>
          <a:off x="612324" y="5490227"/>
          <a:ext cx="10515599" cy="90487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31749">
                  <a:extLst>
                    <a:ext uri="{9D8B030D-6E8A-4147-A177-3AD203B41FA5}">
                      <a16:colId xmlns:a16="http://schemas.microsoft.com/office/drawing/2014/main" val="2809840581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3155661752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4082963734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121246609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endParaRPr lang="de-DE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Min [%]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Durchschnitt [%]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Max [%]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868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FBR - 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⌀ - ⌀ - ⌀ - ⌀ - ⌀ </a:t>
                      </a:r>
                      <a:endParaRPr lang="de-DE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86,5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88,2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89,2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0362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Streuung FBR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- 1,6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2,6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1,0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9934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 - 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⌀ - ⌀ - ⌀ - ⌀ - ⌀</a:t>
                      </a:r>
                      <a:endParaRPr lang="de-DE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49,2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59,9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67,4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674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Streuung Random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- 10,7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18,2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7,5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44161"/>
                  </a:ext>
                </a:extLst>
              </a:tr>
            </a:tbl>
          </a:graphicData>
        </a:graphic>
      </p:graphicFrame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79CDF81-986D-42B5-5F78-E6228EBB5775}"/>
              </a:ext>
            </a:extLst>
          </p:cNvPr>
          <p:cNvCxnSpPr>
            <a:cxnSpLocks/>
          </p:cNvCxnSpPr>
          <p:nvPr/>
        </p:nvCxnSpPr>
        <p:spPr>
          <a:xfrm>
            <a:off x="2146300" y="5759450"/>
            <a:ext cx="482600" cy="0"/>
          </a:xfrm>
          <a:prstGeom prst="line">
            <a:avLst/>
          </a:prstGeom>
          <a:ln>
            <a:solidFill>
              <a:srgbClr val="C04F1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6D76A31-29BE-A685-6ACF-8BDD211AC182}"/>
              </a:ext>
            </a:extLst>
          </p:cNvPr>
          <p:cNvCxnSpPr>
            <a:cxnSpLocks/>
          </p:cNvCxnSpPr>
          <p:nvPr/>
        </p:nvCxnSpPr>
        <p:spPr>
          <a:xfrm>
            <a:off x="2146300" y="6115050"/>
            <a:ext cx="508794" cy="0"/>
          </a:xfrm>
          <a:prstGeom prst="line">
            <a:avLst/>
          </a:prstGeom>
          <a:ln w="19050" cap="flat" cmpd="sng" algn="ctr">
            <a:solidFill>
              <a:srgbClr val="15608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3341E-3FD5-731E-786B-0F8154EF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527DF40-9C2C-E9FE-8547-1515B5C0FB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325F1E5-4D72-5E21-F1BA-B8CA5ACA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0436E766-622D-8A8F-39F2-F648B9286F4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5C61D2B-0869-A3C0-BBDF-56BEACEF3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C61DE36-5C58-2E5D-AEB5-E81FC9BB55EC}"/>
              </a:ext>
            </a:extLst>
          </p:cNvPr>
          <p:cNvSpPr/>
          <p:nvPr/>
        </p:nvSpPr>
        <p:spPr>
          <a:xfrm>
            <a:off x="1075658" y="5121067"/>
            <a:ext cx="7767639" cy="1461939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Differenz nur 2,66 % nach 1.000 Schritten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FBR nach 150 Schritten - 1.564 aufgedeckte Felder 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nach 1.000 Schritten - 1.555 aufgedeckte Felder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Verbesserung von 19,1 %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Zeitersparnis von 567 %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25CB36-2A65-66F2-43EF-CA0CAC70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803028"/>
            <a:ext cx="5258467" cy="4075472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91EBA2DD-F19C-742D-1608-6E2008B6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851191"/>
            <a:ext cx="5886450" cy="4221713"/>
          </a:xfrm>
          <a:prstGeom prst="rect">
            <a:avLst/>
          </a:prstGeom>
        </p:spPr>
      </p:pic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20D11FA4-9867-6206-8A64-354C2C3191E8}"/>
              </a:ext>
            </a:extLst>
          </p:cNvPr>
          <p:cNvSpPr/>
          <p:nvPr/>
        </p:nvSpPr>
        <p:spPr>
          <a:xfrm rot="16200000">
            <a:off x="1329359" y="3840331"/>
            <a:ext cx="274319" cy="1296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E8F955A-D604-80EB-3C54-C1538A182706}"/>
              </a:ext>
            </a:extLst>
          </p:cNvPr>
          <p:cNvSpPr txBox="1"/>
          <p:nvPr/>
        </p:nvSpPr>
        <p:spPr>
          <a:xfrm>
            <a:off x="594979" y="4570054"/>
            <a:ext cx="1781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*Details rechts</a:t>
            </a:r>
          </a:p>
        </p:txBody>
      </p:sp>
      <p:sp>
        <p:nvSpPr>
          <p:cNvPr id="2" name="Freihandform 931" descr="Symbol, das ein Liniendiagramm darstellt">
            <a:extLst>
              <a:ext uri="{FF2B5EF4-FFF2-40B4-BE49-F238E27FC236}">
                <a16:creationId xmlns:a16="http://schemas.microsoft.com/office/drawing/2014/main" id="{40570D04-247A-1913-3F5E-633812FDE651}"/>
              </a:ext>
            </a:extLst>
          </p:cNvPr>
          <p:cNvSpPr>
            <a:spLocks noEditPoints="1"/>
          </p:cNvSpPr>
          <p:nvPr/>
        </p:nvSpPr>
        <p:spPr bwMode="auto">
          <a:xfrm>
            <a:off x="594979" y="5121067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2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F43E-6C74-C0DD-5786-B8E6A368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7E353BF-4851-FE13-82CB-4B1A3B37F5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1DDE58B-9840-75A6-EF8C-109753A2A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E5E3D50F-7225-24BD-07AD-A834037D30B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3458888-4EC5-D0DD-F350-B219E9C38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235E23C6-55FE-9FCD-8903-2B45B064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35731"/>
            <a:ext cx="6422136" cy="4335780"/>
          </a:xfrm>
          <a:prstGeom prst="rect">
            <a:avLst/>
          </a:prstGeom>
        </p:spPr>
      </p:pic>
      <p:sp>
        <p:nvSpPr>
          <p:cNvPr id="27" name="Freihandform 931" descr="Symbol, das ein Liniendiagramm darstellt">
            <a:extLst>
              <a:ext uri="{FF2B5EF4-FFF2-40B4-BE49-F238E27FC236}">
                <a16:creationId xmlns:a16="http://schemas.microsoft.com/office/drawing/2014/main" id="{60EDF526-A9C6-238F-6DAD-00CC9A114506}"/>
              </a:ext>
            </a:extLst>
          </p:cNvPr>
          <p:cNvSpPr>
            <a:spLocks noEditPoints="1"/>
          </p:cNvSpPr>
          <p:nvPr/>
        </p:nvSpPr>
        <p:spPr bwMode="auto">
          <a:xfrm>
            <a:off x="9252710" y="3355297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uppieren 27" descr="Dieses Bild ist ein Symbol, das vier Blatt Papier darstellt. ">
            <a:extLst>
              <a:ext uri="{FF2B5EF4-FFF2-40B4-BE49-F238E27FC236}">
                <a16:creationId xmlns:a16="http://schemas.microsoft.com/office/drawing/2014/main" id="{BAF7B65F-ED01-F735-583E-285399B02EA5}"/>
              </a:ext>
            </a:extLst>
          </p:cNvPr>
          <p:cNvGrpSpPr/>
          <p:nvPr/>
        </p:nvGrpSpPr>
        <p:grpSpPr>
          <a:xfrm>
            <a:off x="9240027" y="1350342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29" name="Freihandform 961">
              <a:extLst>
                <a:ext uri="{FF2B5EF4-FFF2-40B4-BE49-F238E27FC236}">
                  <a16:creationId xmlns:a16="http://schemas.microsoft.com/office/drawing/2014/main" id="{9C3B8A9D-6364-742E-CE4E-B61190CBB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ihandform 962">
              <a:extLst>
                <a:ext uri="{FF2B5EF4-FFF2-40B4-BE49-F238E27FC236}">
                  <a16:creationId xmlns:a16="http://schemas.microsoft.com/office/drawing/2014/main" id="{FAA734B9-64A0-CF2C-B5BC-167A04260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ihandform 963">
              <a:extLst>
                <a:ext uri="{FF2B5EF4-FFF2-40B4-BE49-F238E27FC236}">
                  <a16:creationId xmlns:a16="http://schemas.microsoft.com/office/drawing/2014/main" id="{B982A26D-B4E4-3835-12E6-243312F24E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ihandform 964">
              <a:extLst>
                <a:ext uri="{FF2B5EF4-FFF2-40B4-BE49-F238E27FC236}">
                  <a16:creationId xmlns:a16="http://schemas.microsoft.com/office/drawing/2014/main" id="{9BC1EFA1-0B6A-6C1B-228C-04B07849E4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3B8E79B8-3FAF-5CE0-B6CE-171D29B24702}"/>
              </a:ext>
            </a:extLst>
          </p:cNvPr>
          <p:cNvSpPr/>
          <p:nvPr/>
        </p:nvSpPr>
        <p:spPr>
          <a:xfrm>
            <a:off x="7223760" y="1804617"/>
            <a:ext cx="4739640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Durchschnittliche summierte aufgedeckte Felder in Prozent 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Nach 1.000 Schritten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Frontier-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Roboter vs. Random Walk Roboter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BB8CA48-0D79-F8F0-0904-586034EF2215}"/>
              </a:ext>
            </a:extLst>
          </p:cNvPr>
          <p:cNvSpPr/>
          <p:nvPr/>
        </p:nvSpPr>
        <p:spPr>
          <a:xfrm>
            <a:off x="7223760" y="3809572"/>
            <a:ext cx="4268298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Walk nahezu Lineare Steigerung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10 % je zusätzlichem Roboter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FBR mehr als 6 Roboter keine Verbesserung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 großen Grids 5 % je zusätzlichem Roboter</a:t>
            </a:r>
          </a:p>
        </p:txBody>
      </p:sp>
    </p:spTree>
    <p:extLst>
      <p:ext uri="{BB962C8B-B14F-4D97-AF65-F5344CB8AC3E}">
        <p14:creationId xmlns:p14="http://schemas.microsoft.com/office/powerpoint/2010/main" val="37755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F458-AE29-8C05-364F-5CD818650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BDE5349-D5CC-20B4-6145-C4E8A29211AD}"/>
              </a:ext>
            </a:extLst>
          </p:cNvPr>
          <p:cNvGraphicFramePr>
            <a:graphicFrameLocks noGrp="1"/>
          </p:cNvGraphicFramePr>
          <p:nvPr/>
        </p:nvGraphicFramePr>
        <p:xfrm>
          <a:off x="7376158" y="4457005"/>
          <a:ext cx="2966000" cy="1928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620">
                  <a:extLst>
                    <a:ext uri="{9D8B030D-6E8A-4147-A177-3AD203B41FA5}">
                      <a16:colId xmlns:a16="http://schemas.microsoft.com/office/drawing/2014/main" val="391011106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4068133482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3619576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8021666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1759795205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624094265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1190121182"/>
                    </a:ext>
                  </a:extLst>
                </a:gridCol>
              </a:tblGrid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43238"/>
                  </a:ext>
                </a:extLst>
              </a:tr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445961"/>
                  </a:ext>
                </a:extLst>
              </a:tr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714703"/>
                  </a:ext>
                </a:extLst>
              </a:tr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670734"/>
                  </a:ext>
                </a:extLst>
              </a:tr>
            </a:tbl>
          </a:graphicData>
        </a:graphic>
      </p:graphicFrame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A19F7D1F-460B-9A17-5919-7F8F005C8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4A6C6D8-A74F-80B1-3645-1E980535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745CDEFB-0065-8496-9DC4-8D31BC80F74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2C08E0F-3AB2-9AC9-E448-8CE5E9613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57CB6045-A4BE-62E2-322E-8A01C42A324E}"/>
              </a:ext>
            </a:extLst>
          </p:cNvPr>
          <p:cNvSpPr/>
          <p:nvPr/>
        </p:nvSpPr>
        <p:spPr>
          <a:xfrm>
            <a:off x="7148260" y="1102682"/>
            <a:ext cx="473964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Neuaufdeckungen je Schritt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Verschiedene Sichtwinkel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1751AC-04E7-F4F9-D549-34FD81862480}"/>
              </a:ext>
            </a:extLst>
          </p:cNvPr>
          <p:cNvSpPr/>
          <p:nvPr/>
        </p:nvSpPr>
        <p:spPr>
          <a:xfrm>
            <a:off x="7148261" y="2201514"/>
            <a:ext cx="4739639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Beginn mehr Felder unbekannt als bekannt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Dauer der Simulation kehrt sich dieses Prinzip um</a:t>
            </a:r>
          </a:p>
          <a:p>
            <a:pPr lvl="1">
              <a:lnSpc>
                <a:spcPts val="1900"/>
              </a:lnSpc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Walk: Abfall bei einem 360 ° Sichtfelds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Bewegungsraum wird vergrößert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Bewegung nur im Sichtfeld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E2673251-3876-D8C4-27A3-673729E030D0}"/>
              </a:ext>
            </a:extLst>
          </p:cNvPr>
          <p:cNvSpPr>
            <a:spLocks noEditPoints="1"/>
          </p:cNvSpPr>
          <p:nvPr/>
        </p:nvSpPr>
        <p:spPr bwMode="auto">
          <a:xfrm>
            <a:off x="9218744" y="186020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1CEA9299-5A55-40B6-E9B3-EA08B97625CF}"/>
              </a:ext>
            </a:extLst>
          </p:cNvPr>
          <p:cNvGrpSpPr/>
          <p:nvPr/>
        </p:nvGrpSpPr>
        <p:grpSpPr>
          <a:xfrm>
            <a:off x="9162553" y="756915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20621101-27AE-A713-C53E-89F168420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84C7F21-9076-06FA-7602-6D81F0E60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96982949-D070-FDE8-40F1-1458880044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3FF35B0-925F-D5D5-CA04-F9F4BEEC1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58D125C4-7CEE-94E5-E80F-63B75F49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742955"/>
            <a:ext cx="6475908" cy="5095340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3EFA6C-208C-3F2F-7902-F7FDDCC625BA}"/>
              </a:ext>
            </a:extLst>
          </p:cNvPr>
          <p:cNvCxnSpPr>
            <a:cxnSpLocks/>
          </p:cNvCxnSpPr>
          <p:nvPr/>
        </p:nvCxnSpPr>
        <p:spPr>
          <a:xfrm flipH="1" flipV="1">
            <a:off x="7562487" y="5052482"/>
            <a:ext cx="310996" cy="42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09AF1F-4CC1-48EA-B152-390CA51A9892}"/>
              </a:ext>
            </a:extLst>
          </p:cNvPr>
          <p:cNvCxnSpPr>
            <a:cxnSpLocks/>
          </p:cNvCxnSpPr>
          <p:nvPr/>
        </p:nvCxnSpPr>
        <p:spPr>
          <a:xfrm flipV="1">
            <a:off x="8051230" y="5052482"/>
            <a:ext cx="0" cy="42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5028E7-98A9-D89E-2962-D21413DBABF3}"/>
              </a:ext>
            </a:extLst>
          </p:cNvPr>
          <p:cNvCxnSpPr>
            <a:cxnSpLocks/>
          </p:cNvCxnSpPr>
          <p:nvPr/>
        </p:nvCxnSpPr>
        <p:spPr>
          <a:xfrm flipV="1">
            <a:off x="8258223" y="5042417"/>
            <a:ext cx="315024" cy="43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F9324FE-4592-06E7-908E-8114E31448FF}"/>
              </a:ext>
            </a:extLst>
          </p:cNvPr>
          <p:cNvCxnSpPr/>
          <p:nvPr/>
        </p:nvCxnSpPr>
        <p:spPr>
          <a:xfrm flipH="1" flipV="1">
            <a:off x="9123062" y="5025479"/>
            <a:ext cx="36783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4951BB9-5800-8A58-1FA4-D31D0928441D}"/>
              </a:ext>
            </a:extLst>
          </p:cNvPr>
          <p:cNvCxnSpPr>
            <a:cxnSpLocks/>
          </p:cNvCxnSpPr>
          <p:nvPr/>
        </p:nvCxnSpPr>
        <p:spPr>
          <a:xfrm flipV="1">
            <a:off x="9657917" y="5013569"/>
            <a:ext cx="0" cy="4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44D5BE4-21BC-8AF6-5739-0BF64DC2B7E1}"/>
              </a:ext>
            </a:extLst>
          </p:cNvPr>
          <p:cNvCxnSpPr>
            <a:cxnSpLocks/>
          </p:cNvCxnSpPr>
          <p:nvPr/>
        </p:nvCxnSpPr>
        <p:spPr>
          <a:xfrm flipV="1">
            <a:off x="9798135" y="5036354"/>
            <a:ext cx="36783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le 42">
            <a:extLst>
              <a:ext uri="{FF2B5EF4-FFF2-40B4-BE49-F238E27FC236}">
                <a16:creationId xmlns:a16="http://schemas.microsoft.com/office/drawing/2014/main" id="{290EC806-798B-4274-B334-B51C81C84C13}"/>
              </a:ext>
            </a:extLst>
          </p:cNvPr>
          <p:cNvGraphicFramePr>
            <a:graphicFrameLocks noGrp="1"/>
          </p:cNvGraphicFramePr>
          <p:nvPr/>
        </p:nvGraphicFramePr>
        <p:xfrm>
          <a:off x="10566249" y="4572435"/>
          <a:ext cx="140991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774">
                  <a:extLst>
                    <a:ext uri="{9D8B030D-6E8A-4147-A177-3AD203B41FA5}">
                      <a16:colId xmlns:a16="http://schemas.microsoft.com/office/drawing/2014/main" val="1282804126"/>
                    </a:ext>
                  </a:extLst>
                </a:gridCol>
                <a:gridCol w="1109140">
                  <a:extLst>
                    <a:ext uri="{9D8B030D-6E8A-4147-A177-3AD203B41FA5}">
                      <a16:colId xmlns:a16="http://schemas.microsoft.com/office/drawing/2014/main" val="3552455799"/>
                    </a:ext>
                  </a:extLst>
                </a:gridCol>
              </a:tblGrid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Unbekannt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9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2195"/>
                  </a:ext>
                </a:extLst>
              </a:tr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Sichtfeld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60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695088"/>
                  </a:ext>
                </a:extLst>
              </a:tr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Bekannt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14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20893"/>
                  </a:ext>
                </a:extLst>
              </a:tr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Bewegung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91835"/>
                  </a:ext>
                </a:extLst>
              </a:tr>
            </a:tbl>
          </a:graphicData>
        </a:graphic>
      </p:graphicFrame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2E444E-99F9-DC67-E7E1-D6B8290AF8A9}"/>
              </a:ext>
            </a:extLst>
          </p:cNvPr>
          <p:cNvCxnSpPr>
            <a:cxnSpLocks/>
          </p:cNvCxnSpPr>
          <p:nvPr/>
        </p:nvCxnSpPr>
        <p:spPr>
          <a:xfrm>
            <a:off x="10684623" y="6060488"/>
            <a:ext cx="0" cy="27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6817B863-5B05-FA91-5623-43FE63D14010}"/>
              </a:ext>
            </a:extLst>
          </p:cNvPr>
          <p:cNvSpPr/>
          <p:nvPr/>
        </p:nvSpPr>
        <p:spPr>
          <a:xfrm>
            <a:off x="7376158" y="6385995"/>
            <a:ext cx="1466090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90 Grad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ED258E7-FB69-B418-82FD-C0DFDBB470B5}"/>
              </a:ext>
            </a:extLst>
          </p:cNvPr>
          <p:cNvSpPr/>
          <p:nvPr/>
        </p:nvSpPr>
        <p:spPr>
          <a:xfrm>
            <a:off x="9012760" y="6401908"/>
            <a:ext cx="1466090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360 Grad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8086192-72A3-7E81-8209-A2714B70AE38}"/>
              </a:ext>
            </a:extLst>
          </p:cNvPr>
          <p:cNvCxnSpPr>
            <a:cxnSpLocks/>
          </p:cNvCxnSpPr>
          <p:nvPr/>
        </p:nvCxnSpPr>
        <p:spPr>
          <a:xfrm flipH="1">
            <a:off x="9121511" y="5865713"/>
            <a:ext cx="338085" cy="38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EE54408-29D5-E7C2-CEC7-6894FD69E4D6}"/>
              </a:ext>
            </a:extLst>
          </p:cNvPr>
          <p:cNvCxnSpPr>
            <a:cxnSpLocks/>
          </p:cNvCxnSpPr>
          <p:nvPr/>
        </p:nvCxnSpPr>
        <p:spPr>
          <a:xfrm>
            <a:off x="9657917" y="5850988"/>
            <a:ext cx="0" cy="4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30B0E9E-7754-DC8B-457D-435AAF8404EA}"/>
              </a:ext>
            </a:extLst>
          </p:cNvPr>
          <p:cNvCxnSpPr>
            <a:cxnSpLocks/>
          </p:cNvCxnSpPr>
          <p:nvPr/>
        </p:nvCxnSpPr>
        <p:spPr>
          <a:xfrm rot="16200000">
            <a:off x="10037939" y="5428220"/>
            <a:ext cx="0" cy="4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25B2D05-38A2-5921-077F-840A93BA690A}"/>
              </a:ext>
            </a:extLst>
          </p:cNvPr>
          <p:cNvCxnSpPr>
            <a:cxnSpLocks/>
          </p:cNvCxnSpPr>
          <p:nvPr/>
        </p:nvCxnSpPr>
        <p:spPr>
          <a:xfrm flipH="1">
            <a:off x="9022002" y="5661043"/>
            <a:ext cx="41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7AF4E9A-A950-58F7-4112-C04524F25705}"/>
              </a:ext>
            </a:extLst>
          </p:cNvPr>
          <p:cNvCxnSpPr>
            <a:cxnSpLocks/>
          </p:cNvCxnSpPr>
          <p:nvPr/>
        </p:nvCxnSpPr>
        <p:spPr>
          <a:xfrm>
            <a:off x="9836132" y="5840924"/>
            <a:ext cx="382234" cy="48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Grafik 12" descr="Roboter mit einfarbiger Füllung">
            <a:extLst>
              <a:ext uri="{FF2B5EF4-FFF2-40B4-BE49-F238E27FC236}">
                <a16:creationId xmlns:a16="http://schemas.microsoft.com/office/drawing/2014/main" id="{D8779BCC-E377-2DAE-4A21-66D4EB2E5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6455" y="5400262"/>
            <a:ext cx="542925" cy="542925"/>
          </a:xfrm>
          <a:prstGeom prst="rect">
            <a:avLst/>
          </a:prstGeom>
        </p:spPr>
      </p:pic>
      <p:pic>
        <p:nvPicPr>
          <p:cNvPr id="6" name="Grafik 5" descr="Roboter mit einfarbiger Füllung">
            <a:extLst>
              <a:ext uri="{FF2B5EF4-FFF2-40B4-BE49-F238E27FC236}">
                <a16:creationId xmlns:a16="http://schemas.microsoft.com/office/drawing/2014/main" id="{8D5ECFFC-45C3-55CF-F592-B6E39C357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8970" y="5391699"/>
            <a:ext cx="542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4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8A43F-E834-5EA2-7274-91A3FF221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F08061-3064-1AE8-4C26-4D219DBB2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505B1CE-E94D-A0F7-D31D-925E283C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179D1886-909B-AFA1-3EB7-F448C8599E0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BE059E5-FAB5-D68F-A19F-89AD1B027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62449A2-DCDC-1142-9DF2-F9A9911284A6}"/>
              </a:ext>
            </a:extLst>
          </p:cNvPr>
          <p:cNvSpPr/>
          <p:nvPr/>
        </p:nvSpPr>
        <p:spPr>
          <a:xfrm>
            <a:off x="6438903" y="4979071"/>
            <a:ext cx="5096822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Kein Unterschied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 2 Felder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 Laufe der Simulation legalisiert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Widerspricht Literatur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Weitere Untersuchungen nötig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4C860D0D-9451-85C4-ADAE-2BF06CE68022}"/>
              </a:ext>
            </a:extLst>
          </p:cNvPr>
          <p:cNvSpPr>
            <a:spLocks noEditPoints="1"/>
          </p:cNvSpPr>
          <p:nvPr/>
        </p:nvSpPr>
        <p:spPr bwMode="auto">
          <a:xfrm>
            <a:off x="5986462" y="4979071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pic>
        <p:nvPicPr>
          <p:cNvPr id="2" name="Grafik 1" descr="Frontier-Based Exploration">
            <a:extLst>
              <a:ext uri="{FF2B5EF4-FFF2-40B4-BE49-F238E27FC236}">
                <a16:creationId xmlns:a16="http://schemas.microsoft.com/office/drawing/2014/main" id="{B784FBB6-9C32-0A02-4FF1-84412BB403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" t="4748" r="3318" b="4198"/>
          <a:stretch>
            <a:fillRect/>
          </a:stretch>
        </p:blipFill>
        <p:spPr bwMode="auto">
          <a:xfrm>
            <a:off x="281273" y="1187695"/>
            <a:ext cx="1961419" cy="2750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Ein Bild, das Screenshot, Muster, Rechteck, Quadrat enthält.&#10;&#10;KI-generierte Inhalte können fehlerhaft sein.">
            <a:extLst>
              <a:ext uri="{FF2B5EF4-FFF2-40B4-BE49-F238E27FC236}">
                <a16:creationId xmlns:a16="http://schemas.microsoft.com/office/drawing/2014/main" id="{6B05D70F-E51B-E194-3068-10216F1A8E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051" y="1187695"/>
            <a:ext cx="2750185" cy="275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2D4833-6BF6-9712-3F7B-F2180DE45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94" y="925564"/>
            <a:ext cx="6637909" cy="3860797"/>
          </a:xfrm>
          <a:prstGeom prst="rect">
            <a:avLst/>
          </a:prstGeom>
        </p:spPr>
      </p:pic>
      <p:grpSp>
        <p:nvGrpSpPr>
          <p:cNvPr id="6" name="Gruppieren 5" descr="Dieses Bild ist ein Symbol, das vier Blatt Papier darstellt. ">
            <a:extLst>
              <a:ext uri="{FF2B5EF4-FFF2-40B4-BE49-F238E27FC236}">
                <a16:creationId xmlns:a16="http://schemas.microsoft.com/office/drawing/2014/main" id="{50D7E276-F319-5C14-AEAA-A0E8767A85C6}"/>
              </a:ext>
            </a:extLst>
          </p:cNvPr>
          <p:cNvGrpSpPr/>
          <p:nvPr/>
        </p:nvGrpSpPr>
        <p:grpSpPr>
          <a:xfrm>
            <a:off x="397192" y="4979071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9" name="Freihandform 961">
              <a:extLst>
                <a:ext uri="{FF2B5EF4-FFF2-40B4-BE49-F238E27FC236}">
                  <a16:creationId xmlns:a16="http://schemas.microsoft.com/office/drawing/2014/main" id="{2031C0F3-E05F-4192-F0F1-C91CE0A88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962">
              <a:extLst>
                <a:ext uri="{FF2B5EF4-FFF2-40B4-BE49-F238E27FC236}">
                  <a16:creationId xmlns:a16="http://schemas.microsoft.com/office/drawing/2014/main" id="{A31DE77F-FC74-2792-4778-519CD1FC83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963">
              <a:extLst>
                <a:ext uri="{FF2B5EF4-FFF2-40B4-BE49-F238E27FC236}">
                  <a16:creationId xmlns:a16="http://schemas.microsoft.com/office/drawing/2014/main" id="{0F4E292F-C45B-B4F3-89B5-7B654B6FD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3" name="Freihandform 964">
              <a:extLst>
                <a:ext uri="{FF2B5EF4-FFF2-40B4-BE49-F238E27FC236}">
                  <a16:creationId xmlns:a16="http://schemas.microsoft.com/office/drawing/2014/main" id="{91AC3EE5-5A60-07F9-EC86-F7338F8C5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0D81806-A00B-B431-4018-030132AC6CBB}"/>
              </a:ext>
            </a:extLst>
          </p:cNvPr>
          <p:cNvSpPr/>
          <p:nvPr/>
        </p:nvSpPr>
        <p:spPr>
          <a:xfrm>
            <a:off x="822959" y="4979071"/>
            <a:ext cx="473964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Manuell erstellte Karte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Nachahmung der Vorlage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Wohnungs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“-Idee</a:t>
            </a:r>
          </a:p>
        </p:txBody>
      </p:sp>
    </p:spTree>
    <p:extLst>
      <p:ext uri="{BB962C8B-B14F-4D97-AF65-F5344CB8AC3E}">
        <p14:creationId xmlns:p14="http://schemas.microsoft.com/office/powerpoint/2010/main" val="34844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C273A-F891-8941-0C39-81A553732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253BD701-3E37-ABCE-73FA-7A5571332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37A7724-D644-0433-3DAF-3EE856937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20148E32-9A36-8C26-647E-390E245547BD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Einführung ins Thema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9A40763-B317-10B7-5884-B67E0E71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BEFB490-88B3-3C1F-8D85-965EA33FCBAA}"/>
              </a:ext>
            </a:extLst>
          </p:cNvPr>
          <p:cNvSpPr/>
          <p:nvPr/>
        </p:nvSpPr>
        <p:spPr>
          <a:xfrm>
            <a:off x="457576" y="1139238"/>
            <a:ext cx="11366562" cy="780785"/>
          </a:xfrm>
          <a:prstGeom prst="round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Automatische Kartierung unbekannter Gebiete – eine Herausforderung für die Robotik</a:t>
            </a:r>
          </a:p>
        </p:txBody>
      </p:sp>
      <p:sp>
        <p:nvSpPr>
          <p:cNvPr id="5" name="Rechteck: Abgerundete Ecken 1">
            <a:extLst>
              <a:ext uri="{FF2B5EF4-FFF2-40B4-BE49-F238E27FC236}">
                <a16:creationId xmlns:a16="http://schemas.microsoft.com/office/drawing/2014/main" id="{C4F5410F-E1B1-0A64-8A38-681E248BAF60}"/>
              </a:ext>
            </a:extLst>
          </p:cNvPr>
          <p:cNvSpPr/>
          <p:nvPr/>
        </p:nvSpPr>
        <p:spPr>
          <a:xfrm>
            <a:off x="457576" y="3598098"/>
            <a:ext cx="11366562" cy="780785"/>
          </a:xfrm>
          <a:prstGeom prst="round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Multi-Agenten-Systeme (MAS) bieten vielversprechende Lösungen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38BBC5A-DBA6-71A8-C920-6A30245DC7FA}"/>
              </a:ext>
            </a:extLst>
          </p:cNvPr>
          <p:cNvSpPr txBox="1"/>
          <p:nvPr/>
        </p:nvSpPr>
        <p:spPr>
          <a:xfrm>
            <a:off x="979785" y="4580776"/>
            <a:ext cx="4538146" cy="258532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buClr>
                <a:srgbClr val="212940"/>
              </a:buClr>
              <a:buSzPct val="200000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Autonome Agenten arbeiten: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Selbstständig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Kommunizieren ohne zentrale Steuerung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Verbessern Effizienz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Robustheit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Zeitersparnis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212940"/>
              </a:buClr>
              <a:buSzPct val="200000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212940"/>
              </a:buClr>
              <a:buSzPct val="200000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212940"/>
              </a:buClr>
              <a:buSzPct val="200000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F0C116-E41D-FF1F-58D1-7F5BC3038D6F}"/>
              </a:ext>
            </a:extLst>
          </p:cNvPr>
          <p:cNvSpPr txBox="1"/>
          <p:nvPr/>
        </p:nvSpPr>
        <p:spPr>
          <a:xfrm>
            <a:off x="11603421" y="6352329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3D1EB50-B3CA-E218-CD82-AB91015FE030}"/>
              </a:ext>
            </a:extLst>
          </p:cNvPr>
          <p:cNvSpPr txBox="1"/>
          <p:nvPr/>
        </p:nvSpPr>
        <p:spPr>
          <a:xfrm>
            <a:off x="6096000" y="4580776"/>
            <a:ext cx="5728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212940"/>
              </a:buClr>
              <a:buSzPct val="200000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Schlüsselparameter sind: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Wegfindungs-Algorithmen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Anzahl der Agenten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Sensortechnik</a:t>
            </a:r>
          </a:p>
          <a:p>
            <a:pPr>
              <a:buClr>
                <a:srgbClr val="212940"/>
              </a:buClr>
              <a:buSzPct val="100000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Erste Laborergebnisse zeigen signifikante Fortschritte und einen Ausblick auf zukünftige Entwicklungen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6B140F-7D35-F0A9-D040-18A462FF56B2}"/>
              </a:ext>
            </a:extLst>
          </p:cNvPr>
          <p:cNvSpPr txBox="1"/>
          <p:nvPr/>
        </p:nvSpPr>
        <p:spPr>
          <a:xfrm>
            <a:off x="979785" y="2059573"/>
            <a:ext cx="9691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Relevante Anwendungsgebiete: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Weltraumerkundung: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Kartierung fremder Planeten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Katastrophenhilfe: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Erkundung von Katastrophengebieten zur Lageerfassung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Dynamische Umgebungen: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Navigation in sich ständig verändernden Szenarien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85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71CA8-6FA0-8E2C-E2CB-BBD41AA56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BA2972F7-F40E-CC43-6C42-44F96F9C9C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D1E0C41-555C-CB01-8C7E-C0D1B809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3EDC36D5-448F-FA5C-E451-32CE07A7C62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Herausforderungen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5558105-C6FC-B1F5-DF67-A5C4D38A2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632FADC8-D155-A4B0-4653-97C0023EEF50}"/>
              </a:ext>
            </a:extLst>
          </p:cNvPr>
          <p:cNvSpPr txBox="1"/>
          <p:nvPr/>
        </p:nvSpPr>
        <p:spPr>
          <a:xfrm>
            <a:off x="1040859" y="1187695"/>
            <a:ext cx="9503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Viele aktuelle Multiagentensysteme basieren auf dem Ansatz einer Kontrollinstanz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Umstellung nur über längeren Zeitraum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Forschungsergebnisse nur schwer auf reale Szenarien übertragbar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Unterschiedliche Untergründe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Bewegliche Hindernisse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Kommunikationsqualität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variierende Wetterbedingungen</a:t>
            </a:r>
          </a:p>
        </p:txBody>
      </p:sp>
    </p:spTree>
    <p:extLst>
      <p:ext uri="{BB962C8B-B14F-4D97-AF65-F5344CB8AC3E}">
        <p14:creationId xmlns:p14="http://schemas.microsoft.com/office/powerpoint/2010/main" val="277968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3E51B-F215-75A5-6DD0-68935FD9E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368ABB78-E1AA-7C6B-3114-72404532C8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5F88E71-5953-A09C-C126-90344007B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8E5B3132-3F78-A5C6-5E04-A779B983F7B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Aktuelle Forschung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79BCBBA-FED2-E42C-E99E-ACDAED6C8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9BBA4F11-1E7D-5317-068B-6C818B057D65}"/>
              </a:ext>
            </a:extLst>
          </p:cNvPr>
          <p:cNvSpPr txBox="1"/>
          <p:nvPr/>
        </p:nvSpPr>
        <p:spPr>
          <a:xfrm>
            <a:off x="1044549" y="966097"/>
            <a:ext cx="95039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Integration und Entwicklung von MAS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Erweiterung agentenorientierter Programmiersprachen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Debugging- und Verifikationstechniken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Model Checking</a:t>
            </a:r>
          </a:p>
          <a:p>
            <a:pPr lvl="2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Effizientere Kommunikation und Kooperation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Kommunikationsstrategien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Zusammenarbeit von Agenten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Multi-Agent Reinforcement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Deep Reinforcement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Modellierung komplexer Aufgaben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Steuerung von Roboterschwärmen</a:t>
            </a:r>
          </a:p>
          <a:p>
            <a:pPr lvl="2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Verbesserung von Lern- und Entscheidungsfähigkeiten</a:t>
            </a:r>
          </a:p>
        </p:txBody>
      </p:sp>
    </p:spTree>
    <p:extLst>
      <p:ext uri="{BB962C8B-B14F-4D97-AF65-F5344CB8AC3E}">
        <p14:creationId xmlns:p14="http://schemas.microsoft.com/office/powerpoint/2010/main" val="89023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D461D-5A66-F900-5B30-CB043C896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E4ACB334-24AF-8E52-FEC2-CE669B8EE1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AED338E-BC0D-1715-BCF5-00671FD06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337E78FF-AE10-105F-7D40-5F2E5287585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Projektabschluss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9AF3386-1A61-66C4-C2AD-571D136E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D9E6B84A-AFA5-6693-2EF1-8AA618A1C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760580" y="2759086"/>
            <a:ext cx="4991103" cy="2044685"/>
          </a:xfrm>
          <a:prstGeom prst="trapezoid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9CAE4D08-865F-79A0-1103-30A59B38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06220" y="2759086"/>
            <a:ext cx="4991102" cy="2044685"/>
          </a:xfrm>
          <a:prstGeom prst="trapezoid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DF07D90-8652-3CBD-5797-29989E77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73019" y="2759085"/>
            <a:ext cx="4991100" cy="2044685"/>
          </a:xfrm>
          <a:prstGeom prst="trapezoid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37F8872F-E762-6920-121F-1363FC61A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10754" y="2788148"/>
            <a:ext cx="5049226" cy="2044685"/>
          </a:xfrm>
          <a:prstGeom prst="trapezoid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5C4D06E-B490-035D-C5E2-1F19B7E051E0}"/>
              </a:ext>
            </a:extLst>
          </p:cNvPr>
          <p:cNvSpPr/>
          <p:nvPr/>
        </p:nvSpPr>
        <p:spPr>
          <a:xfrm>
            <a:off x="1049172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Ausgangslage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043EAD9-8161-A946-2D68-BAFA3CA2A81B}"/>
              </a:ext>
            </a:extLst>
          </p:cNvPr>
          <p:cNvSpPr/>
          <p:nvPr/>
        </p:nvSpPr>
        <p:spPr>
          <a:xfrm>
            <a:off x="3215971" y="2913993"/>
            <a:ext cx="137160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TECHNISCHE UMSETZTUNG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16A1744-87E1-E219-4380-955C980ACDA0}"/>
              </a:ext>
            </a:extLst>
          </p:cNvPr>
          <p:cNvSpPr/>
          <p:nvPr/>
        </p:nvSpPr>
        <p:spPr>
          <a:xfrm>
            <a:off x="5382769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B19BE70-0C7B-D88C-8667-4EFE6408D188}"/>
              </a:ext>
            </a:extLst>
          </p:cNvPr>
          <p:cNvSpPr/>
          <p:nvPr/>
        </p:nvSpPr>
        <p:spPr>
          <a:xfrm>
            <a:off x="7549568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0CD91D3-73E7-CC6C-58EE-83B84E63D153}"/>
              </a:ext>
            </a:extLst>
          </p:cNvPr>
          <p:cNvSpPr/>
          <p:nvPr/>
        </p:nvSpPr>
        <p:spPr>
          <a:xfrm>
            <a:off x="858951" y="3652121"/>
            <a:ext cx="1752042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vs. </a:t>
            </a:r>
            <a:r>
              <a:rPr lang="de-D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Frontierbased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84D4FCA-E1BA-A421-4448-CC113ADDF60E}"/>
              </a:ext>
            </a:extLst>
          </p:cNvPr>
          <p:cNvSpPr/>
          <p:nvPr/>
        </p:nvSpPr>
        <p:spPr>
          <a:xfrm>
            <a:off x="3025750" y="3773950"/>
            <a:ext cx="1752042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Mesa Framework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36A0570-C4FB-C453-686F-3081C3E17D68}"/>
              </a:ext>
            </a:extLst>
          </p:cNvPr>
          <p:cNvSpPr/>
          <p:nvPr/>
        </p:nvSpPr>
        <p:spPr>
          <a:xfrm>
            <a:off x="5260657" y="3267529"/>
            <a:ext cx="1615824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Anzahl Roboter</a:t>
            </a:r>
          </a:p>
          <a:p>
            <a:pPr lvl="0" algn="ctr"/>
            <a:r>
              <a:rPr lang="de-D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-Größe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Roboter Algorithmen Sichtweite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Sichtfeld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Faktor Distanz 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Faktor Länge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F2E089D-B0B5-FA8F-815E-62B5C31FE663}"/>
              </a:ext>
            </a:extLst>
          </p:cNvPr>
          <p:cNvSpPr/>
          <p:nvPr/>
        </p:nvSpPr>
        <p:spPr>
          <a:xfrm>
            <a:off x="7359347" y="353029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Erhöhte Effizienz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Geringere Streuung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Zeitersparnis</a:t>
            </a:r>
          </a:p>
        </p:txBody>
      </p:sp>
      <p:sp>
        <p:nvSpPr>
          <p:cNvPr id="56" name="Freihandform 4197" descr="Symbol, das einen Einkaufswagen darstellt">
            <a:extLst>
              <a:ext uri="{FF2B5EF4-FFF2-40B4-BE49-F238E27FC236}">
                <a16:creationId xmlns:a16="http://schemas.microsoft.com/office/drawing/2014/main" id="{E885D9BF-3C5A-C8C2-8E90-6E624C78B7D5}"/>
              </a:ext>
            </a:extLst>
          </p:cNvPr>
          <p:cNvSpPr>
            <a:spLocks noEditPoints="1"/>
          </p:cNvSpPr>
          <p:nvPr/>
        </p:nvSpPr>
        <p:spPr bwMode="auto">
          <a:xfrm>
            <a:off x="1544805" y="2340454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Freihandform 4344" descr="Symbol, das einen Schraubenschlüssel darstellt ">
            <a:extLst>
              <a:ext uri="{FF2B5EF4-FFF2-40B4-BE49-F238E27FC236}">
                <a16:creationId xmlns:a16="http://schemas.microsoft.com/office/drawing/2014/main" id="{EEA0463B-E87F-40FE-FB54-2A4500B0DAA0}"/>
              </a:ext>
            </a:extLst>
          </p:cNvPr>
          <p:cNvSpPr>
            <a:spLocks/>
          </p:cNvSpPr>
          <p:nvPr/>
        </p:nvSpPr>
        <p:spPr bwMode="auto">
          <a:xfrm>
            <a:off x="3714773" y="232777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7" name="Gruppieren 66" descr="Symbol, das einen Abakus darstellt ">
            <a:extLst>
              <a:ext uri="{FF2B5EF4-FFF2-40B4-BE49-F238E27FC236}">
                <a16:creationId xmlns:a16="http://schemas.microsoft.com/office/drawing/2014/main" id="{48CBCCBF-2532-A3D0-325C-72A783B36E64}"/>
              </a:ext>
            </a:extLst>
          </p:cNvPr>
          <p:cNvGrpSpPr/>
          <p:nvPr/>
        </p:nvGrpSpPr>
        <p:grpSpPr>
          <a:xfrm>
            <a:off x="8044145" y="2323551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ihandform 324">
              <a:extLst>
                <a:ext uri="{FF2B5EF4-FFF2-40B4-BE49-F238E27FC236}">
                  <a16:creationId xmlns:a16="http://schemas.microsoft.com/office/drawing/2014/main" id="{B633897E-A2A7-357B-F463-385C75C12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ihandform 325">
              <a:extLst>
                <a:ext uri="{FF2B5EF4-FFF2-40B4-BE49-F238E27FC236}">
                  <a16:creationId xmlns:a16="http://schemas.microsoft.com/office/drawing/2014/main" id="{02AE2142-A741-3B45-3DC6-B3AF1AFF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ihandform 326">
              <a:extLst>
                <a:ext uri="{FF2B5EF4-FFF2-40B4-BE49-F238E27FC236}">
                  <a16:creationId xmlns:a16="http://schemas.microsoft.com/office/drawing/2014/main" id="{59F115D8-8980-0EEE-9F12-E11DEA2B5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ihandform 327">
              <a:extLst>
                <a:ext uri="{FF2B5EF4-FFF2-40B4-BE49-F238E27FC236}">
                  <a16:creationId xmlns:a16="http://schemas.microsoft.com/office/drawing/2014/main" id="{E5F40C7A-4F4E-6784-4E9F-C9B23E5FC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Trapezoid 2">
            <a:extLst>
              <a:ext uri="{FF2B5EF4-FFF2-40B4-BE49-F238E27FC236}">
                <a16:creationId xmlns:a16="http://schemas.microsoft.com/office/drawing/2014/main" id="{557B1A4A-5153-238A-C1EB-2C48BA17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877550" y="2788148"/>
            <a:ext cx="5049227" cy="2044685"/>
          </a:xfrm>
          <a:prstGeom prst="trapezoid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A4FBEA6-E358-A3C5-51D9-81318887932F}"/>
              </a:ext>
            </a:extLst>
          </p:cNvPr>
          <p:cNvSpPr/>
          <p:nvPr/>
        </p:nvSpPr>
        <p:spPr>
          <a:xfrm>
            <a:off x="9716365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AUSSICHT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31F340B-E9BC-90C0-7EAE-A2122A3A7BA6}"/>
              </a:ext>
            </a:extLst>
          </p:cNvPr>
          <p:cNvSpPr/>
          <p:nvPr/>
        </p:nvSpPr>
        <p:spPr>
          <a:xfrm>
            <a:off x="9473185" y="3268420"/>
            <a:ext cx="1927113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Kooperations-strategien</a:t>
            </a:r>
          </a:p>
          <a:p>
            <a:pPr lvl="0" algn="ctr"/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Realistischere Sensorik &amp; Kommunikation</a:t>
            </a:r>
          </a:p>
          <a:p>
            <a:pPr lvl="0" algn="ctr"/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Reinforcement Learning</a:t>
            </a:r>
          </a:p>
        </p:txBody>
      </p:sp>
      <p:pic>
        <p:nvPicPr>
          <p:cNvPr id="21" name="Grafik 20" descr="Künstliche Intelligenz Silhouette">
            <a:extLst>
              <a:ext uri="{FF2B5EF4-FFF2-40B4-BE49-F238E27FC236}">
                <a16:creationId xmlns:a16="http://schemas.microsoft.com/office/drawing/2014/main" id="{830892AC-98ED-E1D0-BAEB-DC04B3290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724" y="2217254"/>
            <a:ext cx="666879" cy="666879"/>
          </a:xfrm>
          <a:prstGeom prst="rect">
            <a:avLst/>
          </a:prstGeom>
        </p:spPr>
      </p:pic>
      <p:pic>
        <p:nvPicPr>
          <p:cNvPr id="23" name="Grafik 22" descr="Binär mit einfarbiger Füllung">
            <a:extLst>
              <a:ext uri="{FF2B5EF4-FFF2-40B4-BE49-F238E27FC236}">
                <a16:creationId xmlns:a16="http://schemas.microsoft.com/office/drawing/2014/main" id="{676E685B-DFE8-5894-07DF-8B00F5360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8748" y="2116153"/>
            <a:ext cx="658930" cy="6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2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oboter, Mecha, Spielzeug enthält.&#10;&#10;KI-generierte Inhalte können fehlerhaft sein.">
            <a:extLst>
              <a:ext uri="{FF2B5EF4-FFF2-40B4-BE49-F238E27FC236}">
                <a16:creationId xmlns:a16="http://schemas.microsoft.com/office/drawing/2014/main" id="{009B6FC3-DF90-CCEA-2A24-DA573EB5C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1" y="1486508"/>
            <a:ext cx="5870028" cy="2659190"/>
          </a:xfr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de-DE" sz="3200" b="1" dirty="0">
                <a:solidFill>
                  <a:srgbClr val="212940"/>
                </a:solidFill>
              </a:rPr>
              <a:t>Vielen Dank für Ihre Aufmerksamkeit</a:t>
            </a:r>
            <a:br>
              <a:rPr lang="de-DE" sz="3200" b="1" dirty="0">
                <a:solidFill>
                  <a:srgbClr val="212940"/>
                </a:solidFill>
              </a:rPr>
            </a:br>
            <a:br>
              <a:rPr lang="de-DE" sz="3200" b="1" dirty="0">
                <a:solidFill>
                  <a:srgbClr val="212940"/>
                </a:solidFill>
              </a:rPr>
            </a:br>
            <a:r>
              <a:rPr lang="de-DE" sz="3200" b="1" dirty="0">
                <a:solidFill>
                  <a:srgbClr val="212940"/>
                </a:solidFill>
              </a:rPr>
              <a:t>Wir freuen uns auf Ihre Fragen und den gemeinsamen Austausch</a:t>
            </a:r>
            <a:endParaRPr lang="de-DE" sz="3200" dirty="0">
              <a:solidFill>
                <a:srgbClr val="212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1507-D487-AE19-F037-6724B858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1A08DA1-E7EC-3823-3EDF-55B5C0D27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B5D609F-4799-89F3-13A7-32EE1E2B5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98FE505F-2721-4401-46C1-86622A034120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Einführung ins Thema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02E2A17-410C-ABB8-E43D-BEFEAC512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7F97FD3-27F7-84EF-B8F4-F49A832A524E}"/>
              </a:ext>
            </a:extLst>
          </p:cNvPr>
          <p:cNvSpPr txBox="1"/>
          <p:nvPr/>
        </p:nvSpPr>
        <p:spPr>
          <a:xfrm>
            <a:off x="11521966" y="6144280"/>
            <a:ext cx="44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6AA10C05-A4A6-52C2-B418-8D4E7CFB9429}"/>
              </a:ext>
            </a:extLst>
          </p:cNvPr>
          <p:cNvSpPr txBox="1">
            <a:spLocks/>
          </p:cNvSpPr>
          <p:nvPr/>
        </p:nvSpPr>
        <p:spPr>
          <a:xfrm>
            <a:off x="838200" y="1535526"/>
            <a:ext cx="10515600" cy="34188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Was ist ein MAS?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lvl="1"/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Ein Multi-Agent-System ist ein System aus mehreren </a:t>
            </a:r>
            <a:r>
              <a:rPr lang="de-DE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selbstständig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handelnden Einheiten (Agenten) welche mittels Kommunikation ein gegebenes individual- oder kollektiv Problem in einer geteilten Umgebung lösen.</a:t>
            </a:r>
          </a:p>
          <a:p>
            <a:pPr lvl="1"/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Vorteile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Gesteigerte Robustheit bei Ausfall einzelner Agenten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Einfache Skalierbarkeit durch flexibles Hinzufügen von Agenten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579F6A-B16E-C0BF-EAEB-24B8C1B7A231}"/>
              </a:ext>
            </a:extLst>
          </p:cNvPr>
          <p:cNvSpPr txBox="1"/>
          <p:nvPr/>
        </p:nvSpPr>
        <p:spPr>
          <a:xfrm>
            <a:off x="189774" y="4743111"/>
            <a:ext cx="1178091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Entwicklung eines Multiagentensystems zur kooperativen Erkundung </a:t>
            </a:r>
          </a:p>
          <a:p>
            <a:pPr algn="ctr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einer 2D-Simulationsumgebung</a:t>
            </a:r>
          </a:p>
          <a:p>
            <a:pPr algn="l"/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8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B0F4-D99E-6497-317B-F718875E6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B692E85E-8162-CE71-DA9D-37436CD50B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7976436-203D-59D4-B416-A713EAB9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990898A0-03EF-0712-DA17-BA520250552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Ablauf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0C7786C-C84E-AAF3-4FAE-0AAC88ED1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7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2">
                    <a:lumMod val="50000"/>
                  </a:schemeClr>
                </a:solidFill>
              </a:rPr>
              <a:t>Projektaufbau</a:t>
            </a:r>
            <a:br>
              <a:rPr lang="de-DE" sz="2800" dirty="0">
                <a:solidFill>
                  <a:schemeClr val="tx2">
                    <a:lumMod val="50000"/>
                  </a:schemeClr>
                </a:solidFill>
              </a:rPr>
            </a:br>
            <a:endParaRPr lang="de-DE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PROJEKT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Hauptteil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Simulation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ENTWICKLUNG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Einführung</a:t>
            </a:r>
            <a:endParaRPr lang="de-DE" sz="1600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Ausblick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TESTS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rgbClr val="21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61452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Explorations-Algorithmen im Überblick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550863" y="1233488"/>
            <a:ext cx="1107520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Effizienz der Kartierung abhängig vom Explorations-Algorithmus 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Zwei grundlegend verschiedene Implementierungen: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51656" y="4157035"/>
            <a:ext cx="5545137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Einfacher nicht-informierter Ansatz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6096002" y="4155469"/>
            <a:ext cx="5545137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Informierter, zielgerichteter Ansatz</a:t>
            </a:r>
          </a:p>
        </p:txBody>
      </p:sp>
      <p:sp>
        <p:nvSpPr>
          <p:cNvPr id="48" name="Kreis: Hohl 2">
            <a:extLst>
              <a:ext uri="{FF2B5EF4-FFF2-40B4-BE49-F238E27FC236}">
                <a16:creationId xmlns:a16="http://schemas.microsoft.com/office/drawing/2014/main" id="{B2E1EA9A-F1D4-439A-B217-AD22B934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3430" y="2140484"/>
            <a:ext cx="1800000" cy="1800000"/>
          </a:xfrm>
          <a:prstGeom prst="donut">
            <a:avLst>
              <a:gd name="adj" fmla="val 12255"/>
            </a:avLst>
          </a:prstGeom>
          <a:solidFill>
            <a:srgbClr val="156082"/>
          </a:solidFill>
          <a:ln>
            <a:solidFill>
              <a:srgbClr val="15608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solidFill>
                  <a:srgbClr val="156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  <a:p>
            <a:pPr algn="ctr" rtl="0"/>
            <a:r>
              <a:rPr lang="de-DE" b="1" dirty="0">
                <a:solidFill>
                  <a:srgbClr val="156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</a:p>
        </p:txBody>
      </p:sp>
      <p:sp>
        <p:nvSpPr>
          <p:cNvPr id="49" name="Kreis: Hohl 21">
            <a:extLst>
              <a:ext uri="{FF2B5EF4-FFF2-40B4-BE49-F238E27FC236}">
                <a16:creationId xmlns:a16="http://schemas.microsoft.com/office/drawing/2014/main" id="{6F95A068-D94D-4F77-8309-68B11C884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68571" y="2140484"/>
            <a:ext cx="1800000" cy="1800000"/>
          </a:xfrm>
          <a:prstGeom prst="donut">
            <a:avLst>
              <a:gd name="adj" fmla="val 12255"/>
            </a:avLst>
          </a:prstGeom>
          <a:solidFill>
            <a:srgbClr val="C04F1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</a:t>
            </a:r>
          </a:p>
          <a:p>
            <a:pPr algn="ctr" rtl="0"/>
            <a:r>
              <a:rPr lang="de-DE" b="1" dirty="0" err="1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de-DE" b="1" dirty="0">
              <a:solidFill>
                <a:srgbClr val="C04F1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/>
            <a:r>
              <a:rPr lang="de-DE" b="1" dirty="0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35179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15339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6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15351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61452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Explorations-Algorithmen im Überblick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51655" y="2835736"/>
            <a:ext cx="5263529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Vorgehen</a:t>
            </a:r>
          </a:p>
          <a:p>
            <a:pPr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bewegt sich zufällig bis: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Hindernis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Zeitlimit</a:t>
            </a:r>
          </a:p>
          <a:p>
            <a:pPr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Ändert dann zufällig seine Richtung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6110793" y="2835736"/>
            <a:ext cx="5545138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Vorgehen</a:t>
            </a:r>
          </a:p>
          <a:p>
            <a:pPr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Umgebung in drei Bereiche unterteilt: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Bekanntes Gebiet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Unbekanntes Gebiet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Frontiers</a:t>
            </a: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Gezielte Bewegung zu Frontiers zur effizienten Erkundung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6D29E99-E99F-4AE9-91F0-86F06FA7B9EE}"/>
              </a:ext>
            </a:extLst>
          </p:cNvPr>
          <p:cNvSpPr/>
          <p:nvPr/>
        </p:nvSpPr>
        <p:spPr>
          <a:xfrm>
            <a:off x="552450" y="4485558"/>
            <a:ext cx="5262734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Intelligenz</a:t>
            </a: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berücksichtigt nicht, ob: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Bereich bereits bekannt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schon befahren wurde</a:t>
            </a:r>
          </a:p>
        </p:txBody>
      </p:sp>
      <p:sp>
        <p:nvSpPr>
          <p:cNvPr id="16" name="Kreis: Hohl 2">
            <a:extLst>
              <a:ext uri="{FF2B5EF4-FFF2-40B4-BE49-F238E27FC236}">
                <a16:creationId xmlns:a16="http://schemas.microsoft.com/office/drawing/2014/main" id="{F003B5F9-DAEE-41C6-A803-5BE07A14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1230" y="765339"/>
            <a:ext cx="1800000" cy="1800000"/>
          </a:xfrm>
          <a:prstGeom prst="donut">
            <a:avLst>
              <a:gd name="adj" fmla="val 12255"/>
            </a:avLst>
          </a:prstGeom>
          <a:solidFill>
            <a:srgbClr val="15608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solidFill>
                  <a:srgbClr val="156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  <a:p>
            <a:pPr algn="ctr" rtl="0"/>
            <a:r>
              <a:rPr lang="de-DE" b="1" dirty="0">
                <a:solidFill>
                  <a:srgbClr val="156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</a:p>
        </p:txBody>
      </p:sp>
      <p:sp>
        <p:nvSpPr>
          <p:cNvPr id="17" name="Kreis: Hohl 21">
            <a:extLst>
              <a:ext uri="{FF2B5EF4-FFF2-40B4-BE49-F238E27FC236}">
                <a16:creationId xmlns:a16="http://schemas.microsoft.com/office/drawing/2014/main" id="{166A0C74-9027-4A3B-A348-880EEEE1B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0368" y="765339"/>
            <a:ext cx="1800000" cy="1800000"/>
          </a:xfrm>
          <a:prstGeom prst="donut">
            <a:avLst>
              <a:gd name="adj" fmla="val 12255"/>
            </a:avLst>
          </a:prstGeom>
          <a:solidFill>
            <a:srgbClr val="C04F1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</a:t>
            </a:r>
          </a:p>
          <a:p>
            <a:pPr algn="ctr" rtl="0"/>
            <a:r>
              <a:rPr lang="de-DE" b="1" dirty="0" err="1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de-DE" b="1" dirty="0">
              <a:solidFill>
                <a:srgbClr val="C04F1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/>
            <a:r>
              <a:rPr lang="de-DE" b="1" dirty="0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FAB976-566A-553F-CFA3-B0BDD8A68C1E}"/>
              </a:ext>
            </a:extLst>
          </p:cNvPr>
          <p:cNvSpPr txBox="1"/>
          <p:nvPr/>
        </p:nvSpPr>
        <p:spPr>
          <a:xfrm>
            <a:off x="457328" y="5552818"/>
            <a:ext cx="5545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Auswahl-Kriterium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Basis-Referenz zum Messen von Effizienzgewinn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B01A1C-201F-15D7-A708-B98734138F96}"/>
              </a:ext>
            </a:extLst>
          </p:cNvPr>
          <p:cNvSpPr txBox="1"/>
          <p:nvPr/>
        </p:nvSpPr>
        <p:spPr>
          <a:xfrm>
            <a:off x="6002465" y="5552818"/>
            <a:ext cx="5449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Auswahl-Kriterium</a:t>
            </a:r>
            <a:endParaRPr lang="de-DE" sz="180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Etablierter und fundamentaler Ansatz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Weniger komplex als neuere Verfahren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CE542D-E770-6FEF-50CE-92AC471C23E8}"/>
              </a:ext>
            </a:extLst>
          </p:cNvPr>
          <p:cNvSpPr/>
          <p:nvPr/>
        </p:nvSpPr>
        <p:spPr>
          <a:xfrm>
            <a:off x="6096000" y="4485558"/>
            <a:ext cx="5262734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Intelligenz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Strategische Zielauswahl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Kommunikation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Routenfindung</a:t>
            </a:r>
          </a:p>
        </p:txBody>
      </p:sp>
    </p:spTree>
    <p:extLst>
      <p:ext uri="{BB962C8B-B14F-4D97-AF65-F5344CB8AC3E}">
        <p14:creationId xmlns:p14="http://schemas.microsoft.com/office/powerpoint/2010/main" val="36346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2000" y="512763"/>
            <a:ext cx="34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FBE – Der Erkundungszyklus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BAB1229D-E405-4DFF-B7BD-0117365D87A8}"/>
              </a:ext>
            </a:extLst>
          </p:cNvPr>
          <p:cNvSpPr txBox="1"/>
          <p:nvPr/>
        </p:nvSpPr>
        <p:spPr>
          <a:xfrm>
            <a:off x="1009651" y="966091"/>
            <a:ext cx="104110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Karten-Update: 	</a:t>
            </a:r>
            <a:r>
              <a:rPr lang="de-D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nimmt Umgebung wahr und aktualisiert lokale Karte</a:t>
            </a:r>
            <a:endParaRPr lang="de-D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b="1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Grenzen-Update: 	</a:t>
            </a:r>
            <a:r>
              <a:rPr lang="de-D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Neue Frontiers werden identifiziert</a:t>
            </a:r>
          </a:p>
          <a:p>
            <a:endParaRPr lang="de-DE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Grenzen-Auswahl: 	</a:t>
            </a:r>
            <a:r>
              <a:rPr lang="de-D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Frontiers werden bewertet, "bestes" Ziel wird ausgewählt</a:t>
            </a:r>
          </a:p>
          <a:p>
            <a:r>
              <a:rPr lang="de-D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de-DE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Routenauswahl: 	</a:t>
            </a:r>
            <a:r>
              <a:rPr lang="de-D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plant Route zum Ziel (A*-Algorithmus)</a:t>
            </a:r>
          </a:p>
          <a:p>
            <a:endParaRPr lang="de-DE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Bewegung: 	</a:t>
            </a:r>
            <a:r>
              <a:rPr lang="de-D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bewegt sich in Richtung des Ziels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4BBD363-CA09-4669-9808-E2A900DA8B23}"/>
              </a:ext>
            </a:extLst>
          </p:cNvPr>
          <p:cNvSpPr/>
          <p:nvPr/>
        </p:nvSpPr>
        <p:spPr>
          <a:xfrm>
            <a:off x="550862" y="3969338"/>
            <a:ext cx="3297237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Grafik</a:t>
            </a:r>
          </a:p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Umgebung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C0FB0E4-843A-4F80-973B-56B150F6D8D8}"/>
              </a:ext>
            </a:extLst>
          </p:cNvPr>
          <p:cNvSpPr/>
          <p:nvPr/>
        </p:nvSpPr>
        <p:spPr>
          <a:xfrm>
            <a:off x="4447381" y="3969338"/>
            <a:ext cx="3297237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Grafik</a:t>
            </a:r>
          </a:p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Lokales Gedächtnis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Agents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der dran ist</a:t>
            </a:r>
          </a:p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Nacheinander die Zustände in den einzelnen Schritten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2386C7D-F463-4E0B-8D9A-F636FFC519F1}"/>
              </a:ext>
            </a:extLst>
          </p:cNvPr>
          <p:cNvSpPr/>
          <p:nvPr/>
        </p:nvSpPr>
        <p:spPr>
          <a:xfrm>
            <a:off x="8343900" y="3969338"/>
            <a:ext cx="3297237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Grafik</a:t>
            </a:r>
          </a:p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Lokales Gedächtnis eines Agenten der nicht dran ist</a:t>
            </a:r>
          </a:p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Nacheinander die Zustände in den einzelnen Schritten</a:t>
            </a:r>
          </a:p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DB28BF13-7722-6981-D3AA-0DE1B22468DF}"/>
              </a:ext>
            </a:extLst>
          </p:cNvPr>
          <p:cNvCxnSpPr/>
          <p:nvPr/>
        </p:nvCxnSpPr>
        <p:spPr>
          <a:xfrm>
            <a:off x="781050" y="966091"/>
            <a:ext cx="0" cy="2771775"/>
          </a:xfrm>
          <a:prstGeom prst="straightConnector1">
            <a:avLst/>
          </a:prstGeom>
          <a:ln w="76200" cap="flat" cmpd="sng" algn="ctr">
            <a:solidFill>
              <a:srgbClr val="C04F1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5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12000" y="512763"/>
            <a:ext cx="37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FBE – Die Grenzauswahl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191E53F-5706-4FD7-9C5B-8983E474697E}"/>
                  </a:ext>
                </a:extLst>
              </p:cNvPr>
              <p:cNvSpPr txBox="1"/>
              <p:nvPr/>
            </p:nvSpPr>
            <p:spPr>
              <a:xfrm>
                <a:off x="550862" y="1233488"/>
                <a:ext cx="11090275" cy="2330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Grenzauswahl entsprechend Kostenfunktion:</a:t>
                </a:r>
              </a:p>
              <a:p>
                <a:endParaRPr lang="de-DE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𝐷𝑖𝑠𝑡𝑎𝑛𝑧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𝐷𝑖𝑠𝑡𝑎𝑛𝑧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𝐺𝑟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öß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𝐺𝑟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öß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𝑂𝑟𝑖𝑒𝑛𝑡𝑖𝑒𝑟𝑢𝑛𝑔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𝑂𝑟𝑖𝑒𝑛𝑡𝑖𝑒𝑟𝑢𝑛𝑔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de-DE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de-DE" sz="1800" b="1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Bewertungskriterien: </a:t>
                </a:r>
                <a:endParaRPr lang="de-DE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1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Distanz: </a:t>
                </a:r>
                <a:r>
                  <a:rPr lang="de-DE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Abstand Agent zu Frontier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1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Größe (Länge): </a:t>
                </a:r>
                <a:r>
                  <a:rPr lang="de-DE" sz="180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Anzahl zusa</a:t>
                </a:r>
                <a:r>
                  <a:rPr lang="de-DE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mmenhängender Frontier-Zellen</a:t>
                </a:r>
                <a:endParaRPr lang="de-DE" sz="18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1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Orientierung: </a:t>
                </a:r>
                <a:r>
                  <a:rPr lang="de-DE" sz="180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Ausrichtung des Agenten zum Frontier</a:t>
                </a:r>
                <a:endParaRPr lang="de-DE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191E53F-5706-4FD7-9C5B-8983E474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" y="1233488"/>
                <a:ext cx="11090275" cy="2330895"/>
              </a:xfrm>
              <a:prstGeom prst="rect">
                <a:avLst/>
              </a:prstGeom>
              <a:blipFill>
                <a:blip r:embed="rId3"/>
                <a:stretch>
                  <a:fillRect l="-440" t="-1305" b="-31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02A8347B-6A52-A6CB-B02A-72D829D30D7E}"/>
              </a:ext>
            </a:extLst>
          </p:cNvPr>
          <p:cNvSpPr/>
          <p:nvPr/>
        </p:nvSpPr>
        <p:spPr>
          <a:xfrm>
            <a:off x="550862" y="3969338"/>
            <a:ext cx="3297237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Grafik</a:t>
            </a:r>
          </a:p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Distanz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D36CDB1-5D04-EC0A-8911-6E102D380212}"/>
              </a:ext>
            </a:extLst>
          </p:cNvPr>
          <p:cNvSpPr/>
          <p:nvPr/>
        </p:nvSpPr>
        <p:spPr>
          <a:xfrm>
            <a:off x="4447381" y="3969338"/>
            <a:ext cx="3297237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Grafik</a:t>
            </a:r>
          </a:p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Größe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6B33A6-AF18-9B16-0A1C-BB1455285E7B}"/>
              </a:ext>
            </a:extLst>
          </p:cNvPr>
          <p:cNvSpPr/>
          <p:nvPr/>
        </p:nvSpPr>
        <p:spPr>
          <a:xfrm>
            <a:off x="8343900" y="3969338"/>
            <a:ext cx="3297237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Grafik</a:t>
            </a:r>
          </a:p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Orientierung</a:t>
            </a:r>
          </a:p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3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1377</Words>
  <Application>Microsoft Office PowerPoint</Application>
  <PresentationFormat>Breitbild</PresentationFormat>
  <Paragraphs>353</Paragraphs>
  <Slides>23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Aptos</vt:lpstr>
      <vt:lpstr>Arial</vt:lpstr>
      <vt:lpstr>Calibri</vt:lpstr>
      <vt:lpstr>Cambria Math</vt:lpstr>
      <vt:lpstr>Century Gothic</vt:lpstr>
      <vt:lpstr>Segoe UI</vt:lpstr>
      <vt:lpstr>Segoe UI Light</vt:lpstr>
      <vt:lpstr>Wingdings</vt:lpstr>
      <vt:lpstr>Office-Design</vt:lpstr>
      <vt:lpstr>PowerPoint-Präsentation</vt:lpstr>
      <vt:lpstr>Projektanalyse – Folie 10</vt:lpstr>
      <vt:lpstr>Projektanalyse – Folie 10</vt:lpstr>
      <vt:lpstr>Projektanalyse – Folie 10</vt:lpstr>
      <vt:lpstr>Projektanalyse – Folie 2</vt:lpstr>
      <vt:lpstr>Projektanalyse – Folie 6</vt:lpstr>
      <vt:lpstr>Projektanalyse – Folie 6</vt:lpstr>
      <vt:lpstr>Projektanalyse – Folie 6</vt:lpstr>
      <vt:lpstr>Projektanalyse – Folie 6</vt:lpstr>
      <vt:lpstr>Projektanalyse – Folie 6</vt:lpstr>
      <vt:lpstr>Projektanalyse – Folie 6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3</vt:lpstr>
      <vt:lpstr>Vielen Dank für Ihre Aufmerksamkeit  Wir freuen uns auf Ihre Fragen und den gemeinsamen Austausch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Kadur</dc:creator>
  <cp:lastModifiedBy>Marco Kadur</cp:lastModifiedBy>
  <cp:revision>73</cp:revision>
  <dcterms:created xsi:type="dcterms:W3CDTF">2025-07-10T10:32:14Z</dcterms:created>
  <dcterms:modified xsi:type="dcterms:W3CDTF">2025-08-01T20:04:37Z</dcterms:modified>
</cp:coreProperties>
</file>