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704" autoAdjust="0"/>
  </p:normalViewPr>
  <p:slideViewPr>
    <p:cSldViewPr showGuides="1">
      <p:cViewPr>
        <p:scale>
          <a:sx n="116" d="100"/>
          <a:sy n="116" d="100"/>
        </p:scale>
        <p:origin x="1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5673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83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2099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28" y="2060848"/>
            <a:ext cx="9001000" cy="1254125"/>
          </a:xfrm>
        </p:spPr>
        <p:txBody>
          <a:bodyPr/>
          <a:lstStyle/>
          <a:p>
            <a:r>
              <a:rPr lang="cs-CZ" altLang="cs-CZ" sz="4400" dirty="0"/>
              <a:t> 	Kartézské genetické programování Obrazový filtr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6654" y="3789040"/>
            <a:ext cx="7921674" cy="455612"/>
          </a:xfrm>
        </p:spPr>
        <p:txBody>
          <a:bodyPr/>
          <a:lstStyle/>
          <a:p>
            <a:r>
              <a:rPr lang="cs-CZ" altLang="cs-CZ" sz="2800" dirty="0"/>
              <a:t>Vojtěch Dvořák</a:t>
            </a:r>
          </a:p>
          <a:p>
            <a:endParaRPr lang="cs-CZ" alt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Trénovací a testovací data</a:t>
            </a:r>
          </a:p>
        </p:txBody>
      </p:sp>
      <p:pic>
        <p:nvPicPr>
          <p:cNvPr id="7" name="Zástupný obsah 6" descr="Obsah obrázku venku, černobílá, obloha, Výšková budova&#10;&#10;Popis byl vytvořen automaticky">
            <a:extLst>
              <a:ext uri="{FF2B5EF4-FFF2-40B4-BE49-F238E27FC236}">
                <a16:creationId xmlns:a16="http://schemas.microsoft.com/office/drawing/2014/main" id="{CA65B00C-36DB-A346-2E6F-22B753A57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77" y="2895931"/>
            <a:ext cx="1450032" cy="1450032"/>
          </a:xfrm>
        </p:spPr>
      </p:pic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919032" y="2147018"/>
            <a:ext cx="1102784" cy="333375"/>
          </a:xfrm>
        </p:spPr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 dirty="0"/>
          </a:p>
        </p:txBody>
      </p:sp>
      <p:pic>
        <p:nvPicPr>
          <p:cNvPr id="9" name="Obrázek 8" descr="Obsah obrázku oblečení, pokrývka hlavy, klobouk, Lidská tvář&#10;&#10;Popis byl vytvořen automaticky">
            <a:extLst>
              <a:ext uri="{FF2B5EF4-FFF2-40B4-BE49-F238E27FC236}">
                <a16:creationId xmlns:a16="http://schemas.microsoft.com/office/drawing/2014/main" id="{AE312FAD-BED2-F67F-F4DC-04CAF14F5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77" y="1196752"/>
            <a:ext cx="1450032" cy="1450032"/>
          </a:xfrm>
          <a:prstGeom prst="rect">
            <a:avLst/>
          </a:prstGeom>
        </p:spPr>
      </p:pic>
      <p:pic>
        <p:nvPicPr>
          <p:cNvPr id="11" name="Obrázek 10" descr="Obsah obrázku savec, veverka, venku, strom&#10;&#10;Popis byl vytvořen automaticky">
            <a:extLst>
              <a:ext uri="{FF2B5EF4-FFF2-40B4-BE49-F238E27FC236}">
                <a16:creationId xmlns:a16="http://schemas.microsoft.com/office/drawing/2014/main" id="{37E9B582-9266-B51E-3D2D-2522E4F4F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93" y="4581252"/>
            <a:ext cx="1450032" cy="14500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AC217B89-7C4E-B3C1-A517-04A02CC269AC}"/>
              </a:ext>
            </a:extLst>
          </p:cNvPr>
          <p:cNvSpPr txBox="1"/>
          <p:nvPr/>
        </p:nvSpPr>
        <p:spPr>
          <a:xfrm>
            <a:off x="1552568" y="69028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Originál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62B4504-F907-0FFD-27D4-23207BAEBAA8}"/>
              </a:ext>
            </a:extLst>
          </p:cNvPr>
          <p:cNvSpPr txBox="1"/>
          <p:nvPr/>
        </p:nvSpPr>
        <p:spPr>
          <a:xfrm>
            <a:off x="174579" y="1717832"/>
            <a:ext cx="911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2600" b="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lena</a:t>
            </a:r>
            <a:endParaRPr lang="cs-CZ" sz="2600" b="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CE7EF4-790E-0624-CBFF-9C603CC73A0B}"/>
              </a:ext>
            </a:extLst>
          </p:cNvPr>
          <p:cNvSpPr txBox="1"/>
          <p:nvPr/>
        </p:nvSpPr>
        <p:spPr>
          <a:xfrm>
            <a:off x="234377" y="3374726"/>
            <a:ext cx="911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26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614FA0BB-412C-015C-561E-11F8AA36C54A}"/>
              </a:ext>
            </a:extLst>
          </p:cNvPr>
          <p:cNvSpPr txBox="1"/>
          <p:nvPr/>
        </p:nvSpPr>
        <p:spPr>
          <a:xfrm>
            <a:off x="27599" y="5044136"/>
            <a:ext cx="11941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2600" b="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squirrel</a:t>
            </a:r>
            <a:endParaRPr lang="cs-CZ" sz="2600" b="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Obrázek 16" descr="Obsah obrázku skica, kresba, Lidská tvář, černobílá&#10;&#10;Popis byl vytvořen automaticky">
            <a:extLst>
              <a:ext uri="{FF2B5EF4-FFF2-40B4-BE49-F238E27FC236}">
                <a16:creationId xmlns:a16="http://schemas.microsoft.com/office/drawing/2014/main" id="{20B0060D-5FB2-63B4-9314-671BACA01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6" y="1202017"/>
            <a:ext cx="1450032" cy="1450032"/>
          </a:xfrm>
          <a:prstGeom prst="rect">
            <a:avLst/>
          </a:prstGeom>
        </p:spPr>
      </p:pic>
      <p:pic>
        <p:nvPicPr>
          <p:cNvPr id="19" name="Obrázek 18" descr="Obsah obrázku venku, budova, mrakodrap, černobílý&#10;&#10;Popis byl vytvořen automaticky">
            <a:extLst>
              <a:ext uri="{FF2B5EF4-FFF2-40B4-BE49-F238E27FC236}">
                <a16:creationId xmlns:a16="http://schemas.microsoft.com/office/drawing/2014/main" id="{80A21371-65FD-2F33-F7A7-5BDD29257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6" y="2904720"/>
            <a:ext cx="1450032" cy="1450032"/>
          </a:xfrm>
          <a:prstGeom prst="rect">
            <a:avLst/>
          </a:prstGeom>
        </p:spPr>
      </p:pic>
      <p:pic>
        <p:nvPicPr>
          <p:cNvPr id="21" name="Obrázek 20" descr="Obsah obrázku strom, černobílá, venku, veverka&#10;&#10;Popis byl vytvořen automaticky">
            <a:extLst>
              <a:ext uri="{FF2B5EF4-FFF2-40B4-BE49-F238E27FC236}">
                <a16:creationId xmlns:a16="http://schemas.microsoft.com/office/drawing/2014/main" id="{8655F5D7-CFBB-9FEA-5B65-E6A5E599F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6" y="4565936"/>
            <a:ext cx="1451554" cy="1451554"/>
          </a:xfrm>
          <a:prstGeom prst="rect">
            <a:avLst/>
          </a:prstGeom>
        </p:spPr>
      </p:pic>
      <p:pic>
        <p:nvPicPr>
          <p:cNvPr id="23" name="Obrázek 22" descr="Obsah obrázku černobílá, venku, mrakodrap, budova&#10;&#10;Popis byl vytvořen automaticky">
            <a:extLst>
              <a:ext uri="{FF2B5EF4-FFF2-40B4-BE49-F238E27FC236}">
                <a16:creationId xmlns:a16="http://schemas.microsoft.com/office/drawing/2014/main" id="{8B118187-2E7D-8B4C-C6A8-F6E13AAF1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46" y="2904720"/>
            <a:ext cx="1450032" cy="1450032"/>
          </a:xfrm>
          <a:prstGeom prst="rect">
            <a:avLst/>
          </a:prstGeom>
        </p:spPr>
      </p:pic>
      <p:pic>
        <p:nvPicPr>
          <p:cNvPr id="25" name="Obrázek 24" descr="Obsah obrázku černobílá, kresba, skica, umění&#10;&#10;Popis byl vytvořen automaticky">
            <a:extLst>
              <a:ext uri="{FF2B5EF4-FFF2-40B4-BE49-F238E27FC236}">
                <a16:creationId xmlns:a16="http://schemas.microsoft.com/office/drawing/2014/main" id="{BAEBBD83-E73D-ADE7-B538-A73B4C378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07" y="1202017"/>
            <a:ext cx="1450032" cy="1450032"/>
          </a:xfrm>
          <a:prstGeom prst="rect">
            <a:avLst/>
          </a:prstGeom>
        </p:spPr>
      </p:pic>
      <p:pic>
        <p:nvPicPr>
          <p:cNvPr id="27" name="Obrázek 26" descr="Obsah obrázku černobílá, strom, venku, černobílý&#10;&#10;Popis byl vytvořen automaticky">
            <a:extLst>
              <a:ext uri="{FF2B5EF4-FFF2-40B4-BE49-F238E27FC236}">
                <a16:creationId xmlns:a16="http://schemas.microsoft.com/office/drawing/2014/main" id="{9405C5F8-5324-6E10-D866-382AFA7A0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69" y="4567458"/>
            <a:ext cx="1450032" cy="1450032"/>
          </a:xfrm>
          <a:prstGeom prst="rect">
            <a:avLst/>
          </a:prstGeom>
        </p:spPr>
      </p:pic>
      <p:sp>
        <p:nvSpPr>
          <p:cNvPr id="28" name="TextovéPole 27">
            <a:extLst>
              <a:ext uri="{FF2B5EF4-FFF2-40B4-BE49-F238E27FC236}">
                <a16:creationId xmlns:a16="http://schemas.microsoft.com/office/drawing/2014/main" id="{B4944BF9-6BE0-70DA-E14F-A35AE4295053}"/>
              </a:ext>
            </a:extLst>
          </p:cNvPr>
          <p:cNvSpPr txBox="1"/>
          <p:nvPr/>
        </p:nvSpPr>
        <p:spPr>
          <a:xfrm>
            <a:off x="3412252" y="69897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Gauss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C291F64-22F7-B2B2-E55F-29B89CF16F00}"/>
              </a:ext>
            </a:extLst>
          </p:cNvPr>
          <p:cNvSpPr txBox="1"/>
          <p:nvPr/>
        </p:nvSpPr>
        <p:spPr>
          <a:xfrm>
            <a:off x="5122414" y="69028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</a:t>
            </a:r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4C343287-B2CA-A986-C033-7E4495785FA9}"/>
              </a:ext>
            </a:extLst>
          </p:cNvPr>
          <p:cNvCxnSpPr/>
          <p:nvPr/>
        </p:nvCxnSpPr>
        <p:spPr bwMode="auto">
          <a:xfrm>
            <a:off x="2913976" y="698978"/>
            <a:ext cx="0" cy="550648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1F7B2A8F-CEEF-D49A-6B61-F8EC88177518}"/>
              </a:ext>
            </a:extLst>
          </p:cNvPr>
          <p:cNvCxnSpPr/>
          <p:nvPr/>
        </p:nvCxnSpPr>
        <p:spPr bwMode="auto">
          <a:xfrm>
            <a:off x="2913976" y="698978"/>
            <a:ext cx="0" cy="550648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2C459CBF-A116-3DD4-CE92-9AF21E28628C}"/>
              </a:ext>
            </a:extLst>
          </p:cNvPr>
          <p:cNvCxnSpPr/>
          <p:nvPr/>
        </p:nvCxnSpPr>
        <p:spPr bwMode="auto">
          <a:xfrm>
            <a:off x="6226344" y="698978"/>
            <a:ext cx="0" cy="550648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781E976-B82E-51CE-ED0F-DACC7BB95637}"/>
              </a:ext>
            </a:extLst>
          </p:cNvPr>
          <p:cNvSpPr txBox="1"/>
          <p:nvPr/>
        </p:nvSpPr>
        <p:spPr>
          <a:xfrm>
            <a:off x="6369212" y="531738"/>
            <a:ext cx="132401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Horizontální</a:t>
            </a:r>
          </a:p>
          <a:p>
            <a:pPr algn="ctr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</a:t>
            </a:r>
          </a:p>
        </p:txBody>
      </p:sp>
      <p:pic>
        <p:nvPicPr>
          <p:cNvPr id="36" name="Obrázek 35" descr="Obsah obrázku venku, Výšková budova, budova, Metropolitní oblast&#10;&#10;Popis byl vytvořen automaticky">
            <a:extLst>
              <a:ext uri="{FF2B5EF4-FFF2-40B4-BE49-F238E27FC236}">
                <a16:creationId xmlns:a16="http://schemas.microsoft.com/office/drawing/2014/main" id="{1C5FA047-9006-A654-4E2D-2279EFB19B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32" y="2904720"/>
            <a:ext cx="1431639" cy="1431639"/>
          </a:xfrm>
          <a:prstGeom prst="rect">
            <a:avLst/>
          </a:prstGeom>
        </p:spPr>
      </p:pic>
      <p:pic>
        <p:nvPicPr>
          <p:cNvPr id="38" name="Obrázek 37" descr="Obsah obrázku černobílá, černobílý, Černobílá fotografie, umění&#10;&#10;Popis byl vytvořen automaticky">
            <a:extLst>
              <a:ext uri="{FF2B5EF4-FFF2-40B4-BE49-F238E27FC236}">
                <a16:creationId xmlns:a16="http://schemas.microsoft.com/office/drawing/2014/main" id="{C474A6C6-A8BE-804B-17B9-37742E2B5F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63" y="1215145"/>
            <a:ext cx="1431639" cy="1431639"/>
          </a:xfrm>
          <a:prstGeom prst="rect">
            <a:avLst/>
          </a:prstGeom>
        </p:spPr>
      </p:pic>
      <p:pic>
        <p:nvPicPr>
          <p:cNvPr id="40" name="Obrázek 39" descr="Obsah obrázku černobílá, černobílý, Černobílá fotografie, černá&#10;&#10;Popis byl vytvořen automaticky">
            <a:extLst>
              <a:ext uri="{FF2B5EF4-FFF2-40B4-BE49-F238E27FC236}">
                <a16:creationId xmlns:a16="http://schemas.microsoft.com/office/drawing/2014/main" id="{6ECEE7FA-02FF-EE29-4E21-558AFCE3E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37" y="4585850"/>
            <a:ext cx="1431640" cy="1431640"/>
          </a:xfrm>
          <a:prstGeom prst="rect">
            <a:avLst/>
          </a:prstGeom>
        </p:spPr>
      </p:pic>
      <p:pic>
        <p:nvPicPr>
          <p:cNvPr id="42" name="Obrázek 41" descr="Obsah obrázku venku, budova, Výšková budova, mrakodrap&#10;&#10;Popis byl vytvořen automaticky">
            <a:extLst>
              <a:ext uri="{FF2B5EF4-FFF2-40B4-BE49-F238E27FC236}">
                <a16:creationId xmlns:a16="http://schemas.microsoft.com/office/drawing/2014/main" id="{1784E298-BD04-F6B7-D401-A6DB53AB4A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3" y="2895931"/>
            <a:ext cx="1431638" cy="1431638"/>
          </a:xfrm>
          <a:prstGeom prst="rect">
            <a:avLst/>
          </a:prstGeom>
        </p:spPr>
      </p:pic>
      <p:pic>
        <p:nvPicPr>
          <p:cNvPr id="44" name="Obrázek 43" descr="Obsah obrázku hudba, harfa, černobílá, umění&#10;&#10;Popis byl vytvořen automaticky">
            <a:extLst>
              <a:ext uri="{FF2B5EF4-FFF2-40B4-BE49-F238E27FC236}">
                <a16:creationId xmlns:a16="http://schemas.microsoft.com/office/drawing/2014/main" id="{DA917EC0-1A7F-A627-0C7D-806FAAC73E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3" y="1215144"/>
            <a:ext cx="1431639" cy="1431639"/>
          </a:xfrm>
          <a:prstGeom prst="rect">
            <a:avLst/>
          </a:prstGeom>
        </p:spPr>
      </p:pic>
      <p:pic>
        <p:nvPicPr>
          <p:cNvPr id="46" name="Obrázek 45" descr="Obsah obrázku černobílá, černobílý, Černobílá fotografie, umění&#10;&#10;Popis byl vytvořen automaticky">
            <a:extLst>
              <a:ext uri="{FF2B5EF4-FFF2-40B4-BE49-F238E27FC236}">
                <a16:creationId xmlns:a16="http://schemas.microsoft.com/office/drawing/2014/main" id="{7D1737E2-35A0-1681-21E6-C776E03D9F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17" y="4575348"/>
            <a:ext cx="1442142" cy="1442142"/>
          </a:xfrm>
          <a:prstGeom prst="rect">
            <a:avLst/>
          </a:prstGeom>
        </p:spPr>
      </p:pic>
      <p:sp>
        <p:nvSpPr>
          <p:cNvPr id="47" name="TextovéPole 46">
            <a:extLst>
              <a:ext uri="{FF2B5EF4-FFF2-40B4-BE49-F238E27FC236}">
                <a16:creationId xmlns:a16="http://schemas.microsoft.com/office/drawing/2014/main" id="{7ACE8A7A-5E86-8C38-4E01-79FF1B3E963F}"/>
              </a:ext>
            </a:extLst>
          </p:cNvPr>
          <p:cNvSpPr txBox="1"/>
          <p:nvPr/>
        </p:nvSpPr>
        <p:spPr>
          <a:xfrm>
            <a:off x="8144822" y="522206"/>
            <a:ext cx="11801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Diagonální</a:t>
            </a:r>
          </a:p>
          <a:p>
            <a:pPr algn="ctr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</a:t>
            </a:r>
          </a:p>
        </p:txBody>
      </p:sp>
      <p:pic>
        <p:nvPicPr>
          <p:cNvPr id="49" name="Obrázek 48" descr="Obsah obrázku černobílá, venku, budova, mrakodrap&#10;&#10;Popis byl vytvořen automaticky">
            <a:extLst>
              <a:ext uri="{FF2B5EF4-FFF2-40B4-BE49-F238E27FC236}">
                <a16:creationId xmlns:a16="http://schemas.microsoft.com/office/drawing/2014/main" id="{4BC64298-D910-E2EC-A7FC-06486CFF84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13" y="2885427"/>
            <a:ext cx="1442142" cy="1442142"/>
          </a:xfrm>
          <a:prstGeom prst="rect">
            <a:avLst/>
          </a:prstGeom>
        </p:spPr>
      </p:pic>
      <p:pic>
        <p:nvPicPr>
          <p:cNvPr id="51" name="Obrázek 50" descr="Obsah obrázku Lidská tvář, černobílá, zima, portrét&#10;&#10;Popis byl vytvořen automaticky">
            <a:extLst>
              <a:ext uri="{FF2B5EF4-FFF2-40B4-BE49-F238E27FC236}">
                <a16:creationId xmlns:a16="http://schemas.microsoft.com/office/drawing/2014/main" id="{1EC51BA2-0E3B-39DA-3E35-282110DBC9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3" y="1207151"/>
            <a:ext cx="1442142" cy="1442142"/>
          </a:xfrm>
          <a:prstGeom prst="rect">
            <a:avLst/>
          </a:prstGeom>
        </p:spPr>
      </p:pic>
      <p:pic>
        <p:nvPicPr>
          <p:cNvPr id="53" name="Obrázek 52" descr="Obsah obrázku voda, černobílá, venku, strom&#10;&#10;Popis byl vytvořen automaticky">
            <a:extLst>
              <a:ext uri="{FF2B5EF4-FFF2-40B4-BE49-F238E27FC236}">
                <a16:creationId xmlns:a16="http://schemas.microsoft.com/office/drawing/2014/main" id="{62C842F3-7DB3-0B8A-E072-BD0E45F9A0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11" y="4605266"/>
            <a:ext cx="1442142" cy="1442142"/>
          </a:xfrm>
          <a:prstGeom prst="rect">
            <a:avLst/>
          </a:prstGeom>
        </p:spPr>
      </p:pic>
      <p:sp>
        <p:nvSpPr>
          <p:cNvPr id="54" name="TextovéPole 53">
            <a:extLst>
              <a:ext uri="{FF2B5EF4-FFF2-40B4-BE49-F238E27FC236}">
                <a16:creationId xmlns:a16="http://schemas.microsoft.com/office/drawing/2014/main" id="{A35C80E3-D65A-58EB-387F-ACEA1D77DAB6}"/>
              </a:ext>
            </a:extLst>
          </p:cNvPr>
          <p:cNvSpPr txBox="1"/>
          <p:nvPr/>
        </p:nvSpPr>
        <p:spPr>
          <a:xfrm>
            <a:off x="9768580" y="698978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cs-CZ" sz="1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Scratches</a:t>
            </a: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065BE641-0E12-9510-648C-ED9D50E8F978}"/>
              </a:ext>
            </a:extLst>
          </p:cNvPr>
          <p:cNvSpPr txBox="1"/>
          <p:nvPr/>
        </p:nvSpPr>
        <p:spPr>
          <a:xfrm>
            <a:off x="6359611" y="6116740"/>
            <a:ext cx="4804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Horizontální linky a „</a:t>
            </a:r>
            <a:r>
              <a:rPr lang="cs-CZ" sz="1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Scratches</a:t>
            </a: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s různými odstíny šedi</a:t>
            </a:r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Společné nastavení experimentů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Název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7"/>
            <a:ext cx="11521017" cy="5113685"/>
          </a:xfrm>
        </p:spPr>
        <p:txBody>
          <a:bodyPr/>
          <a:lstStyle/>
          <a:p>
            <a:r>
              <a:rPr lang="cs-CZ" dirty="0"/>
              <a:t>Python, hal-</a:t>
            </a:r>
            <a:r>
              <a:rPr lang="cs-CZ" dirty="0" err="1"/>
              <a:t>cgp</a:t>
            </a:r>
            <a:endParaRPr lang="cs-CZ" dirty="0"/>
          </a:p>
          <a:p>
            <a:r>
              <a:rPr lang="cs-CZ" dirty="0"/>
              <a:t>Celkem 7 druhů šumu ve třech obrázcích</a:t>
            </a:r>
          </a:p>
          <a:p>
            <a:r>
              <a:rPr lang="cs-CZ" dirty="0"/>
              <a:t>MSE</a:t>
            </a:r>
          </a:p>
          <a:p>
            <a:r>
              <a:rPr lang="cs-CZ" dirty="0"/>
              <a:t>12 jedinců v populaci, alespoň 1000 generací</a:t>
            </a:r>
          </a:p>
          <a:p>
            <a:r>
              <a:rPr lang="cs-CZ" dirty="0"/>
              <a:t>Turnajový výběr, pravděpodobnost mutace většinou 0.1, </a:t>
            </a:r>
            <a:r>
              <a:rPr lang="cs-CZ" b="1" dirty="0"/>
              <a:t>křížení nepoužito</a:t>
            </a: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11778B6-9F25-EBFC-CE37-6084303B3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80839"/>
              </p:ext>
            </p:extLst>
          </p:nvPr>
        </p:nvGraphicFramePr>
        <p:xfrm>
          <a:off x="3915646" y="3320429"/>
          <a:ext cx="7914395" cy="289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081">
                  <a:extLst>
                    <a:ext uri="{9D8B030D-6E8A-4147-A177-3AD203B41FA5}">
                      <a16:colId xmlns:a16="http://schemas.microsoft.com/office/drawing/2014/main" val="2421571160"/>
                    </a:ext>
                  </a:extLst>
                </a:gridCol>
                <a:gridCol w="2037438">
                  <a:extLst>
                    <a:ext uri="{9D8B030D-6E8A-4147-A177-3AD203B41FA5}">
                      <a16:colId xmlns:a16="http://schemas.microsoft.com/office/drawing/2014/main" val="1960744655"/>
                    </a:ext>
                  </a:extLst>
                </a:gridCol>
                <a:gridCol w="2037438">
                  <a:extLst>
                    <a:ext uri="{9D8B030D-6E8A-4147-A177-3AD203B41FA5}">
                      <a16:colId xmlns:a16="http://schemas.microsoft.com/office/drawing/2014/main" val="1638992048"/>
                    </a:ext>
                  </a:extLst>
                </a:gridCol>
                <a:gridCol w="2037438">
                  <a:extLst>
                    <a:ext uri="{9D8B030D-6E8A-4147-A177-3AD203B41FA5}">
                      <a16:colId xmlns:a16="http://schemas.microsoft.com/office/drawing/2014/main" val="3727856289"/>
                    </a:ext>
                  </a:extLst>
                </a:gridCol>
              </a:tblGrid>
              <a:tr h="364238"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Funkce prvků v matici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53059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r>
                        <a:rPr lang="cs-CZ" sz="1600" dirty="0"/>
                        <a:t>Konstanta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255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Dělení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x /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68191"/>
                  </a:ext>
                </a:extLst>
              </a:tr>
              <a:tr h="364238">
                <a:tc>
                  <a:txBody>
                    <a:bodyPr/>
                    <a:lstStyle/>
                    <a:p>
                      <a:r>
                        <a:rPr lang="cs-CZ" sz="1600" dirty="0"/>
                        <a:t>Konstanta 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Sčítání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aseline="0" dirty="0"/>
                        <a:t>x</a:t>
                      </a:r>
                      <a:r>
                        <a:rPr lang="cs-CZ" sz="1600" baseline="-25000" dirty="0"/>
                        <a:t>1 </a:t>
                      </a:r>
                      <a:r>
                        <a:rPr lang="cs-CZ" sz="1600" baseline="0" dirty="0"/>
                        <a:t> + x</a:t>
                      </a:r>
                      <a:r>
                        <a:rPr lang="cs-CZ" sz="1600" baseline="-25000" dirty="0"/>
                        <a:t>2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82953"/>
                  </a:ext>
                </a:extLst>
              </a:tr>
              <a:tr h="364238">
                <a:tc>
                  <a:txBody>
                    <a:bodyPr/>
                    <a:lstStyle/>
                    <a:p>
                      <a:r>
                        <a:rPr lang="cs-CZ" sz="1600" dirty="0"/>
                        <a:t>Identita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Odčítání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/>
                        <a:t>x</a:t>
                      </a:r>
                      <a:r>
                        <a:rPr lang="cs-CZ" sz="1600" baseline="-25000" dirty="0"/>
                        <a:t>1 </a:t>
                      </a:r>
                      <a:r>
                        <a:rPr lang="cs-CZ" sz="1600" baseline="0" dirty="0"/>
                        <a:t> - x</a:t>
                      </a:r>
                      <a:r>
                        <a:rPr lang="cs-CZ" sz="1600" baseline="-25000" dirty="0"/>
                        <a:t>2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32520"/>
                  </a:ext>
                </a:extLst>
              </a:tr>
              <a:tr h="364238">
                <a:tc>
                  <a:txBody>
                    <a:bodyPr/>
                    <a:lstStyle/>
                    <a:p>
                      <a:r>
                        <a:rPr lang="cs-CZ" sz="1600" dirty="0"/>
                        <a:t>Inverze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255 - 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Sčítání se </a:t>
                      </a:r>
                      <a:r>
                        <a:rPr lang="cs-CZ" sz="1600" dirty="0" err="1"/>
                        <a:t>sat</a:t>
                      </a:r>
                      <a:r>
                        <a:rPr lang="cs-CZ" sz="16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/>
                        <a:t>x</a:t>
                      </a:r>
                      <a:r>
                        <a:rPr lang="cs-CZ" sz="1600" baseline="-25000" dirty="0"/>
                        <a:t>1 </a:t>
                      </a:r>
                      <a:r>
                        <a:rPr lang="cs-CZ" sz="1600" baseline="0" dirty="0"/>
                        <a:t> +</a:t>
                      </a:r>
                      <a:r>
                        <a:rPr lang="cs-CZ" sz="1600" baseline="-25000" dirty="0"/>
                        <a:t> S</a:t>
                      </a:r>
                      <a:r>
                        <a:rPr lang="cs-CZ" sz="1600" baseline="0" dirty="0"/>
                        <a:t> x</a:t>
                      </a:r>
                      <a:r>
                        <a:rPr lang="cs-CZ" sz="1600" baseline="-25000" dirty="0"/>
                        <a:t>2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0703"/>
                  </a:ext>
                </a:extLst>
              </a:tr>
              <a:tr h="364238">
                <a:tc>
                  <a:txBody>
                    <a:bodyPr/>
                    <a:lstStyle/>
                    <a:p>
                      <a:r>
                        <a:rPr lang="cs-CZ" sz="16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max(x</a:t>
                      </a:r>
                      <a:r>
                        <a:rPr lang="cs-CZ" sz="1600" baseline="-25000" dirty="0"/>
                        <a:t>1</a:t>
                      </a:r>
                      <a:r>
                        <a:rPr lang="cs-CZ" sz="1600" baseline="0" dirty="0"/>
                        <a:t>, x</a:t>
                      </a:r>
                      <a:r>
                        <a:rPr lang="cs-CZ" sz="1600" baseline="-25000" dirty="0"/>
                        <a:t>2</a:t>
                      </a:r>
                      <a:r>
                        <a:rPr lang="cs-CZ" sz="16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Odečítání se </a:t>
                      </a:r>
                      <a:r>
                        <a:rPr lang="cs-CZ" sz="1600" dirty="0" err="1"/>
                        <a:t>sat</a:t>
                      </a:r>
                      <a:r>
                        <a:rPr lang="cs-CZ" sz="16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/>
                        <a:t>x</a:t>
                      </a:r>
                      <a:r>
                        <a:rPr lang="cs-CZ" sz="1600" baseline="-25000" dirty="0"/>
                        <a:t>1 </a:t>
                      </a:r>
                      <a:r>
                        <a:rPr lang="cs-CZ" sz="1600" baseline="0" dirty="0"/>
                        <a:t> -</a:t>
                      </a:r>
                      <a:r>
                        <a:rPr lang="cs-CZ" sz="1600" baseline="-25000" dirty="0"/>
                        <a:t> S</a:t>
                      </a:r>
                      <a:r>
                        <a:rPr lang="cs-CZ" sz="1600" baseline="0" dirty="0"/>
                        <a:t> x</a:t>
                      </a:r>
                      <a:r>
                        <a:rPr lang="cs-CZ" sz="1600" baseline="-25000" dirty="0"/>
                        <a:t>2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05499"/>
                  </a:ext>
                </a:extLst>
              </a:tr>
              <a:tr h="364238">
                <a:tc>
                  <a:txBody>
                    <a:bodyPr/>
                    <a:lstStyle/>
                    <a:p>
                      <a:r>
                        <a:rPr lang="cs-CZ" sz="16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min(x</a:t>
                      </a:r>
                      <a:r>
                        <a:rPr lang="cs-CZ" sz="1600" baseline="-25000" dirty="0"/>
                        <a:t>1</a:t>
                      </a:r>
                      <a:r>
                        <a:rPr lang="cs-CZ" sz="1600" baseline="0" dirty="0"/>
                        <a:t>, x</a:t>
                      </a:r>
                      <a:r>
                        <a:rPr lang="cs-CZ" sz="1600" baseline="-25000" dirty="0"/>
                        <a:t>2</a:t>
                      </a:r>
                      <a:r>
                        <a:rPr lang="cs-CZ" sz="16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Průměr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/>
                        <a:t>(x</a:t>
                      </a:r>
                      <a:r>
                        <a:rPr lang="cs-CZ" sz="1600" baseline="-25000" dirty="0"/>
                        <a:t>1 </a:t>
                      </a:r>
                      <a:r>
                        <a:rPr lang="cs-CZ" sz="1600" baseline="0" dirty="0"/>
                        <a:t> + x</a:t>
                      </a:r>
                      <a:r>
                        <a:rPr lang="cs-CZ" sz="1600" baseline="-25000" dirty="0"/>
                        <a:t>2</a:t>
                      </a:r>
                      <a:r>
                        <a:rPr lang="cs-CZ" sz="1600" baseline="0" dirty="0"/>
                        <a:t>) / 2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64151"/>
                  </a:ext>
                </a:extLst>
              </a:tr>
              <a:tr h="364238">
                <a:tc>
                  <a:txBody>
                    <a:bodyPr/>
                    <a:lstStyle/>
                    <a:p>
                      <a:r>
                        <a:rPr lang="cs-CZ" sz="1600" dirty="0"/>
                        <a:t>Dělení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x / 2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 err="1"/>
                        <a:t>Podm</a:t>
                      </a:r>
                      <a:r>
                        <a:rPr lang="cs-CZ" sz="1600" dirty="0"/>
                        <a:t>. přiřazení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dirty="0" err="1"/>
                        <a:t>If</a:t>
                      </a:r>
                      <a:r>
                        <a:rPr lang="cs-CZ" sz="1400" dirty="0"/>
                        <a:t> x</a:t>
                      </a:r>
                      <a:r>
                        <a:rPr lang="cs-CZ" sz="1400" baseline="-25000" dirty="0"/>
                        <a:t>1 </a:t>
                      </a:r>
                      <a:r>
                        <a:rPr lang="cs-CZ" sz="1400" baseline="0" dirty="0"/>
                        <a:t> &gt; 127, x</a:t>
                      </a:r>
                      <a:r>
                        <a:rPr lang="cs-CZ" sz="1400" baseline="-25000" dirty="0"/>
                        <a:t>2 </a:t>
                      </a:r>
                      <a:r>
                        <a:rPr lang="cs-CZ" sz="1400" baseline="0" dirty="0" err="1"/>
                        <a:t>else</a:t>
                      </a:r>
                      <a:r>
                        <a:rPr lang="cs-CZ" sz="1400" baseline="0" dirty="0"/>
                        <a:t> x</a:t>
                      </a:r>
                      <a:r>
                        <a:rPr lang="cs-CZ" sz="1400" baseline="-25000" dirty="0"/>
                        <a:t>1</a:t>
                      </a:r>
                      <a:endParaRPr lang="cs-C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13609"/>
                  </a:ext>
                </a:extLst>
              </a:tr>
            </a:tbl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9FA3F469-B873-31D4-038B-4A8C8546D553}"/>
              </a:ext>
            </a:extLst>
          </p:cNvPr>
          <p:cNvSpPr txBox="1"/>
          <p:nvPr/>
        </p:nvSpPr>
        <p:spPr>
          <a:xfrm>
            <a:off x="365467" y="4166504"/>
            <a:ext cx="2842060" cy="145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Vždy provedeno</a:t>
            </a:r>
          </a:p>
          <a:p>
            <a:pPr algn="l">
              <a:buNone/>
            </a:pPr>
            <a:r>
              <a:rPr lang="cs-CZ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 běhů </a:t>
            </a: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při každém</a:t>
            </a:r>
          </a:p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nastavení</a:t>
            </a:r>
          </a:p>
        </p:txBody>
      </p:sp>
    </p:spTree>
    <p:extLst>
      <p:ext uri="{BB962C8B-B14F-4D97-AF65-F5344CB8AC3E}">
        <p14:creationId xmlns:p14="http://schemas.microsoft.com/office/powerpoint/2010/main" val="401824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Souhrn provedených experimentů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Název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7"/>
            <a:ext cx="11521017" cy="5113685"/>
          </a:xfrm>
        </p:spPr>
        <p:txBody>
          <a:bodyPr/>
          <a:lstStyle/>
          <a:p>
            <a:r>
              <a:rPr lang="cs-CZ" dirty="0"/>
              <a:t>CGP filtru pro </a:t>
            </a:r>
            <a:r>
              <a:rPr lang="cs-CZ" b="1" dirty="0"/>
              <a:t>každý druh šumu</a:t>
            </a:r>
            <a:r>
              <a:rPr lang="cs-CZ" dirty="0"/>
              <a:t> zvlášť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pravděpodobnosti mutací </a:t>
            </a:r>
            <a:r>
              <a:rPr lang="cs-CZ" dirty="0"/>
              <a:t>pro vybrané šumy (0.02, 0.1, 0.15)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rozměry matice </a:t>
            </a:r>
            <a:r>
              <a:rPr lang="cs-CZ" dirty="0"/>
              <a:t>pro vybrané šumy (9x6, 2x10, 5x5)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tvary a velikosti okna </a:t>
            </a:r>
            <a:r>
              <a:rPr lang="cs-CZ" dirty="0"/>
              <a:t>pro vybrané šumy ()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4871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Souhrn provedených experimentů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Název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7"/>
            <a:ext cx="11521017" cy="5113685"/>
          </a:xfrm>
        </p:spPr>
        <p:txBody>
          <a:bodyPr/>
          <a:lstStyle/>
          <a:p>
            <a:r>
              <a:rPr lang="cs-CZ" dirty="0"/>
              <a:t>CGP filtru pro </a:t>
            </a:r>
            <a:r>
              <a:rPr lang="cs-CZ" b="1" dirty="0"/>
              <a:t>každý druh šumu</a:t>
            </a:r>
            <a:r>
              <a:rPr lang="cs-CZ" dirty="0"/>
              <a:t> zvlášť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pravděpodobnosti mutací </a:t>
            </a:r>
            <a:r>
              <a:rPr lang="cs-CZ" dirty="0"/>
              <a:t>pro vybrané šumy (0.02, 0.1, 0.15)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rozměry matice </a:t>
            </a:r>
            <a:r>
              <a:rPr lang="cs-CZ" dirty="0"/>
              <a:t>pro vybrané šumy (9x6, 2x10, 5x5)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tvary a velikosti okna </a:t>
            </a:r>
            <a:r>
              <a:rPr lang="cs-CZ" dirty="0"/>
              <a:t>pro vybrané šumy ()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55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29DB-7AAC-4684-A272-6E6B9134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09E4-C327-4A50-855C-5DB03E764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0EDF5-3428-4D9A-97E8-BBE46E2AE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810281690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400" b="0" i="0" u="none" strike="noStrike" cap="none" normalizeH="0" baseline="0" dirty="0" err="1" smtClean="0">
            <a:ln>
              <a:solidFill>
                <a:schemeClr val="accent6">
                  <a:lumMod val="50000"/>
                </a:schemeClr>
              </a:solidFill>
            </a:ln>
            <a:solidFill>
              <a:schemeClr val="accent6">
                <a:lumMod val="50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buNone/>
          <a:defRPr sz="2600" b="0" dirty="0" err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590956F-A7F1-43E2-93A5-5BD167D239B1}" vid="{8AE2544D-ADF6-4D5E-BE2A-707A22119D64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60</TotalTime>
  <Words>272</Words>
  <Application>Microsoft Office PowerPoint</Application>
  <PresentationFormat>Širokoúhlá obrazovka</PresentationFormat>
  <Paragraphs>81</Paragraphs>
  <Slides>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Tahoma</vt:lpstr>
      <vt:lpstr>101021 FIT Calibri</vt:lpstr>
      <vt:lpstr>  Kartézské genetické programování Obrazový filtr</vt:lpstr>
      <vt:lpstr>Trénovací a testovací data</vt:lpstr>
      <vt:lpstr>Společné nastavení experimentů</vt:lpstr>
      <vt:lpstr>Souhrn provedených experimentů</vt:lpstr>
      <vt:lpstr>Souhrn provedených experimentů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Kartézské genetické programování Obrazový filtr</dc:title>
  <dc:creator>Dvořák Vojtěch (230857)</dc:creator>
  <cp:lastModifiedBy>Dvořák Vojtěch (230857)</cp:lastModifiedBy>
  <cp:revision>3</cp:revision>
  <dcterms:created xsi:type="dcterms:W3CDTF">2024-05-04T23:53:03Z</dcterms:created>
  <dcterms:modified xsi:type="dcterms:W3CDTF">2024-05-05T00:53:27Z</dcterms:modified>
</cp:coreProperties>
</file>