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9" r:id="rId6"/>
    <p:sldId id="260" r:id="rId7"/>
    <p:sldId id="262" r:id="rId8"/>
    <p:sldId id="265" r:id="rId9"/>
    <p:sldId id="263" r:id="rId10"/>
    <p:sldId id="266" r:id="rId11"/>
    <p:sldId id="267" r:id="rId12"/>
    <p:sldId id="259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101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5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2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417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6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943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0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0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29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46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6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34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0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7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1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7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7B34-ABCA-4967-A767-9ECF58E14FFF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19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2ZljDR8HVrk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45A9E-C3FF-9589-22F2-D4570F55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803405"/>
            <a:ext cx="7143229" cy="1825096"/>
          </a:xfrm>
        </p:spPr>
        <p:txBody>
          <a:bodyPr>
            <a:normAutofit/>
          </a:bodyPr>
          <a:lstStyle/>
          <a:p>
            <a:r>
              <a:rPr lang="cs-CZ" sz="4800" dirty="0"/>
              <a:t>Síťová bezpečnost – </a:t>
            </a:r>
            <a:r>
              <a:rPr lang="cs-CZ" sz="4800" dirty="0" err="1"/>
              <a:t>wazuh</a:t>
            </a:r>
            <a:r>
              <a:rPr lang="cs-CZ" sz="4800" dirty="0"/>
              <a:t> a </a:t>
            </a:r>
            <a:r>
              <a:rPr lang="cs-CZ" sz="4800" dirty="0" err="1"/>
              <a:t>opnsense</a:t>
            </a:r>
            <a:endParaRPr lang="cs-CZ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6DB54A-4F54-09FA-CED8-705FBE3C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cs-CZ" dirty="0"/>
              <a:t>Vojtěch Zedek IT-4 2023/24</a:t>
            </a:r>
          </a:p>
        </p:txBody>
      </p:sp>
      <p:pic>
        <p:nvPicPr>
          <p:cNvPr id="42" name="Graphic 41" descr="Zabezpečený notebook">
            <a:extLst>
              <a:ext uri="{FF2B5EF4-FFF2-40B4-BE49-F238E27FC236}">
                <a16:creationId xmlns:a16="http://schemas.microsoft.com/office/drawing/2014/main" id="{FDC347DE-18ED-3DE0-81CE-6BED9AFAC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586764"/>
            <a:ext cx="2660904" cy="266090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CF95023-A2FE-F75F-A357-0E47AB5CBF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3975101"/>
            <a:ext cx="2712194" cy="1047101"/>
          </a:xfrm>
          <a:prstGeom prst="rect">
            <a:avLst/>
          </a:prstGeom>
        </p:spPr>
      </p:pic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A21FBCF-90CF-9A4F-F3CF-6741CD9FE379}"/>
              </a:ext>
            </a:extLst>
          </p:cNvPr>
          <p:cNvCxnSpPr>
            <a:cxnSpLocks/>
          </p:cNvCxnSpPr>
          <p:nvPr/>
        </p:nvCxnSpPr>
        <p:spPr>
          <a:xfrm>
            <a:off x="4405536" y="1308187"/>
            <a:ext cx="0" cy="3627606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11" y="551541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ARCHITEKTURA WAZUHU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6641144" y="1754807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2228299" y="6410325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982678" y="2938509"/>
            <a:ext cx="0" cy="379141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0289866" y="1480475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Zástupný obsah 5" descr="Obsah obrázku text, diagram, Písmo, číslo&#10;&#10;Popis byl vytvořen automaticky">
            <a:extLst>
              <a:ext uri="{FF2B5EF4-FFF2-40B4-BE49-F238E27FC236}">
                <a16:creationId xmlns:a16="http://schemas.microsoft.com/office/drawing/2014/main" id="{7F6F1E4D-C698-9DE0-758E-86B526A1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9" y="1844570"/>
            <a:ext cx="7853844" cy="4461890"/>
          </a:xfrm>
        </p:spPr>
      </p:pic>
    </p:spTree>
    <p:extLst>
      <p:ext uri="{BB962C8B-B14F-4D97-AF65-F5344CB8AC3E}">
        <p14:creationId xmlns:p14="http://schemas.microsoft.com/office/powerpoint/2010/main" val="268127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97" y="551541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Monitorování </a:t>
            </a:r>
            <a:r>
              <a:rPr lang="cs-CZ" dirty="0" err="1"/>
              <a:t>Wazuh</a:t>
            </a:r>
            <a:r>
              <a:rPr lang="cs-CZ" dirty="0"/>
              <a:t> agenta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7659239" y="1735954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808264" y="617753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276192" y="2040879"/>
            <a:ext cx="0" cy="379141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0641679" y="1844569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Zástupný obsah 8" descr="Obsah obrázku text, snímek obrazovky, diagram, číslo&#10;&#10;Popis byl vytvořen automaticky">
            <a:extLst>
              <a:ext uri="{FF2B5EF4-FFF2-40B4-BE49-F238E27FC236}">
                <a16:creationId xmlns:a16="http://schemas.microsoft.com/office/drawing/2014/main" id="{B2EB3782-BE06-6706-1DC8-C8163FACE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6" y="1844570"/>
            <a:ext cx="9142807" cy="4169730"/>
          </a:xfrm>
        </p:spPr>
      </p:pic>
    </p:spTree>
    <p:extLst>
      <p:ext uri="{BB962C8B-B14F-4D97-AF65-F5344CB8AC3E}">
        <p14:creationId xmlns:p14="http://schemas.microsoft.com/office/powerpoint/2010/main" val="3724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um 1" title="Blocking SSH brute-force attack with firewall-drop in Wazuh">
            <a:hlinkClick r:id="" action="ppaction://media"/>
            <a:extLst>
              <a:ext uri="{FF2B5EF4-FFF2-40B4-BE49-F238E27FC236}">
                <a16:creationId xmlns:a16="http://schemas.microsoft.com/office/drawing/2014/main" id="{6237A368-5595-8C2F-188B-D87C5DD24DC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BC29B2-1F86-3EBE-F02D-78713F01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73" y="379765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Výsledky a možná vylepšení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sah 5" descr="Prezentace s výsečovým grafem obrys">
            <a:extLst>
              <a:ext uri="{FF2B5EF4-FFF2-40B4-BE49-F238E27FC236}">
                <a16:creationId xmlns:a16="http://schemas.microsoft.com/office/drawing/2014/main" id="{854408F7-015A-9449-53CB-F2DA0F91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V="1">
            <a:off x="10131554" y="690501"/>
            <a:ext cx="671555" cy="671555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3705658-6F91-D099-5CC7-767C54A0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0473" y="3610756"/>
            <a:ext cx="5816600" cy="180120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komplexnější síť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provázání </a:t>
            </a:r>
            <a:r>
              <a:rPr lang="cs-CZ" sz="1800" dirty="0" err="1"/>
              <a:t>Wazuhu</a:t>
            </a:r>
            <a:r>
              <a:rPr lang="cs-CZ" sz="1800" dirty="0"/>
              <a:t> s dalšími systémy jako </a:t>
            </a:r>
            <a:r>
              <a:rPr lang="cs-CZ" sz="1800" dirty="0" err="1"/>
              <a:t>Zabbix</a:t>
            </a:r>
            <a:r>
              <a:rPr lang="cs-CZ" sz="1800" dirty="0"/>
              <a:t> nebo </a:t>
            </a:r>
            <a:r>
              <a:rPr lang="cs-CZ" sz="1800" dirty="0" err="1"/>
              <a:t>Suricata</a:t>
            </a:r>
            <a:endParaRPr lang="cs-CZ" sz="1800" dirty="0"/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webová stránka s poznatky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odzkoušet více typů kybernetických hrozeb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1D8E536A-A1D9-9B9F-0341-B04755919E92}"/>
              </a:ext>
            </a:extLst>
          </p:cNvPr>
          <p:cNvCxnSpPr>
            <a:cxnSpLocks/>
          </p:cNvCxnSpPr>
          <p:nvPr/>
        </p:nvCxnSpPr>
        <p:spPr>
          <a:xfrm flipH="1">
            <a:off x="4386006" y="1735337"/>
            <a:ext cx="1718872" cy="410787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ástupný text 3">
            <a:extLst>
              <a:ext uri="{FF2B5EF4-FFF2-40B4-BE49-F238E27FC236}">
                <a16:creationId xmlns:a16="http://schemas.microsoft.com/office/drawing/2014/main" id="{B7056522-7F2E-44B1-BC68-7133DCA9B30C}"/>
              </a:ext>
            </a:extLst>
          </p:cNvPr>
          <p:cNvSpPr txBox="1">
            <a:spLocks/>
          </p:cNvSpPr>
          <p:nvPr/>
        </p:nvSpPr>
        <p:spPr>
          <a:xfrm>
            <a:off x="288278" y="2240230"/>
            <a:ext cx="4957164" cy="1370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nové znalosti ohledně kyberbezpečnosti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Funkční simulované síťové prostředí 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seznámení s </a:t>
            </a:r>
            <a:r>
              <a:rPr lang="cs-CZ" sz="1800" dirty="0" err="1"/>
              <a:t>OPNsensem</a:t>
            </a:r>
            <a:r>
              <a:rPr lang="cs-CZ" sz="1800" dirty="0"/>
              <a:t>  a </a:t>
            </a:r>
            <a:r>
              <a:rPr lang="cs-CZ" sz="1800" dirty="0" err="1"/>
              <a:t>Wazuhem</a:t>
            </a:r>
            <a:endParaRPr lang="cs-CZ" sz="1800" dirty="0"/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simulace a obrana proti určitým kybernetickým hrozbám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63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5601C8-09FD-889E-2D3F-ADA7E56D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43583FD-C6DB-D344-6DF7-AF6C0812F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Vojtěch Zedek IT-4</a:t>
            </a:r>
          </a:p>
        </p:txBody>
      </p:sp>
    </p:spTree>
    <p:extLst>
      <p:ext uri="{BB962C8B-B14F-4D97-AF65-F5344CB8AC3E}">
        <p14:creationId xmlns:p14="http://schemas.microsoft.com/office/powerpoint/2010/main" val="1007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87A94-B010-F890-EB00-B58A4B70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4" y="817941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cs-CZ" sz="5400" dirty="0" err="1">
                <a:cs typeface="Biome" panose="020B0503030204020804" pitchFamily="34" charset="0"/>
              </a:rPr>
              <a:t>ObSah</a:t>
            </a:r>
            <a:endParaRPr lang="cs-CZ" sz="5400" dirty="0">
              <a:cs typeface="Biome" panose="020B05030302040208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308106-532A-D766-A877-787AE58A5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411" y="1242587"/>
            <a:ext cx="2995695" cy="5222117"/>
          </a:xfrm>
        </p:spPr>
        <p:txBody>
          <a:bodyPr anchor="ctr">
            <a:normAutofit/>
          </a:bodyPr>
          <a:lstStyle/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cíle projektu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teoretická část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využité technologie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návrh sítě</a:t>
            </a:r>
          </a:p>
          <a:p>
            <a:r>
              <a:rPr lang="cs-CZ" sz="2400" dirty="0" err="1">
                <a:ea typeface="ADLaM Display" panose="020F0502020204030204" pitchFamily="2" charset="0"/>
                <a:cs typeface="Biome" panose="020B0502040204020203" pitchFamily="34" charset="0"/>
              </a:rPr>
              <a:t>OPNsense</a:t>
            </a:r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 </a:t>
            </a:r>
          </a:p>
          <a:p>
            <a:r>
              <a:rPr lang="cs-CZ" sz="2400" dirty="0" err="1">
                <a:ea typeface="ADLaM Display" panose="020F0502020204030204" pitchFamily="2" charset="0"/>
                <a:cs typeface="Biome" panose="020B0502040204020203" pitchFamily="34" charset="0"/>
              </a:rPr>
              <a:t>Wazuh</a:t>
            </a:r>
            <a:endParaRPr lang="cs-CZ" sz="2400" dirty="0">
              <a:ea typeface="ADLaM Display" panose="020F0502020204030204" pitchFamily="2" charset="0"/>
              <a:cs typeface="Biome" panose="020B0502040204020203" pitchFamily="34" charset="0"/>
            </a:endParaRP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testování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výsledky a možná vylepšení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7" name="Grafický objekt 6" descr="Seznam se souvislou výplní">
            <a:extLst>
              <a:ext uri="{FF2B5EF4-FFF2-40B4-BE49-F238E27FC236}">
                <a16:creationId xmlns:a16="http://schemas.microsoft.com/office/drawing/2014/main" id="{73EFADB3-7607-C34D-744E-B8418795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396" y="1341453"/>
            <a:ext cx="417873" cy="417873"/>
          </a:xfrm>
          <a:prstGeom prst="rect">
            <a:avLst/>
          </a:prstGeom>
        </p:spPr>
      </p:pic>
      <p:pic>
        <p:nvPicPr>
          <p:cNvPr id="14" name="Grafický objekt 13" descr="Knihy se souvislou výplní">
            <a:extLst>
              <a:ext uri="{FF2B5EF4-FFF2-40B4-BE49-F238E27FC236}">
                <a16:creationId xmlns:a16="http://schemas.microsoft.com/office/drawing/2014/main" id="{D01A1B6C-BC8D-6450-044E-54904112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7044" y="1853247"/>
            <a:ext cx="417873" cy="417873"/>
          </a:xfrm>
          <a:prstGeom prst="rect">
            <a:avLst/>
          </a:prstGeom>
        </p:spPr>
      </p:pic>
      <p:pic>
        <p:nvPicPr>
          <p:cNvPr id="16" name="Grafický objekt 15" descr="Ozubené kolečko se souvislou výplní">
            <a:extLst>
              <a:ext uri="{FF2B5EF4-FFF2-40B4-BE49-F238E27FC236}">
                <a16:creationId xmlns:a16="http://schemas.microsoft.com/office/drawing/2014/main" id="{537DA7C6-8FBD-DD36-66DA-004329AA4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2601" y="2397718"/>
            <a:ext cx="481464" cy="481464"/>
          </a:xfrm>
          <a:prstGeom prst="rect">
            <a:avLst/>
          </a:prstGeom>
        </p:spPr>
      </p:pic>
      <p:pic>
        <p:nvPicPr>
          <p:cNvPr id="18" name="Grafický objekt 17" descr="Síťový diagram se souvislou výplní">
            <a:extLst>
              <a:ext uri="{FF2B5EF4-FFF2-40B4-BE49-F238E27FC236}">
                <a16:creationId xmlns:a16="http://schemas.microsoft.com/office/drawing/2014/main" id="{50CCA71E-6BCF-1FF6-6A7C-D6BFD77A7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7793" y="2927821"/>
            <a:ext cx="468515" cy="468515"/>
          </a:xfrm>
          <a:prstGeom prst="rect">
            <a:avLst/>
          </a:prstGeom>
        </p:spPr>
      </p:pic>
      <p:pic>
        <p:nvPicPr>
          <p:cNvPr id="20" name="Grafický objekt 19" descr="Oheň se souvislou výplní">
            <a:extLst>
              <a:ext uri="{FF2B5EF4-FFF2-40B4-BE49-F238E27FC236}">
                <a16:creationId xmlns:a16="http://schemas.microsoft.com/office/drawing/2014/main" id="{6EA46C5D-6A5F-5EEB-EE19-00C518CF8A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7793" y="3372877"/>
            <a:ext cx="432219" cy="432219"/>
          </a:xfrm>
          <a:prstGeom prst="rect">
            <a:avLst/>
          </a:prstGeom>
        </p:spPr>
      </p:pic>
      <p:pic>
        <p:nvPicPr>
          <p:cNvPr id="22" name="Grafický objekt 21" descr="Lupa se souvislou výplní">
            <a:extLst>
              <a:ext uri="{FF2B5EF4-FFF2-40B4-BE49-F238E27FC236}">
                <a16:creationId xmlns:a16="http://schemas.microsoft.com/office/drawing/2014/main" id="{F21557EC-4D4E-6161-3C17-B8690F058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7907" y="4381511"/>
            <a:ext cx="432219" cy="432219"/>
          </a:xfrm>
          <a:prstGeom prst="rect">
            <a:avLst/>
          </a:prstGeom>
        </p:spPr>
      </p:pic>
      <p:pic>
        <p:nvPicPr>
          <p:cNvPr id="24" name="Grafický objekt 23" descr="Prezentace s výsečovým grafem se souvislou výplní">
            <a:extLst>
              <a:ext uri="{FF2B5EF4-FFF2-40B4-BE49-F238E27FC236}">
                <a16:creationId xmlns:a16="http://schemas.microsoft.com/office/drawing/2014/main" id="{1CFAE04A-9E2A-390A-3C6D-C4DD5E3849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3942" y="4915652"/>
            <a:ext cx="492787" cy="492787"/>
          </a:xfrm>
          <a:prstGeom prst="rect">
            <a:avLst/>
          </a:prstGeom>
        </p:spPr>
      </p:pic>
      <p:pic>
        <p:nvPicPr>
          <p:cNvPr id="26" name="Grafický objekt 25" descr="Vlk se souvislou výplní">
            <a:extLst>
              <a:ext uri="{FF2B5EF4-FFF2-40B4-BE49-F238E27FC236}">
                <a16:creationId xmlns:a16="http://schemas.microsoft.com/office/drawing/2014/main" id="{7826B6E6-97F7-E963-54FA-1E743E573D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3942" y="3805096"/>
            <a:ext cx="547080" cy="547080"/>
          </a:xfrm>
          <a:prstGeom prst="rect">
            <a:avLst/>
          </a:prstGeom>
        </p:spPr>
      </p:pic>
      <p:pic>
        <p:nvPicPr>
          <p:cNvPr id="9" name="Grafický objekt 8" descr="Třída se souvislou výplní">
            <a:extLst>
              <a:ext uri="{FF2B5EF4-FFF2-40B4-BE49-F238E27FC236}">
                <a16:creationId xmlns:a16="http://schemas.microsoft.com/office/drawing/2014/main" id="{DB90E295-36EE-5020-829F-BA9EAFF342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51085" y="2737891"/>
            <a:ext cx="1382215" cy="1382215"/>
          </a:xfrm>
          <a:prstGeom prst="rect">
            <a:avLst/>
          </a:prstGeo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9F4360-C927-94EF-3E3C-06660779B7E2}"/>
              </a:ext>
            </a:extLst>
          </p:cNvPr>
          <p:cNvCxnSpPr>
            <a:cxnSpLocks/>
          </p:cNvCxnSpPr>
          <p:nvPr/>
        </p:nvCxnSpPr>
        <p:spPr>
          <a:xfrm>
            <a:off x="7414863" y="1242587"/>
            <a:ext cx="0" cy="411599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F0AD17A-B5CC-F1DE-6B7C-A8BF54F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65" y="142266"/>
            <a:ext cx="5730800" cy="637118"/>
          </a:xfrm>
        </p:spPr>
        <p:txBody>
          <a:bodyPr>
            <a:noAutofit/>
          </a:bodyPr>
          <a:lstStyle/>
          <a:p>
            <a:r>
              <a:rPr lang="cs-CZ" sz="4400" dirty="0">
                <a:latin typeface="Arial Narrow" panose="020B0606020202030204" pitchFamily="34" charset="0"/>
              </a:rPr>
              <a:t>Využité technologie</a:t>
            </a:r>
          </a:p>
        </p:txBody>
      </p:sp>
      <p:pic>
        <p:nvPicPr>
          <p:cNvPr id="13" name="Obrázek 12" descr="Obsah obrázku text, Grafika, logo, Písmo&#10;&#10;Popis byl vytvořen automaticky">
            <a:extLst>
              <a:ext uri="{FF2B5EF4-FFF2-40B4-BE49-F238E27FC236}">
                <a16:creationId xmlns:a16="http://schemas.microsoft.com/office/drawing/2014/main" id="{1257A65F-877D-EB4D-F64B-80116BC3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68" y="3429000"/>
            <a:ext cx="2647994" cy="1489497"/>
          </a:xfrm>
          <a:prstGeom prst="rect">
            <a:avLst/>
          </a:prstGeom>
        </p:spPr>
      </p:pic>
      <p:pic>
        <p:nvPicPr>
          <p:cNvPr id="15" name="Obrázek 14" descr="Obsah obrázku Písmo, text, Grafika, grafický design&#10;&#10;Popis byl vytvořen automaticky">
            <a:extLst>
              <a:ext uri="{FF2B5EF4-FFF2-40B4-BE49-F238E27FC236}">
                <a16:creationId xmlns:a16="http://schemas.microsoft.com/office/drawing/2014/main" id="{7BA89E2F-B78E-DDF7-AA3E-6CE61C8F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70" y="1981940"/>
            <a:ext cx="3185590" cy="637118"/>
          </a:xfrm>
          <a:prstGeom prst="rect">
            <a:avLst/>
          </a:prstGeom>
        </p:spPr>
      </p:pic>
      <p:pic>
        <p:nvPicPr>
          <p:cNvPr id="25" name="Obrázek 24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80FF4AC8-B97E-7E05-C6AA-9E2DB120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58" y="4033923"/>
            <a:ext cx="1826571" cy="1073110"/>
          </a:xfrm>
          <a:prstGeom prst="rect">
            <a:avLst/>
          </a:prstGeom>
        </p:spPr>
      </p:pic>
      <p:pic>
        <p:nvPicPr>
          <p:cNvPr id="28" name="Grafický objekt 27" descr="Ozubené kolečko se souvislou výplní">
            <a:extLst>
              <a:ext uri="{FF2B5EF4-FFF2-40B4-BE49-F238E27FC236}">
                <a16:creationId xmlns:a16="http://schemas.microsoft.com/office/drawing/2014/main" id="{DED958C4-FF08-B6E2-79A3-2FA474F3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5254" y="20152"/>
            <a:ext cx="805278" cy="805278"/>
          </a:xfrm>
          <a:prstGeom prst="rect">
            <a:avLst/>
          </a:prstGeom>
        </p:spPr>
      </p:pic>
      <p:pic>
        <p:nvPicPr>
          <p:cNvPr id="42" name="Obrázek 41" descr="Obsah obrázku Grafika, Písmo, logo, grafický design&#10;&#10;Popis byl vytvořen automaticky">
            <a:extLst>
              <a:ext uri="{FF2B5EF4-FFF2-40B4-BE49-F238E27FC236}">
                <a16:creationId xmlns:a16="http://schemas.microsoft.com/office/drawing/2014/main" id="{0A13A9F0-4570-DB69-4014-41BFAD7FA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2340"/>
            <a:ext cx="2590800" cy="1219200"/>
          </a:xfrm>
          <a:prstGeom prst="rect">
            <a:avLst/>
          </a:prstGeom>
        </p:spPr>
      </p:pic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5F687463-AFE3-BC4D-7DDA-8E566A3321E7}"/>
              </a:ext>
            </a:extLst>
          </p:cNvPr>
          <p:cNvCxnSpPr>
            <a:cxnSpLocks/>
          </p:cNvCxnSpPr>
          <p:nvPr/>
        </p:nvCxnSpPr>
        <p:spPr>
          <a:xfrm flipH="1">
            <a:off x="245097" y="779384"/>
            <a:ext cx="11670383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ED10-0D15-649D-AEB9-3436840F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0" y="285498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dirty="0">
                <a:solidFill>
                  <a:schemeClr val="tx1"/>
                </a:solidFill>
                <a:latin typeface="Arial Narrow" panose="020B0606020202030204" pitchFamily="34" charset="0"/>
              </a:rPr>
              <a:t>Původní</a:t>
            </a:r>
            <a:r>
              <a:rPr lang="cs-CZ" sz="4000" dirty="0">
                <a:latin typeface="Arial Narrow" panose="020B0606020202030204" pitchFamily="34" charset="0"/>
              </a:rPr>
              <a:t> </a:t>
            </a:r>
            <a:r>
              <a:rPr lang="en-US" sz="4000" kern="1200" cap="all" dirty="0" err="1">
                <a:solidFill>
                  <a:schemeClr val="tx1"/>
                </a:solidFill>
                <a:latin typeface="Arial Narrow" panose="020B0606020202030204" pitchFamily="34" charset="0"/>
              </a:rPr>
              <a:t>Cíle</a:t>
            </a:r>
            <a:r>
              <a:rPr lang="en-US" sz="4000" kern="1200" cap="all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000" kern="1200" cap="all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Projektu</a:t>
            </a:r>
            <a:endParaRPr lang="en-US" sz="4000" kern="1200" cap="all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0180531-7FEB-FA62-3B4D-F53B8180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2443" y="1416937"/>
            <a:ext cx="7876920" cy="4024125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porozumění problematice kyberbezpečnosti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sestavení funkčního virtualizovaného síťového prostředí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seznámení se s </a:t>
            </a:r>
            <a:r>
              <a:rPr lang="cs-CZ" sz="2000" dirty="0" err="1"/>
              <a:t>OPNsenese</a:t>
            </a:r>
            <a:r>
              <a:rPr lang="cs-CZ" sz="2000" dirty="0"/>
              <a:t> firewallem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Integrace systému </a:t>
            </a:r>
            <a:r>
              <a:rPr lang="cs-CZ" sz="2000" dirty="0" err="1"/>
              <a:t>Wazuh</a:t>
            </a:r>
            <a:r>
              <a:rPr lang="cs-CZ" sz="2000" dirty="0"/>
              <a:t> do síťového prostředí 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simulace kybernetických útoků a jejich možná řešení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 err="1"/>
              <a:t>WordPress</a:t>
            </a:r>
            <a:r>
              <a:rPr lang="cs-CZ" sz="2000" dirty="0"/>
              <a:t> stránka (nesplněno)</a:t>
            </a:r>
            <a:endParaRPr lang="en-US" sz="2000" dirty="0"/>
          </a:p>
        </p:txBody>
      </p:sp>
      <p:pic>
        <p:nvPicPr>
          <p:cNvPr id="5" name="Grafický objekt 4" descr="Seznam se souvislou výplní">
            <a:extLst>
              <a:ext uri="{FF2B5EF4-FFF2-40B4-BE49-F238E27FC236}">
                <a16:creationId xmlns:a16="http://schemas.microsoft.com/office/drawing/2014/main" id="{789C2409-253E-406B-DB8C-60DB1C1F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37" y="1472223"/>
            <a:ext cx="3639337" cy="3639337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AB976A2-CB1E-53AC-9479-BCAE19CDC45D}"/>
              </a:ext>
            </a:extLst>
          </p:cNvPr>
          <p:cNvCxnSpPr>
            <a:cxnSpLocks/>
          </p:cNvCxnSpPr>
          <p:nvPr/>
        </p:nvCxnSpPr>
        <p:spPr>
          <a:xfrm flipH="1">
            <a:off x="3382260" y="1246729"/>
            <a:ext cx="6383909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A48DCFB-0471-4817-8965-660250651BD6}"/>
              </a:ext>
            </a:extLst>
          </p:cNvPr>
          <p:cNvCxnSpPr>
            <a:cxnSpLocks/>
          </p:cNvCxnSpPr>
          <p:nvPr/>
        </p:nvCxnSpPr>
        <p:spPr>
          <a:xfrm>
            <a:off x="3977208" y="1371003"/>
            <a:ext cx="0" cy="411599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DE905-4316-F3A0-53F9-93DBC0ED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64" y="-53341"/>
            <a:ext cx="4114800" cy="1600200"/>
          </a:xfrm>
        </p:spPr>
        <p:txBody>
          <a:bodyPr/>
          <a:lstStyle/>
          <a:p>
            <a:r>
              <a:rPr lang="cs-CZ" dirty="0"/>
              <a:t>Teoretická část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CF89DB-14AC-CD13-D16D-1A11FEBD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228" y="1831904"/>
            <a:ext cx="5512267" cy="438678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kybernetická bezpečnost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kyberprostor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kybernetický útok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nejnovější trendy v oblasti kyberbezpečnosti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možná řešení</a:t>
            </a:r>
          </a:p>
        </p:txBody>
      </p:sp>
      <p:pic>
        <p:nvPicPr>
          <p:cNvPr id="7" name="Grafický objekt 6" descr="Knihy se souvislou výplní">
            <a:extLst>
              <a:ext uri="{FF2B5EF4-FFF2-40B4-BE49-F238E27FC236}">
                <a16:creationId xmlns:a16="http://schemas.microsoft.com/office/drawing/2014/main" id="{F2AED9D1-6358-146A-C5EE-5D3D85DC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67" y="1050123"/>
            <a:ext cx="496736" cy="496736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3EA3089-0259-0FD0-1B4A-71EA9DACFEF4}"/>
              </a:ext>
            </a:extLst>
          </p:cNvPr>
          <p:cNvCxnSpPr>
            <a:cxnSpLocks/>
          </p:cNvCxnSpPr>
          <p:nvPr/>
        </p:nvCxnSpPr>
        <p:spPr>
          <a:xfrm>
            <a:off x="725828" y="1083365"/>
            <a:ext cx="0" cy="512538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867193D8-4246-DB05-378E-CAD29BE87C8E}"/>
              </a:ext>
            </a:extLst>
          </p:cNvPr>
          <p:cNvCxnSpPr>
            <a:cxnSpLocks/>
          </p:cNvCxnSpPr>
          <p:nvPr/>
        </p:nvCxnSpPr>
        <p:spPr>
          <a:xfrm>
            <a:off x="912018" y="1545307"/>
            <a:ext cx="5091217" cy="1552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Zástupný obsah 24" descr="Obsah obrázku text, snímek obrazovky, kruh, Písmo&#10;&#10;Popis byl vytvořen automaticky">
            <a:extLst>
              <a:ext uri="{FF2B5EF4-FFF2-40B4-BE49-F238E27FC236}">
                <a16:creationId xmlns:a16="http://schemas.microsoft.com/office/drawing/2014/main" id="{2261ECB7-934F-561E-0641-00B9E267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24" y="1979629"/>
            <a:ext cx="4615643" cy="3859747"/>
          </a:xfrm>
        </p:spPr>
      </p:pic>
    </p:spTree>
    <p:extLst>
      <p:ext uri="{BB962C8B-B14F-4D97-AF65-F5344CB8AC3E}">
        <p14:creationId xmlns:p14="http://schemas.microsoft.com/office/powerpoint/2010/main" val="8403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F52E4-BEF4-F1EE-2207-D0A2E5D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8" y="749420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baseline="0" dirty="0" err="1">
                <a:solidFill>
                  <a:schemeClr val="tx1"/>
                </a:solidFill>
                <a:latin typeface="+mn-lt"/>
              </a:rPr>
              <a:t>Ná</a:t>
            </a:r>
            <a:r>
              <a:rPr lang="cs-CZ" kern="1200" cap="all" baseline="0" dirty="0">
                <a:solidFill>
                  <a:schemeClr val="tx1"/>
                </a:solidFill>
                <a:latin typeface="+mn-lt"/>
              </a:rPr>
              <a:t>VRH</a:t>
            </a:r>
            <a:r>
              <a:rPr lang="en-US" kern="1200" cap="all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kern="1200" cap="all" baseline="0" dirty="0" err="1">
                <a:solidFill>
                  <a:schemeClr val="tx1"/>
                </a:solidFill>
                <a:latin typeface="+mn-lt"/>
              </a:rPr>
              <a:t>Sítě</a:t>
            </a:r>
            <a:endParaRPr lang="en-US" kern="120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61D75F-3CC2-E2EF-7F6E-265C99FD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51" y="2329783"/>
            <a:ext cx="6146713" cy="3854112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základní konfigurace – </a:t>
            </a:r>
            <a:r>
              <a:rPr lang="cs-CZ" sz="2000" dirty="0" err="1">
                <a:latin typeface="+mj-lt"/>
              </a:rPr>
              <a:t>VirtualBox</a:t>
            </a:r>
            <a:endParaRPr lang="cs-CZ" sz="2000" dirty="0">
              <a:latin typeface="+mj-lt"/>
            </a:endParaRP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sítový most – kvůli komunikace zvenčí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vnitřní síť – </a:t>
            </a:r>
            <a:r>
              <a:rPr lang="cs-CZ" sz="2000" dirty="0" err="1">
                <a:latin typeface="+mj-lt"/>
              </a:rPr>
              <a:t>ubuntu</a:t>
            </a:r>
            <a:r>
              <a:rPr lang="cs-CZ" sz="2000" dirty="0">
                <a:latin typeface="+mj-lt"/>
              </a:rPr>
              <a:t> servery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Vše proudí přes </a:t>
            </a:r>
            <a:r>
              <a:rPr lang="cs-CZ" sz="2000" dirty="0" err="1">
                <a:latin typeface="+mj-lt"/>
              </a:rPr>
              <a:t>OPNsense</a:t>
            </a:r>
            <a:r>
              <a:rPr lang="cs-CZ" sz="2000" dirty="0">
                <a:latin typeface="+mj-lt"/>
              </a:rPr>
              <a:t> – řídící prvek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 err="1">
                <a:latin typeface="+mj-lt"/>
              </a:rPr>
              <a:t>Wazuh</a:t>
            </a:r>
            <a:r>
              <a:rPr lang="cs-CZ" sz="2000" dirty="0">
                <a:latin typeface="+mj-lt"/>
              </a:rPr>
              <a:t> monitoruje koncová zařízení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Útočník – přístup přes WAN port forwardem</a:t>
            </a:r>
          </a:p>
        </p:txBody>
      </p:sp>
      <p:pic>
        <p:nvPicPr>
          <p:cNvPr id="14" name="Grafický objekt 13" descr="Síťový diagram se souvislou výplní">
            <a:extLst>
              <a:ext uri="{FF2B5EF4-FFF2-40B4-BE49-F238E27FC236}">
                <a16:creationId xmlns:a16="http://schemas.microsoft.com/office/drawing/2014/main" id="{F62B20B2-5FA1-6CD2-8256-D4E4519E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63" y="1818860"/>
            <a:ext cx="529662" cy="530759"/>
          </a:xfrm>
          <a:prstGeom prst="rect">
            <a:avLst/>
          </a:prstGeom>
        </p:spPr>
      </p:pic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26701044-6997-F23A-A65E-070AE5041D7D}"/>
              </a:ext>
            </a:extLst>
          </p:cNvPr>
          <p:cNvCxnSpPr>
            <a:cxnSpLocks/>
          </p:cNvCxnSpPr>
          <p:nvPr/>
        </p:nvCxnSpPr>
        <p:spPr>
          <a:xfrm flipH="1">
            <a:off x="245097" y="2327092"/>
            <a:ext cx="4856490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Obrázek 27" descr="Obsah obrázku snímek obrazovky, text, diagram, design&#10;&#10;Popis byl vytvořen automaticky">
            <a:extLst>
              <a:ext uri="{FF2B5EF4-FFF2-40B4-BE49-F238E27FC236}">
                <a16:creationId xmlns:a16="http://schemas.microsoft.com/office/drawing/2014/main" id="{D940C8D3-CC97-FC7C-1F04-BF66AD6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152967"/>
            <a:ext cx="6340336" cy="3687451"/>
          </a:xfrm>
          <a:prstGeom prst="rect">
            <a:avLst/>
          </a:prstGeom>
        </p:spPr>
      </p:pic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21AB2D2B-2D8F-60E5-476A-9A1BF27C85D4}"/>
              </a:ext>
            </a:extLst>
          </p:cNvPr>
          <p:cNvCxnSpPr>
            <a:cxnSpLocks/>
          </p:cNvCxnSpPr>
          <p:nvPr/>
        </p:nvCxnSpPr>
        <p:spPr>
          <a:xfrm>
            <a:off x="530885" y="2512928"/>
            <a:ext cx="0" cy="367096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5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6E4607B-340B-E3CD-13FD-22049097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4" y="742725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OPNsense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FDD557-53DF-7834-6BA3-92E806FB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59" y="2194560"/>
            <a:ext cx="7100793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open-source firewall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nabízí prostředí k síťové konfiguraci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základní stavební kámen mojí sítě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první síťová karta - vnitřní síť (LAN interface) 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druhá síťová karta -  síťový most (WAN interface)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tvorba pravidel – co může do sítě a co ne</a:t>
            </a:r>
          </a:p>
          <a:p>
            <a:pPr marL="273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port </a:t>
            </a:r>
            <a:r>
              <a:rPr lang="cs-CZ" sz="2000" dirty="0" err="1"/>
              <a:t>forwarding</a:t>
            </a:r>
            <a:r>
              <a:rPr lang="cs-CZ" sz="2000" dirty="0"/>
              <a:t> – </a:t>
            </a:r>
            <a:r>
              <a:rPr lang="cs-CZ" sz="2000" dirty="0" err="1"/>
              <a:t>traffic</a:t>
            </a:r>
            <a:r>
              <a:rPr lang="cs-CZ" sz="2000" dirty="0"/>
              <a:t> zvenčí se dostane do vnitřní sítě přesměrováním přes WAN</a:t>
            </a:r>
          </a:p>
          <a:p>
            <a:pPr marL="273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konfigurace portů, NAT, DHCP…</a:t>
            </a:r>
          </a:p>
        </p:txBody>
      </p:sp>
      <p:pic>
        <p:nvPicPr>
          <p:cNvPr id="5" name="Grafický objekt 4" descr="Oheň se souvislou výplní">
            <a:extLst>
              <a:ext uri="{FF2B5EF4-FFF2-40B4-BE49-F238E27FC236}">
                <a16:creationId xmlns:a16="http://schemas.microsoft.com/office/drawing/2014/main" id="{22C9FF03-ED1C-BC5E-9A88-518AE38CA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38" y="2291519"/>
            <a:ext cx="3644962" cy="3644962"/>
          </a:xfrm>
          <a:prstGeom prst="rect">
            <a:avLst/>
          </a:prstGeom>
        </p:spPr>
      </p:pic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4682B8F0-383B-73B9-C6EC-0749109FED62}"/>
              </a:ext>
            </a:extLst>
          </p:cNvPr>
          <p:cNvCxnSpPr>
            <a:cxnSpLocks/>
          </p:cNvCxnSpPr>
          <p:nvPr/>
        </p:nvCxnSpPr>
        <p:spPr>
          <a:xfrm>
            <a:off x="8404467" y="1111676"/>
            <a:ext cx="0" cy="514236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BCDFF57B-D604-6D48-60DC-E434B4F00CD5}"/>
              </a:ext>
            </a:extLst>
          </p:cNvPr>
          <p:cNvCxnSpPr>
            <a:cxnSpLocks/>
          </p:cNvCxnSpPr>
          <p:nvPr/>
        </p:nvCxnSpPr>
        <p:spPr>
          <a:xfrm>
            <a:off x="4541706" y="1876944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11" y="684597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Port </a:t>
            </a:r>
            <a:r>
              <a:rPr lang="cs-CZ" dirty="0" err="1"/>
              <a:t>forwarding</a:t>
            </a:r>
            <a:r>
              <a:rPr lang="cs-CZ" dirty="0"/>
              <a:t> v OPNSENSE</a:t>
            </a:r>
          </a:p>
        </p:txBody>
      </p:sp>
      <p:pic>
        <p:nvPicPr>
          <p:cNvPr id="9" name="Zástupný obsah 8" descr="Obsah obrázku text, číslo, Písmo, software&#10;&#10;Popis byl vytvořen automaticky">
            <a:extLst>
              <a:ext uri="{FF2B5EF4-FFF2-40B4-BE49-F238E27FC236}">
                <a16:creationId xmlns:a16="http://schemas.microsoft.com/office/drawing/2014/main" id="{42F1E588-3A90-4168-76F5-6CD001D5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0" y="1905000"/>
            <a:ext cx="11418799" cy="4505325"/>
          </a:xfr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8532087" y="177256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161277" y="661126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61277" y="1905000"/>
            <a:ext cx="0" cy="450532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2083155" y="1977625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6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3CFA5A-5AA3-2E57-6EA1-9CF2204A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Wazuh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cký objekt 4" descr="Vlk se souvislou výplní">
            <a:extLst>
              <a:ext uri="{FF2B5EF4-FFF2-40B4-BE49-F238E27FC236}">
                <a16:creationId xmlns:a16="http://schemas.microsoft.com/office/drawing/2014/main" id="{294A01B1-D3B5-BD30-E6D2-24DA450E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3807" y="2384141"/>
            <a:ext cx="3644962" cy="3644962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F67AB3-4D38-F7AE-D019-6A97F96E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4185" y="2194560"/>
            <a:ext cx="7632016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open-source platforma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kombinuje výhody SIEM a XDR systému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Wazuh</a:t>
            </a:r>
            <a:r>
              <a:rPr lang="cs-CZ" sz="1800" dirty="0"/>
              <a:t> server – monitoruje agenty, analyzuje informace, detekuje hrozby a vytváří pravidla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Wazuh</a:t>
            </a:r>
            <a:r>
              <a:rPr lang="cs-CZ" sz="1800" dirty="0"/>
              <a:t> agent – monitorované zařízení, komunikuje se serverem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možnost zasahovat do konfiguračních souborů 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možnost vytvářet pravidla a zasahovat do již existujících pravidel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active</a:t>
            </a:r>
            <a:r>
              <a:rPr lang="cs-CZ" sz="1800" dirty="0"/>
              <a:t> – response = obrana proti různým kybernetickým hrozbám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komplexní webové rozhraní</a:t>
            </a:r>
          </a:p>
          <a:p>
            <a:pPr indent="-1440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D5F207E3-85D7-68F7-44D2-E46726EADC0A}"/>
              </a:ext>
            </a:extLst>
          </p:cNvPr>
          <p:cNvCxnSpPr>
            <a:cxnSpLocks/>
          </p:cNvCxnSpPr>
          <p:nvPr/>
        </p:nvCxnSpPr>
        <p:spPr>
          <a:xfrm>
            <a:off x="8078679" y="1848115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F3520949-83A4-9F21-9582-405F9F41379A}"/>
              </a:ext>
            </a:extLst>
          </p:cNvPr>
          <p:cNvCxnSpPr>
            <a:cxnSpLocks/>
          </p:cNvCxnSpPr>
          <p:nvPr/>
        </p:nvCxnSpPr>
        <p:spPr>
          <a:xfrm>
            <a:off x="11858969" y="1076325"/>
            <a:ext cx="0" cy="514236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2718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Kondenzační stopa</Template>
  <TotalTime>685</TotalTime>
  <Words>292</Words>
  <Application>Microsoft Office PowerPoint</Application>
  <PresentationFormat>Širokoúhlá obrazovka</PresentationFormat>
  <Paragraphs>64</Paragraphs>
  <Slides>14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ADLaM Display</vt:lpstr>
      <vt:lpstr>Arial</vt:lpstr>
      <vt:lpstr>Arial Narrow</vt:lpstr>
      <vt:lpstr>Biome</vt:lpstr>
      <vt:lpstr>Century Gothic</vt:lpstr>
      <vt:lpstr>Courier New</vt:lpstr>
      <vt:lpstr>Kondenzační stopa</vt:lpstr>
      <vt:lpstr>Síťová bezpečnost – wazuh a opnsense</vt:lpstr>
      <vt:lpstr>ObSah</vt:lpstr>
      <vt:lpstr>Využité technologie</vt:lpstr>
      <vt:lpstr>Původní Cíle Projektu</vt:lpstr>
      <vt:lpstr>Teoretická část</vt:lpstr>
      <vt:lpstr>NáVRH Sítě</vt:lpstr>
      <vt:lpstr>OPNsense</vt:lpstr>
      <vt:lpstr>Port forwarding v OPNSENSE</vt:lpstr>
      <vt:lpstr>Wazuh</vt:lpstr>
      <vt:lpstr>ARCHITEKTURA WAZUHU</vt:lpstr>
      <vt:lpstr>Monitorování Wazuh agenta</vt:lpstr>
      <vt:lpstr>Prezentace aplikace PowerPoint</vt:lpstr>
      <vt:lpstr>Výsledky a možná vylepšení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Síťová bezpečnost – wazuh a opnsense</dc:title>
  <dc:creator>Vojtěch Zedek</dc:creator>
  <cp:lastModifiedBy>Vojtěch Zedek</cp:lastModifiedBy>
  <cp:revision>6</cp:revision>
  <dcterms:created xsi:type="dcterms:W3CDTF">2024-01-16T14:12:57Z</dcterms:created>
  <dcterms:modified xsi:type="dcterms:W3CDTF">2024-01-17T05:18:48Z</dcterms:modified>
</cp:coreProperties>
</file>