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73"/>
  </p:normalViewPr>
  <p:slideViewPr>
    <p:cSldViewPr snapToGrid="0">
      <p:cViewPr varScale="1">
        <p:scale>
          <a:sx n="169" d="100"/>
          <a:sy n="169" d="100"/>
        </p:scale>
        <p:origin x="192"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18b982b2f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18b982b2f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18b982b2f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18b982b2f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618b982b2f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618b982b2f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618b982b2f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618b982b2f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Cosign</a:t>
            </a:r>
            <a:endParaRPr/>
          </a:p>
          <a:p>
            <a:pPr marL="0" lvl="0" indent="0" algn="l" rtl="0">
              <a:spcBef>
                <a:spcPts val="0"/>
              </a:spcBef>
              <a:spcAft>
                <a:spcPts val="0"/>
              </a:spcAft>
              <a:buNone/>
            </a:pPr>
            <a:r>
              <a:rPr lang="en-GB"/>
              <a:t>For signing and verification of artifacts and containers, with storage in an Open Container Initiative (OCI) registry, making signatures and in-toto/SLSA attestations invisible infrastructure.</a:t>
            </a:r>
            <a:endParaRPr/>
          </a:p>
          <a:p>
            <a:pPr marL="0" lvl="0" indent="0" algn="l" rtl="0">
              <a:spcBef>
                <a:spcPts val="0"/>
              </a:spcBef>
              <a:spcAft>
                <a:spcPts val="0"/>
              </a:spcAft>
              <a:buNone/>
            </a:pPr>
            <a:br>
              <a:rPr lang="en-GB"/>
            </a:br>
            <a:r>
              <a:rPr lang="en-GB"/>
              <a:t>Rekor</a:t>
            </a:r>
            <a:endParaRPr/>
          </a:p>
          <a:p>
            <a:pPr marL="0" lvl="0" indent="0" algn="l" rtl="0">
              <a:spcBef>
                <a:spcPts val="0"/>
              </a:spcBef>
              <a:spcAft>
                <a:spcPts val="0"/>
              </a:spcAft>
              <a:buNone/>
            </a:pPr>
            <a:r>
              <a:rPr lang="en-GB"/>
              <a:t>Append-only, auditable transparency log service, Rekor records signed metadata to a ledger that can be queried, but can’t be tampered with.</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Fulcio</a:t>
            </a:r>
            <a:endParaRPr/>
          </a:p>
          <a:p>
            <a:pPr marL="0" lvl="0" indent="0" algn="l" rtl="0">
              <a:spcBef>
                <a:spcPts val="0"/>
              </a:spcBef>
              <a:spcAft>
                <a:spcPts val="0"/>
              </a:spcAft>
              <a:buNone/>
            </a:pPr>
            <a:r>
              <a:rPr lang="en-GB"/>
              <a:t>Code-signing certificate authority, issuing short-lived certificates to an authenticated identity and publishing them to a certificate transparency log.</a:t>
            </a:r>
            <a:br>
              <a:rPr lang="en-GB"/>
            </a:br>
            <a:br>
              <a:rPr lang="en-GB"/>
            </a:br>
            <a:r>
              <a:rPr lang="en-GB"/>
              <a:t>Trust root</a:t>
            </a:r>
            <a:endParaRPr/>
          </a:p>
          <a:p>
            <a:pPr marL="0" lvl="0" indent="0" algn="l" rtl="0">
              <a:spcBef>
                <a:spcPts val="0"/>
              </a:spcBef>
              <a:spcAft>
                <a:spcPts val="0"/>
              </a:spcAft>
              <a:buNone/>
            </a:pPr>
            <a:r>
              <a:rPr lang="en-GB"/>
              <a:t>The foundation for trust underpinning Sigstore utilizes TUF. This repository describes this process, our keyholders, and how the root keys are protected.</a:t>
            </a:r>
            <a:endParaRPr/>
          </a:p>
          <a:p>
            <a:pPr marL="0" lvl="0" indent="0" algn="l" rtl="0">
              <a:spcBef>
                <a:spcPts val="0"/>
              </a:spcBef>
              <a:spcAft>
                <a:spcPts val="0"/>
              </a:spcAft>
              <a:buNone/>
            </a:pPr>
            <a:endParaRPr/>
          </a:p>
          <a:p>
            <a:pPr marL="0" lvl="0" indent="0" algn="l" rtl="0">
              <a:spcBef>
                <a:spcPts val="0"/>
              </a:spcBef>
              <a:spcAft>
                <a:spcPts val="0"/>
              </a:spcAft>
              <a:buNone/>
            </a:pPr>
            <a:r>
              <a:rPr lang="en-GB"/>
              <a:t>OpenID Connect</a:t>
            </a:r>
            <a:endParaRPr/>
          </a:p>
          <a:p>
            <a:pPr marL="0" lvl="0" indent="0" algn="l" rtl="0">
              <a:spcBef>
                <a:spcPts val="0"/>
              </a:spcBef>
              <a:spcAft>
                <a:spcPts val="0"/>
              </a:spcAft>
              <a:buNone/>
            </a:pPr>
            <a:r>
              <a:rPr lang="en-GB"/>
              <a:t>An identity layer that checks if you're who you say you are. It lets clients request and receive information about authenticated sessions and users.</a:t>
            </a:r>
            <a:br>
              <a:rPr lang="en-GB"/>
            </a:br>
            <a:br>
              <a:rPr lang="en-GB"/>
            </a:br>
            <a:r>
              <a:rPr lang="en-GB"/>
              <a:t>Policy Controller</a:t>
            </a:r>
            <a:endParaRPr/>
          </a:p>
          <a:p>
            <a:pPr marL="0" lvl="0" indent="0" algn="l" rtl="0">
              <a:spcBef>
                <a:spcPts val="0"/>
              </a:spcBef>
              <a:spcAft>
                <a:spcPts val="0"/>
              </a:spcAft>
              <a:buNone/>
            </a:pPr>
            <a:r>
              <a:rPr lang="en-GB"/>
              <a:t>Policy Controller is used to enforce policy on a cluster on verifiable supply-chain metadata from Cosign.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18b982b2f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18b982b2f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18b982b2f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618b982b2f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18b982b2f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18b982b2f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18b982b2f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18b982b2f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18b982b2f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18b982b2f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18b982b2f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18b982b2f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618b982b2f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618b982b2f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18b982b2f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18b982b2f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18b982b2f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618b982b2f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18b982b2f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18b982b2f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18b982b2f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18b982b2f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18b982b2f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18b982b2f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18b982b2f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18b982b2f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18b982b2f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18b982b2f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18b982b2f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18b982b2f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618b982b2f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618b982b2f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isa.gov/sb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build/metadata/attestation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uildah.i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gstore.dev/"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theupdateframework.i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github.com/sigstore/cosig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docs.sigstore.dev/policy-controller/overview/"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rgoproj/argo-cd/issues/2260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kyverno.io/policies/other/verify-image/verify-imag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mares.cz"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vojtechmares-examples/kcd-bratislava-2025-oci-attestatio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Attestations &amp; supply chain security from Git to Kubernetes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Vojtěch Mareš, KCD Bratislava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are SBOMs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Software Bill Of Materials</a:t>
            </a:r>
            <a:endParaRPr/>
          </a:p>
          <a:p>
            <a:pPr marL="457200" lvl="0" indent="-342900" algn="l" rtl="0">
              <a:spcBef>
                <a:spcPts val="0"/>
              </a:spcBef>
              <a:spcAft>
                <a:spcPts val="0"/>
              </a:spcAft>
              <a:buSzPts val="1800"/>
              <a:buChar char="●"/>
            </a:pPr>
            <a:r>
              <a:rPr lang="en-GB"/>
              <a:t>“An SBOM is a nested inventory, a list of ingredients that make up software components” – </a:t>
            </a:r>
            <a:r>
              <a:rPr lang="en-GB" u="sng">
                <a:solidFill>
                  <a:schemeClr val="hlink"/>
                </a:solidFill>
                <a:hlinkClick r:id="rId3"/>
              </a:rPr>
              <a:t>cisa.gov/sbom</a:t>
            </a:r>
            <a:endParaRPr/>
          </a:p>
          <a:p>
            <a:pPr marL="457200" lvl="0" indent="-342900" algn="l" rtl="0">
              <a:spcBef>
                <a:spcPts val="0"/>
              </a:spcBef>
              <a:spcAft>
                <a:spcPts val="0"/>
              </a:spcAft>
              <a:buSzPts val="1800"/>
              <a:buChar char="●"/>
            </a:pPr>
            <a:r>
              <a:rPr lang="en-GB"/>
              <a:t>With SBOMs, you can check your components against a CVE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Provenance with Attestations</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“Build attestations make it easier to see the contents of an image, and where it comes from. Use attestations to analyze and decide whether to use an image, or to see if images you are already using are exposed to vulnerabilities.”</a:t>
            </a:r>
            <a:endParaRPr/>
          </a:p>
          <a:p>
            <a:pPr marL="457200" lvl="0" indent="-342900" algn="l" rtl="0">
              <a:spcBef>
                <a:spcPts val="1200"/>
              </a:spcBef>
              <a:spcAft>
                <a:spcPts val="0"/>
              </a:spcAft>
              <a:buSzPts val="1800"/>
              <a:buChar char="●"/>
            </a:pPr>
            <a:r>
              <a:rPr lang="en-GB"/>
              <a:t>Aka metadata to prove the source of software (not SBOM – what the software is made of)</a:t>
            </a:r>
            <a:endParaRPr/>
          </a:p>
          <a:p>
            <a:pPr marL="457200" lvl="0" indent="-342900" algn="l" rtl="0">
              <a:spcBef>
                <a:spcPts val="0"/>
              </a:spcBef>
              <a:spcAft>
                <a:spcPts val="0"/>
              </a:spcAft>
              <a:buSzPts val="1800"/>
              <a:buChar char="●"/>
            </a:pPr>
            <a:r>
              <a:rPr lang="en-GB"/>
              <a:t>Native support of attestations by Docker (see </a:t>
            </a:r>
            <a:r>
              <a:rPr lang="en-GB" u="sng">
                <a:solidFill>
                  <a:schemeClr val="hlink"/>
                </a:solidFill>
                <a:hlinkClick r:id="rId3"/>
              </a:rPr>
              <a:t>docs</a:t>
            </a:r>
            <a:r>
              <a:rPr lang="en-GB"/>
              <a:t>)</a:t>
            </a:r>
            <a:endParaRPr/>
          </a:p>
          <a:p>
            <a:pPr marL="914400" lvl="1" indent="-317500" algn="l" rtl="0">
              <a:spcBef>
                <a:spcPts val="0"/>
              </a:spcBef>
              <a:spcAft>
                <a:spcPts val="0"/>
              </a:spcAft>
              <a:buSzPts val="1400"/>
              <a:buChar char="○"/>
            </a:pPr>
            <a:r>
              <a:rPr lang="en-GB"/>
              <a:t>Alternatives like </a:t>
            </a:r>
            <a:r>
              <a:rPr lang="en-GB" u="sng">
                <a:solidFill>
                  <a:schemeClr val="hlink"/>
                </a:solidFill>
                <a:hlinkClick r:id="rId4"/>
              </a:rPr>
              <a:t>Buildah</a:t>
            </a:r>
            <a:r>
              <a:rPr lang="en-GB"/>
              <a:t> support attestations too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Sigstore &amp; cosign</a:t>
            </a:r>
            <a:endParaRPr/>
          </a:p>
        </p:txBody>
      </p:sp>
      <p:pic>
        <p:nvPicPr>
          <p:cNvPr id="121" name="Google Shape;121;p24"/>
          <p:cNvPicPr preferRelativeResize="0"/>
          <p:nvPr/>
        </p:nvPicPr>
        <p:blipFill>
          <a:blip r:embed="rId3">
            <a:alphaModFix/>
          </a:blip>
          <a:stretch>
            <a:fillRect/>
          </a:stretch>
        </p:blipFill>
        <p:spPr>
          <a:xfrm>
            <a:off x="4630825" y="483000"/>
            <a:ext cx="4201476" cy="111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Sigstore project</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Open source</a:t>
            </a:r>
            <a:endParaRPr/>
          </a:p>
          <a:p>
            <a:pPr marL="914400" lvl="1" indent="-317500" algn="l" rtl="0">
              <a:spcBef>
                <a:spcPts val="0"/>
              </a:spcBef>
              <a:spcAft>
                <a:spcPts val="0"/>
              </a:spcAft>
              <a:buSzPts val="1400"/>
              <a:buChar char="○"/>
            </a:pPr>
            <a:r>
              <a:rPr lang="en-GB"/>
              <a:t>Everything is self-hostable</a:t>
            </a:r>
            <a:endParaRPr/>
          </a:p>
          <a:p>
            <a:pPr marL="457200" lvl="0" indent="-342900" algn="l" rtl="0">
              <a:spcBef>
                <a:spcPts val="0"/>
              </a:spcBef>
              <a:spcAft>
                <a:spcPts val="0"/>
              </a:spcAft>
              <a:buSzPts val="1800"/>
              <a:buChar char="●"/>
            </a:pPr>
            <a:r>
              <a:rPr lang="en-GB"/>
              <a:t>Family of projects</a:t>
            </a:r>
            <a:endParaRPr/>
          </a:p>
          <a:p>
            <a:pPr marL="914400" lvl="1" indent="-317500" algn="l" rtl="0">
              <a:spcBef>
                <a:spcPts val="0"/>
              </a:spcBef>
              <a:spcAft>
                <a:spcPts val="0"/>
              </a:spcAft>
              <a:buSzPts val="1400"/>
              <a:buChar char="○"/>
            </a:pPr>
            <a:r>
              <a:rPr lang="en-GB"/>
              <a:t>Cosign</a:t>
            </a:r>
            <a:endParaRPr/>
          </a:p>
          <a:p>
            <a:pPr marL="914400" lvl="1" indent="-317500" algn="l" rtl="0">
              <a:spcBef>
                <a:spcPts val="0"/>
              </a:spcBef>
              <a:spcAft>
                <a:spcPts val="0"/>
              </a:spcAft>
              <a:buSzPts val="1400"/>
              <a:buChar char="○"/>
            </a:pPr>
            <a:r>
              <a:rPr lang="en-GB"/>
              <a:t>Rekor</a:t>
            </a:r>
            <a:endParaRPr/>
          </a:p>
          <a:p>
            <a:pPr marL="914400" lvl="1" indent="-317500" algn="l" rtl="0">
              <a:spcBef>
                <a:spcPts val="0"/>
              </a:spcBef>
              <a:spcAft>
                <a:spcPts val="0"/>
              </a:spcAft>
              <a:buSzPts val="1400"/>
              <a:buChar char="○"/>
            </a:pPr>
            <a:r>
              <a:rPr lang="en-GB"/>
              <a:t>Fulcio</a:t>
            </a:r>
            <a:endParaRPr/>
          </a:p>
          <a:p>
            <a:pPr marL="457200" lvl="0" indent="-342900" algn="l" rtl="0">
              <a:spcBef>
                <a:spcPts val="0"/>
              </a:spcBef>
              <a:spcAft>
                <a:spcPts val="0"/>
              </a:spcAft>
              <a:buSzPts val="1800"/>
              <a:buChar char="●"/>
            </a:pPr>
            <a:r>
              <a:rPr lang="en-GB"/>
              <a:t>More…</a:t>
            </a:r>
            <a:endParaRPr/>
          </a:p>
          <a:p>
            <a:pPr marL="914400" lvl="1" indent="-317500" algn="l" rtl="0">
              <a:spcBef>
                <a:spcPts val="0"/>
              </a:spcBef>
              <a:spcAft>
                <a:spcPts val="0"/>
              </a:spcAft>
              <a:buSzPts val="1400"/>
              <a:buChar char="○"/>
            </a:pPr>
            <a:r>
              <a:rPr lang="en-GB"/>
              <a:t>Trust root</a:t>
            </a:r>
            <a:endParaRPr/>
          </a:p>
          <a:p>
            <a:pPr marL="914400" lvl="1" indent="-317500" algn="l" rtl="0">
              <a:spcBef>
                <a:spcPts val="0"/>
              </a:spcBef>
              <a:spcAft>
                <a:spcPts val="0"/>
              </a:spcAft>
              <a:buSzPts val="1400"/>
              <a:buChar char="○"/>
            </a:pPr>
            <a:r>
              <a:rPr lang="en-GB"/>
              <a:t>OpenID Connect (OIDC) – for keyless signing</a:t>
            </a:r>
            <a:endParaRPr/>
          </a:p>
          <a:p>
            <a:pPr marL="914400" lvl="1" indent="-317500" algn="l" rtl="0">
              <a:spcBef>
                <a:spcPts val="0"/>
              </a:spcBef>
              <a:spcAft>
                <a:spcPts val="0"/>
              </a:spcAft>
              <a:buSzPts val="1400"/>
              <a:buChar char="○"/>
            </a:pPr>
            <a:r>
              <a:rPr lang="en-GB"/>
              <a:t>Policy Controller</a:t>
            </a:r>
            <a:endParaRPr/>
          </a:p>
          <a:p>
            <a:pPr marL="457200" lvl="0" indent="-342900" algn="l" rtl="0">
              <a:spcBef>
                <a:spcPts val="0"/>
              </a:spcBef>
              <a:spcAft>
                <a:spcPts val="0"/>
              </a:spcAft>
              <a:buSzPts val="1800"/>
              <a:buChar char="●"/>
            </a:pPr>
            <a:r>
              <a:rPr lang="en-GB" u="sng">
                <a:solidFill>
                  <a:schemeClr val="hlink"/>
                </a:solidFill>
                <a:hlinkClick r:id="rId3"/>
              </a:rPr>
              <a:t>S</a:t>
            </a:r>
            <a:r>
              <a:rPr lang="en-GB" u="sng">
                <a:solidFill>
                  <a:schemeClr val="hlink"/>
                </a:solidFill>
                <a:hlinkClick r:id="rId3"/>
              </a:rPr>
              <a:t>igstore.dev</a:t>
            </a:r>
            <a:endParaRPr/>
          </a:p>
          <a:p>
            <a:pPr marL="457200" lvl="0" indent="-342900" algn="l" rtl="0">
              <a:spcBef>
                <a:spcPts val="0"/>
              </a:spcBef>
              <a:spcAft>
                <a:spcPts val="0"/>
              </a:spcAft>
              <a:buSzPts val="1800"/>
              <a:buChar char="●"/>
            </a:pPr>
            <a:r>
              <a:rPr lang="en-GB"/>
              <a:t>Ref: </a:t>
            </a:r>
            <a:r>
              <a:rPr lang="en-GB" u="sng">
                <a:solidFill>
                  <a:schemeClr val="hlink"/>
                </a:solidFill>
                <a:hlinkClick r:id="rId4"/>
              </a:rPr>
              <a:t>The Update Framework (TUF)</a:t>
            </a:r>
            <a:endParaRPr/>
          </a:p>
        </p:txBody>
      </p:sp>
      <p:pic>
        <p:nvPicPr>
          <p:cNvPr id="128" name="Google Shape;128;p25"/>
          <p:cNvPicPr preferRelativeResize="0"/>
          <p:nvPr/>
        </p:nvPicPr>
        <p:blipFill>
          <a:blip r:embed="rId5">
            <a:alphaModFix/>
          </a:blip>
          <a:stretch>
            <a:fillRect/>
          </a:stretch>
        </p:blipFill>
        <p:spPr>
          <a:xfrm>
            <a:off x="4630825" y="483000"/>
            <a:ext cx="4201476" cy="111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Cosign</a:t>
            </a:r>
            <a:endParaRPr/>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Image signing✍️ and verification🔭 CLI tool</a:t>
            </a:r>
            <a:endParaRPr/>
          </a:p>
          <a:p>
            <a:pPr marL="457200" lvl="0" indent="-342900" algn="l" rtl="0">
              <a:spcBef>
                <a:spcPts val="0"/>
              </a:spcBef>
              <a:spcAft>
                <a:spcPts val="0"/>
              </a:spcAft>
              <a:buSzPts val="1800"/>
              <a:buChar char="●"/>
            </a:pPr>
            <a:r>
              <a:rPr lang="en-GB"/>
              <a:t>Verify </a:t>
            </a:r>
            <a:r>
              <a:rPr lang="en-GB" b="1">
                <a:latin typeface="Courier New"/>
                <a:ea typeface="Courier New"/>
                <a:cs typeface="Courier New"/>
                <a:sym typeface="Courier New"/>
              </a:rPr>
              <a:t>Dockerfile</a:t>
            </a:r>
            <a:r>
              <a:rPr lang="en-GB" b="1"/>
              <a:t> </a:t>
            </a:r>
            <a:r>
              <a:rPr lang="en-GB"/>
              <a:t>(base image)</a:t>
            </a:r>
            <a:endParaRPr/>
          </a:p>
          <a:p>
            <a:pPr marL="457200" lvl="0" indent="-342900" algn="l" rtl="0">
              <a:spcBef>
                <a:spcPts val="0"/>
              </a:spcBef>
              <a:spcAft>
                <a:spcPts val="0"/>
              </a:spcAft>
              <a:buSzPts val="1800"/>
              <a:buChar char="●"/>
            </a:pPr>
            <a:r>
              <a:rPr lang="en-GB"/>
              <a:t>Keyless signing (via OIDC)</a:t>
            </a:r>
            <a:endParaRPr/>
          </a:p>
          <a:p>
            <a:pPr marL="457200" lvl="0" indent="-342900" algn="l" rtl="0">
              <a:spcBef>
                <a:spcPts val="0"/>
              </a:spcBef>
              <a:spcAft>
                <a:spcPts val="0"/>
              </a:spcAft>
              <a:buSzPts val="1800"/>
              <a:buChar char="●"/>
            </a:pPr>
            <a:r>
              <a:rPr lang="en-GB" u="sng">
                <a:solidFill>
                  <a:schemeClr val="hlink"/>
                </a:solidFill>
                <a:hlinkClick r:id="rId3"/>
              </a:rPr>
              <a:t>github.com/sigstore/cosign</a:t>
            </a:r>
            <a:endParaRPr/>
          </a:p>
        </p:txBody>
      </p:sp>
      <p:pic>
        <p:nvPicPr>
          <p:cNvPr id="135" name="Google Shape;135;p26"/>
          <p:cNvPicPr preferRelativeResize="0"/>
          <p:nvPr/>
        </p:nvPicPr>
        <p:blipFill>
          <a:blip r:embed="rId4">
            <a:alphaModFix/>
          </a:blip>
          <a:stretch>
            <a:fillRect/>
          </a:stretch>
        </p:blipFill>
        <p:spPr>
          <a:xfrm>
            <a:off x="3480125" y="2871253"/>
            <a:ext cx="5352176" cy="169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Sigstore Policy Controller</a:t>
            </a:r>
            <a:endParaRPr/>
          </a:p>
        </p:txBody>
      </p:sp>
      <p:sp>
        <p:nvSpPr>
          <p:cNvPr id="141" name="Google Shape;14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Kubernetes Policy Controller</a:t>
            </a:r>
            <a:endParaRPr dirty="0"/>
          </a:p>
          <a:p>
            <a:pPr marL="914400" lvl="1" indent="-317500" algn="l" rtl="0">
              <a:spcBef>
                <a:spcPts val="0"/>
              </a:spcBef>
              <a:spcAft>
                <a:spcPts val="0"/>
              </a:spcAft>
              <a:buSzPts val="1400"/>
              <a:buChar char="○"/>
            </a:pPr>
            <a:r>
              <a:rPr lang="en-GB" dirty="0"/>
              <a:t>Policies via CRDs</a:t>
            </a:r>
            <a:endParaRPr dirty="0"/>
          </a:p>
          <a:p>
            <a:pPr marL="457200" lvl="0" indent="-342900" algn="l" rtl="0">
              <a:spcBef>
                <a:spcPts val="0"/>
              </a:spcBef>
              <a:spcAft>
                <a:spcPts val="0"/>
              </a:spcAft>
              <a:buSzPts val="1800"/>
              <a:buChar char="●"/>
            </a:pPr>
            <a:r>
              <a:rPr lang="en-GB" dirty="0"/>
              <a:t>Validating webhook</a:t>
            </a:r>
          </a:p>
          <a:p>
            <a:pPr marL="457200" lvl="0" indent="-342900" algn="l" rtl="0">
              <a:spcBef>
                <a:spcPts val="0"/>
              </a:spcBef>
              <a:spcAft>
                <a:spcPts val="0"/>
              </a:spcAft>
              <a:buSzPts val="1800"/>
              <a:buChar char="●"/>
            </a:pPr>
            <a:r>
              <a:rPr lang="en-GB" dirty="0"/>
              <a:t>Policies</a:t>
            </a:r>
            <a:endParaRPr dirty="0"/>
          </a:p>
          <a:p>
            <a:pPr lvl="1" indent="-342900">
              <a:buSzPts val="1800"/>
              <a:buChar char="●"/>
            </a:pPr>
            <a:r>
              <a:rPr lang="en-GB" dirty="0"/>
              <a:t>Block pod creation if image signature is not valid or image is not signed at all</a:t>
            </a:r>
          </a:p>
          <a:p>
            <a:pPr lvl="1" indent="-342900">
              <a:buSzPts val="1800"/>
              <a:buChar char="●"/>
            </a:pPr>
            <a:r>
              <a:rPr lang="en-GB" dirty="0"/>
              <a:t>Whitelist registries</a:t>
            </a:r>
            <a:endParaRPr dirty="0"/>
          </a:p>
          <a:p>
            <a:pPr marL="457200" lvl="0" indent="-342900" algn="l" rtl="0">
              <a:spcBef>
                <a:spcPts val="0"/>
              </a:spcBef>
              <a:spcAft>
                <a:spcPts val="0"/>
              </a:spcAft>
              <a:buSzPts val="1800"/>
              <a:buChar char="●"/>
            </a:pPr>
            <a:r>
              <a:rPr lang="en-GB" dirty="0"/>
              <a:t>Opt-in per namespace via label (to keep you sane)</a:t>
            </a:r>
            <a:endParaRPr dirty="0"/>
          </a:p>
          <a:p>
            <a:pPr marL="457200" lvl="0" indent="-342900" algn="l" rtl="0">
              <a:spcBef>
                <a:spcPts val="0"/>
              </a:spcBef>
              <a:spcAft>
                <a:spcPts val="0"/>
              </a:spcAft>
              <a:buSzPts val="1800"/>
              <a:buChar char="●"/>
            </a:pPr>
            <a:r>
              <a:rPr lang="en-GB" u="sng" dirty="0">
                <a:solidFill>
                  <a:schemeClr val="hlink"/>
                </a:solidFill>
                <a:hlinkClick r:id="rId3"/>
              </a:rPr>
              <a:t>docs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 Demo(lition)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FluxCD</a:t>
            </a:r>
            <a:endParaRPr/>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FluxCD supports verifying OCI artifacts (images)</a:t>
            </a:r>
            <a:endParaRPr/>
          </a:p>
          <a:p>
            <a:pPr marL="914400" lvl="1" indent="-317500" algn="l" rtl="0">
              <a:spcBef>
                <a:spcPts val="0"/>
              </a:spcBef>
              <a:spcAft>
                <a:spcPts val="0"/>
              </a:spcAft>
              <a:buSzPts val="1400"/>
              <a:buChar char="○"/>
            </a:pPr>
            <a:r>
              <a:rPr lang="en-GB"/>
              <a:t>Sigstore Policy Controller is not needed</a:t>
            </a:r>
            <a:endParaRPr/>
          </a:p>
          <a:p>
            <a:pPr marL="914400" lvl="1" indent="-317500" algn="l" rtl="0">
              <a:spcBef>
                <a:spcPts val="0"/>
              </a:spcBef>
              <a:spcAft>
                <a:spcPts val="0"/>
              </a:spcAft>
              <a:buSzPts val="1400"/>
              <a:buChar char="○"/>
            </a:pPr>
            <a:r>
              <a:rPr lang="en-GB"/>
              <a:t>Ready today (in production at Notino)</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GB"/>
              <a:t>ArgoCD 🐙</a:t>
            </a:r>
            <a:endParaRPr/>
          </a:p>
          <a:p>
            <a:pPr marL="914400" lvl="1" indent="-317500" algn="l" rtl="0">
              <a:spcBef>
                <a:spcPts val="0"/>
              </a:spcBef>
              <a:spcAft>
                <a:spcPts val="0"/>
              </a:spcAft>
              <a:buSzPts val="1400"/>
              <a:buChar char="○"/>
            </a:pPr>
            <a:r>
              <a:rPr lang="en-GB"/>
              <a:t>First ArgoCD v3.1 with support for OCI artifacts (ETA August 2025)</a:t>
            </a:r>
            <a:endParaRPr/>
          </a:p>
          <a:p>
            <a:pPr marL="914400" lvl="1" indent="-317500" algn="l" rtl="0">
              <a:spcBef>
                <a:spcPts val="0"/>
              </a:spcBef>
              <a:spcAft>
                <a:spcPts val="0"/>
              </a:spcAft>
              <a:buSzPts val="1400"/>
              <a:buChar char="○"/>
            </a:pPr>
            <a:r>
              <a:rPr lang="en-GB"/>
              <a:t>Proposal: </a:t>
            </a:r>
            <a:r>
              <a:rPr lang="en-GB" u="sng">
                <a:solidFill>
                  <a:schemeClr val="hlink"/>
                </a:solidFill>
                <a:hlinkClick r:id="rId3"/>
              </a:rPr>
              <a:t>GitHub Issue #22609</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Alternatives</a:t>
            </a:r>
            <a:endParaRPr/>
          </a:p>
        </p:txBody>
      </p:sp>
      <p:sp>
        <p:nvSpPr>
          <p:cNvPr id="158" name="Google Shape;15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Kyverno</a:t>
            </a:r>
            <a:endParaRPr/>
          </a:p>
          <a:p>
            <a:pPr marL="914400" lvl="1" indent="-317500" algn="l" rtl="0">
              <a:spcBef>
                <a:spcPts val="0"/>
              </a:spcBef>
              <a:spcAft>
                <a:spcPts val="0"/>
              </a:spcAft>
              <a:buSzPts val="1400"/>
              <a:buChar char="○"/>
            </a:pPr>
            <a:r>
              <a:rPr lang="en-GB" u="sng">
                <a:solidFill>
                  <a:schemeClr val="hlink"/>
                </a:solidFill>
                <a:hlinkClick r:id="rId3"/>
              </a:rPr>
              <a:t>Image signature</a:t>
            </a:r>
            <a:endParaRPr/>
          </a:p>
          <a:p>
            <a:pPr marL="457200" lvl="0" indent="-342900" algn="l" rtl="0">
              <a:spcBef>
                <a:spcPts val="0"/>
              </a:spcBef>
              <a:spcAft>
                <a:spcPts val="0"/>
              </a:spcAft>
              <a:buSzPts val="1800"/>
              <a:buChar char="●"/>
            </a:pPr>
            <a:r>
              <a:rPr lang="en-GB"/>
              <a:t>FluxCD integration (mentioned before)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Going further</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Scanning images for vulnerabilities in Kubernetes, not only in registry</a:t>
            </a:r>
            <a:endParaRPr/>
          </a:p>
          <a:p>
            <a:pPr marL="457200" lvl="0" indent="-342900" algn="l" rtl="0">
              <a:spcBef>
                <a:spcPts val="0"/>
              </a:spcBef>
              <a:spcAft>
                <a:spcPts val="0"/>
              </a:spcAft>
              <a:buSzPts val="1800"/>
              <a:buChar char="●"/>
            </a:pPr>
            <a:r>
              <a:rPr lang="en-GB"/>
              <a:t>Require SBOMs</a:t>
            </a:r>
            <a:endParaRPr/>
          </a:p>
          <a:p>
            <a:pPr marL="457200" lvl="0" indent="-342900" algn="l" rtl="0">
              <a:spcBef>
                <a:spcPts val="0"/>
              </a:spcBef>
              <a:spcAft>
                <a:spcPts val="0"/>
              </a:spcAft>
              <a:buSzPts val="1800"/>
              <a:buChar char="●"/>
            </a:pPr>
            <a:r>
              <a:rPr lang="en-GB"/>
              <a:t>Deny everything by default and have an allowlist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Hi 👋, I’m Vojtěch Mareš</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Freelance DevOps engineer &amp; lector</a:t>
            </a:r>
            <a:endParaRPr/>
          </a:p>
          <a:p>
            <a:pPr marL="457200" lvl="0" indent="-342900" algn="l" rtl="0">
              <a:spcBef>
                <a:spcPts val="0"/>
              </a:spcBef>
              <a:spcAft>
                <a:spcPts val="0"/>
              </a:spcAft>
              <a:buSzPts val="1800"/>
              <a:buChar char="●"/>
            </a:pPr>
            <a:r>
              <a:rPr lang="en-GB"/>
              <a:t>DevOps trainings: Kubernetes, Docker, GitHub Actions, Terraform,...</a:t>
            </a:r>
            <a:endParaRPr/>
          </a:p>
          <a:p>
            <a:pPr marL="457200" lvl="0" indent="-342900" algn="l" rtl="0">
              <a:spcBef>
                <a:spcPts val="0"/>
              </a:spcBef>
              <a:spcAft>
                <a:spcPts val="0"/>
              </a:spcAft>
              <a:buSzPts val="1800"/>
              <a:buChar char="●"/>
            </a:pPr>
            <a:r>
              <a:rPr lang="en-GB" u="sng">
                <a:solidFill>
                  <a:schemeClr val="hlink"/>
                </a:solidFill>
                <a:hlinkClick r:id="rId3"/>
              </a:rPr>
              <a:t>mares.cz</a:t>
            </a:r>
            <a:endParaRPr/>
          </a:p>
        </p:txBody>
      </p:sp>
      <p:pic>
        <p:nvPicPr>
          <p:cNvPr id="62" name="Google Shape;62;p14" title="me-circle-crop.png"/>
          <p:cNvPicPr preferRelativeResize="0"/>
          <p:nvPr/>
        </p:nvPicPr>
        <p:blipFill>
          <a:blip r:embed="rId4">
            <a:alphaModFix/>
          </a:blip>
          <a:stretch>
            <a:fillRect/>
          </a:stretch>
        </p:blipFill>
        <p:spPr>
          <a:xfrm>
            <a:off x="6057200" y="2153100"/>
            <a:ext cx="2775100" cy="277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Questions?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 you 👋</a:t>
            </a:r>
            <a:endParaRPr/>
          </a:p>
        </p:txBody>
      </p:sp>
      <p:sp>
        <p:nvSpPr>
          <p:cNvPr id="175" name="Google Shape;175;p33"/>
          <p:cNvSpPr txBox="1"/>
          <p:nvPr/>
        </p:nvSpPr>
        <p:spPr>
          <a:xfrm>
            <a:off x="4114800" y="3253575"/>
            <a:ext cx="489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rPr>
              <a:t>for coming to my TED talk 🎤</a:t>
            </a:r>
            <a:endParaRPr sz="1800">
              <a:solidFill>
                <a:schemeClr val="dk2"/>
              </a:solidFill>
            </a:endParaRPr>
          </a:p>
        </p:txBody>
      </p:sp>
      <p:sp>
        <p:nvSpPr>
          <p:cNvPr id="176" name="Google Shape;176;p33"/>
          <p:cNvSpPr txBox="1"/>
          <p:nvPr/>
        </p:nvSpPr>
        <p:spPr>
          <a:xfrm>
            <a:off x="538275" y="4234425"/>
            <a:ext cx="688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u="sng">
                <a:solidFill>
                  <a:schemeClr val="hlink"/>
                </a:solidFill>
                <a:hlinkClick r:id="rId3"/>
              </a:rPr>
              <a:t>demo repository on GitHub</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Agenda</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Trust your Git</a:t>
            </a:r>
            <a:endParaRPr/>
          </a:p>
          <a:p>
            <a:pPr marL="457200" lvl="0" indent="-342900" algn="l" rtl="0">
              <a:spcBef>
                <a:spcPts val="0"/>
              </a:spcBef>
              <a:spcAft>
                <a:spcPts val="0"/>
              </a:spcAft>
              <a:buSzPts val="1800"/>
              <a:buChar char="●"/>
            </a:pPr>
            <a:r>
              <a:rPr lang="en-GB"/>
              <a:t>Attestations, provenance, SBOMs intro</a:t>
            </a:r>
            <a:endParaRPr/>
          </a:p>
          <a:p>
            <a:pPr marL="457200" lvl="0" indent="-342900" algn="l" rtl="0">
              <a:spcBef>
                <a:spcPts val="0"/>
              </a:spcBef>
              <a:spcAft>
                <a:spcPts val="0"/>
              </a:spcAft>
              <a:buSzPts val="1800"/>
              <a:buChar char="●"/>
            </a:pPr>
            <a:r>
              <a:rPr lang="en-GB"/>
              <a:t>Sigstore &amp; cosign</a:t>
            </a:r>
            <a:endParaRPr/>
          </a:p>
          <a:p>
            <a:pPr marL="457200" lvl="0" indent="-342900" algn="l" rtl="0">
              <a:spcBef>
                <a:spcPts val="0"/>
              </a:spcBef>
              <a:spcAft>
                <a:spcPts val="0"/>
              </a:spcAft>
              <a:buSzPts val="1800"/>
              <a:buChar char="●"/>
            </a:pPr>
            <a:r>
              <a:rPr lang="en-GB"/>
              <a:t>Demo🧨</a:t>
            </a:r>
            <a:endParaRPr/>
          </a:p>
          <a:p>
            <a:pPr marL="457200" lvl="0" indent="-342900" algn="l" rtl="0">
              <a:spcBef>
                <a:spcPts val="0"/>
              </a:spcBef>
              <a:spcAft>
                <a:spcPts val="0"/>
              </a:spcAft>
              <a:buSzPts val="1800"/>
              <a:buChar char="●"/>
            </a:pPr>
            <a:r>
              <a:rPr lang="en-GB"/>
              <a:t>Flux note</a:t>
            </a:r>
            <a:endParaRPr/>
          </a:p>
          <a:p>
            <a:pPr marL="457200" lvl="0" indent="-342900" algn="l" rtl="0">
              <a:spcBef>
                <a:spcPts val="0"/>
              </a:spcBef>
              <a:spcAft>
                <a:spcPts val="0"/>
              </a:spcAft>
              <a:buSzPts val="1800"/>
              <a:buChar char="●"/>
            </a:pPr>
            <a:r>
              <a:rPr lang="en-GB"/>
              <a:t>Alternatives</a:t>
            </a:r>
            <a:endParaRPr/>
          </a:p>
          <a:p>
            <a:pPr marL="457200" lvl="0" indent="-342900" algn="l" rtl="0">
              <a:spcBef>
                <a:spcPts val="0"/>
              </a:spcBef>
              <a:spcAft>
                <a:spcPts val="0"/>
              </a:spcAft>
              <a:buSzPts val="1800"/>
              <a:buChar char="●"/>
            </a:pPr>
            <a:r>
              <a:rPr lang="en-GB"/>
              <a:t>Going further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If you sign your images 🙋‍♂️</a:t>
            </a:r>
            <a:endParaRPr/>
          </a:p>
        </p:txBody>
      </p:sp>
      <p:sp>
        <p:nvSpPr>
          <p:cNvPr id="74" name="Google Shape;74;p16"/>
          <p:cNvSpPr txBox="1"/>
          <p:nvPr/>
        </p:nvSpPr>
        <p:spPr>
          <a:xfrm>
            <a:off x="1127100" y="1596750"/>
            <a:ext cx="688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1"/>
                </a:solidFill>
              </a:rPr>
              <a:t>Raise your hand</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If you verify image signature in registry 🙋‍♂️</a:t>
            </a:r>
            <a:endParaRPr/>
          </a:p>
        </p:txBody>
      </p:sp>
      <p:sp>
        <p:nvSpPr>
          <p:cNvPr id="80" name="Google Shape;80;p17"/>
          <p:cNvSpPr txBox="1"/>
          <p:nvPr/>
        </p:nvSpPr>
        <p:spPr>
          <a:xfrm>
            <a:off x="1127100" y="1596750"/>
            <a:ext cx="688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1"/>
                </a:solidFill>
              </a:rPr>
              <a:t>Raise your hand</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If you verify image signature</a:t>
            </a:r>
            <a:br>
              <a:rPr lang="en-GB"/>
            </a:br>
            <a:r>
              <a:rPr lang="en-GB"/>
              <a:t>before deploying 🙋‍♂️</a:t>
            </a:r>
            <a:endParaRPr/>
          </a:p>
        </p:txBody>
      </p:sp>
      <p:sp>
        <p:nvSpPr>
          <p:cNvPr id="86" name="Google Shape;86;p18"/>
          <p:cNvSpPr txBox="1"/>
          <p:nvPr/>
        </p:nvSpPr>
        <p:spPr>
          <a:xfrm>
            <a:off x="1127100" y="1596750"/>
            <a:ext cx="688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1"/>
                </a:solidFill>
              </a:rPr>
              <a:t>Raise your hand</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If you sign your Helm charts 🙋‍♂️</a:t>
            </a:r>
            <a:br>
              <a:rPr lang="en-GB"/>
            </a:br>
            <a:r>
              <a:rPr lang="en-GB"/>
              <a:t>(or kustomize builds published to OCI)</a:t>
            </a:r>
            <a:endParaRPr/>
          </a:p>
        </p:txBody>
      </p:sp>
      <p:sp>
        <p:nvSpPr>
          <p:cNvPr id="92" name="Google Shape;92;p19"/>
          <p:cNvSpPr txBox="1"/>
          <p:nvPr/>
        </p:nvSpPr>
        <p:spPr>
          <a:xfrm>
            <a:off x="1127100" y="1596750"/>
            <a:ext cx="688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a:solidFill>
                  <a:schemeClr val="dk1"/>
                </a:solidFill>
              </a:rPr>
              <a:t>Raise your hand</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Trust your Git with…</a:t>
            </a:r>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Git over SSH instead of HTTPS</a:t>
            </a:r>
            <a:endParaRPr/>
          </a:p>
          <a:p>
            <a:pPr marL="457200" lvl="0" indent="-342900" algn="l" rtl="0">
              <a:spcBef>
                <a:spcPts val="0"/>
              </a:spcBef>
              <a:spcAft>
                <a:spcPts val="0"/>
              </a:spcAft>
              <a:buSzPts val="1800"/>
              <a:buChar char="●"/>
            </a:pPr>
            <a:r>
              <a:rPr lang="en-GB"/>
              <a:t>Commit signing via GPG or SSH</a:t>
            </a:r>
            <a:endParaRPr/>
          </a:p>
          <a:p>
            <a:pPr marL="457200" lvl="0" indent="-342900" algn="l" rtl="0">
              <a:spcBef>
                <a:spcPts val="0"/>
              </a:spcBef>
              <a:spcAft>
                <a:spcPts val="0"/>
              </a:spcAft>
              <a:buSzPts val="1800"/>
              <a:buChar char="●"/>
            </a:pPr>
            <a:r>
              <a:rPr lang="en-GB"/>
              <a:t>Sign off</a:t>
            </a:r>
            <a:endParaRPr/>
          </a:p>
          <a:p>
            <a:pPr marL="914400" lvl="1" indent="-317500" algn="l" rtl="0">
              <a:spcBef>
                <a:spcPts val="0"/>
              </a:spcBef>
              <a:spcAft>
                <a:spcPts val="0"/>
              </a:spcAft>
              <a:buSzPts val="1400"/>
              <a:buFont typeface="Courier New"/>
              <a:buChar char="○"/>
            </a:pPr>
            <a:r>
              <a:rPr lang="en-GB" b="1">
                <a:latin typeface="Courier New"/>
                <a:ea typeface="Courier New"/>
                <a:cs typeface="Courier New"/>
                <a:sym typeface="Courier New"/>
              </a:rPr>
              <a:t>Signed-off-by: Vojtěch Mareš &lt;vojtech@mares.cz&gt;</a:t>
            </a:r>
            <a:endParaRPr b="1">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Attestations, provenance, SBOMs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646</Words>
  <Application>Microsoft Macintosh PowerPoint</Application>
  <PresentationFormat>On-screen Show (16:9)</PresentationFormat>
  <Paragraphs>99</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Courier New</vt:lpstr>
      <vt:lpstr>Simple Light</vt:lpstr>
      <vt:lpstr>Attestations &amp; supply chain security from Git to Kubernetes</vt:lpstr>
      <vt:lpstr>Hi 👋, I’m Vojtěch Mareš</vt:lpstr>
      <vt:lpstr>Agenda</vt:lpstr>
      <vt:lpstr>If you sign your images 🙋‍♂️</vt:lpstr>
      <vt:lpstr>If you verify image signature in registry 🙋‍♂️</vt:lpstr>
      <vt:lpstr>If you verify image signature before deploying 🙋‍♂️</vt:lpstr>
      <vt:lpstr>If you sign your Helm charts 🙋‍♂️ (or kustomize builds published to OCI)</vt:lpstr>
      <vt:lpstr>Trust your Git with…</vt:lpstr>
      <vt:lpstr>Attestations, provenance, SBOMs</vt:lpstr>
      <vt:lpstr>What are SBOMs</vt:lpstr>
      <vt:lpstr>Provenance with Attestations</vt:lpstr>
      <vt:lpstr>Sigstore &amp; cosign</vt:lpstr>
      <vt:lpstr>Sigstore project</vt:lpstr>
      <vt:lpstr>Cosign</vt:lpstr>
      <vt:lpstr>Sigstore Policy Controller</vt:lpstr>
      <vt:lpstr>🧨 Demo(lition) time!</vt:lpstr>
      <vt:lpstr>FluxCD</vt:lpstr>
      <vt:lpstr>Alternatives</vt:lpstr>
      <vt:lpstr>Going further</vt:lpstr>
      <vt:lpstr>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Vojtěch Mareš</cp:lastModifiedBy>
  <cp:revision>1</cp:revision>
  <dcterms:modified xsi:type="dcterms:W3CDTF">2025-06-06T12:54:15Z</dcterms:modified>
</cp:coreProperties>
</file>