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IBM Plex Sans"/>
      <p:regular r:id="rId19"/>
      <p:bold r:id="rId20"/>
      <p:italic r:id="rId21"/>
      <p:boldItalic r:id="rId22"/>
    </p:embeddedFont>
    <p:embeddedFont>
      <p:font typeface="Overpass"/>
      <p:regular r:id="rId23"/>
      <p:bold r:id="rId24"/>
      <p:italic r:id="rId25"/>
      <p:boldItalic r:id="rId26"/>
    </p:embeddedFont>
    <p:embeddedFont>
      <p:font typeface="IBM Plex Mono SemiBold"/>
      <p:regular r:id="rId27"/>
      <p:bold r:id="rId28"/>
      <p:italic r:id="rId29"/>
      <p:boldItalic r:id="rId30"/>
    </p:embeddedFont>
    <p:embeddedFont>
      <p:font typeface="Overpass SemiBold"/>
      <p:regular r:id="rId31"/>
      <p:bold r:id="rId32"/>
      <p:italic r:id="rId33"/>
      <p:boldItalic r:id="rId34"/>
    </p:embeddedFont>
    <p:embeddedFont>
      <p:font typeface="IBM Plex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.fntdata"/><Relationship Id="rId22" Type="http://schemas.openxmlformats.org/officeDocument/2006/relationships/font" Target="fonts/IBMPlexSans-boldItalic.fntdata"/><Relationship Id="rId21" Type="http://schemas.openxmlformats.org/officeDocument/2006/relationships/font" Target="fonts/IBMPlexSans-italic.fntdata"/><Relationship Id="rId24" Type="http://schemas.openxmlformats.org/officeDocument/2006/relationships/font" Target="fonts/Overpass-bold.fntdata"/><Relationship Id="rId23" Type="http://schemas.openxmlformats.org/officeDocument/2006/relationships/font" Target="fonts/Overpas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boldItalic.fntdata"/><Relationship Id="rId25" Type="http://schemas.openxmlformats.org/officeDocument/2006/relationships/font" Target="fonts/Overpass-italic.fntdata"/><Relationship Id="rId28" Type="http://schemas.openxmlformats.org/officeDocument/2006/relationships/font" Target="fonts/IBMPlexMonoSemiBold-bold.fntdata"/><Relationship Id="rId27" Type="http://schemas.openxmlformats.org/officeDocument/2006/relationships/font" Target="fonts/IBMPlexMono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BMPlexMono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SemiBold-regular.fntdata"/><Relationship Id="rId30" Type="http://schemas.openxmlformats.org/officeDocument/2006/relationships/font" Target="fonts/IBMPlexMono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OverpassSemiBold-italic.fntdata"/><Relationship Id="rId10" Type="http://schemas.openxmlformats.org/officeDocument/2006/relationships/slide" Target="slides/slide6.xml"/><Relationship Id="rId32" Type="http://schemas.openxmlformats.org/officeDocument/2006/relationships/font" Target="fonts/OverpassSemiBold-bold.fntdata"/><Relationship Id="rId13" Type="http://schemas.openxmlformats.org/officeDocument/2006/relationships/slide" Target="slides/slide9.xml"/><Relationship Id="rId35" Type="http://schemas.openxmlformats.org/officeDocument/2006/relationships/font" Target="fonts/IBMPlexMono-regular.fntdata"/><Relationship Id="rId12" Type="http://schemas.openxmlformats.org/officeDocument/2006/relationships/slide" Target="slides/slide8.xml"/><Relationship Id="rId34" Type="http://schemas.openxmlformats.org/officeDocument/2006/relationships/font" Target="fonts/OverpassSemi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IBMPlexMono-italic.fntdata"/><Relationship Id="rId14" Type="http://schemas.openxmlformats.org/officeDocument/2006/relationships/slide" Target="slides/slide10.xml"/><Relationship Id="rId36" Type="http://schemas.openxmlformats.org/officeDocument/2006/relationships/font" Target="fonts/IBMPlex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IBMPlexMono-boldItalic.fntdata"/><Relationship Id="rId19" Type="http://schemas.openxmlformats.org/officeDocument/2006/relationships/font" Target="fonts/IBMPlexSan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8307efc0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8307efc0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Snižuje se mi možnost a zvyšuje náročnost přesunu ať cloud &lt;-&gt; self-hosted tak cloud &lt;-&gt; cloud, popř. Je to nemožné.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 proprietary služeb jsem v loji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 obecných věcí jako MySQL, Postgres, RabbitMQ a dneska teoreticky i S3, se to dá řešit, ale má to svoje limity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8307efc0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8307efc0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02946d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02946d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e1a2473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0e1a2473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02946d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602946d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8307efc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8307efc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přednášce beru v potaz hlavně databáze (vs AWS RDS) a storage (vs AWS S3), jakožto backbone všech aplikací a k tomu další přidružené aplikace/služby, příkladem mi budou message brokeři (RabbitMQ, Kafka vs AWS SQS/SNS, Firebase CM)</a:t>
            </a:r>
            <a:br>
              <a:rPr lang="en"/>
            </a:br>
            <a:br>
              <a:rPr lang="en"/>
            </a:br>
            <a:r>
              <a:rPr lang="en"/>
              <a:t>Hlavní srovnávání bude vůči AWS, protože mají službu snad na všechno…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8307efc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8307efc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Není to běžící proces vůči aplikaci (FS) nebo síťový disk (NFS)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AWS služba S3 - nekonečný storage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FS limitace (RAID a jiné paterny, distribuované mezi stroje - sharding,...)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Vlastní S3, které mi zařizují abstrakci a podporují portabilitu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8307efc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8307efc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Krátké shrnutí, co u databází budeme uvažovat a proč je vlastně bereme v potaz</a:t>
            </a:r>
            <a:br>
              <a:rPr lang="en"/>
            </a:br>
            <a:r>
              <a:rPr lang="en"/>
              <a:t>- jsou věděním naší aplikace</a:t>
            </a:r>
            <a:br>
              <a:rPr lang="en"/>
            </a:br>
            <a:r>
              <a:rPr lang="en"/>
              <a:t>- jsou netriviální - aktivní proces a ukládání dat (persistent storage)</a:t>
            </a:r>
            <a:br>
              <a:rPr lang="en"/>
            </a:br>
            <a:r>
              <a:rPr lang="en"/>
              <a:t>- jaké databáze budeme uvažovat. ElasticSearch, Cassandra, grafové a další databázová schémata vynecháme</a:t>
            </a:r>
            <a:br>
              <a:rPr lang="en"/>
            </a:br>
            <a:r>
              <a:rPr lang="en"/>
              <a:t>- řešení v AWS - RDS &amp; Aurora, DocumentDB, DynamoDB - proprietary!</a:t>
            </a:r>
            <a:br>
              <a:rPr lang="en"/>
            </a:br>
            <a:r>
              <a:rPr lang="en"/>
              <a:t>- řešení mimo AWS, tech-specifické : Mongo, MySQL, PG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8307efc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8307efc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brokeři můžou být nejotravnější na správu a provoz, umí být nenažraní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Standardy, paterny. AMQP, Kafka API, Kafka Streams API,... AWS SQS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AWS managed, AWS proprietary, Firebase proprietary, ale ne vše je jen o AWS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8307efc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8307efc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 AWS je billing obecně noční můra, není zřejnmý, špatně se odhaduje pod zátěží, neefektivita pokud aplikace není “cloud native”, stojí mě to majlant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 self-hosted ať ve vlastním DC nebo v pronájmu, mám jasnou cenu typicky, nekupuji takového zajíce v pytli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AWS umí prepaid plány - znám cenu dopředu a dostanu slevu, cloud je vždy na absolutní číslo dražší, ale jsou tady i další faktory, viz dále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8307efc0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8307efc0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Komplexita v AWS: všechno je nějak udělané, má to svoje “temná zákoutí”, která musím hledat v dokumentaci (často googlit) a o většině z nich se dozvím, až když narazím na problém a ne dopředu, abych se mu třeba i vyhnul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Komplexita self-hosted řešení, vlastně vše stavím na volné louce a je to pracné, větší deploymenty jsou náročné na údržbu, zatím co AWS mi do jisté míry vytrhne trn z paty (multi-zone/region failover, RDS proxy (pg bouncer apod.))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Managed služby mají často svoje limity, jak třeba pro dostupná rozšíření, tak i jak je aktivovat, v AWS u RDS mám IOPS, takže můžu narážet na bottleneck u disku třeba, u self hosted pořeším nejlepší NVMe a dosáhnu daleko lepších výsledků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Managed: disaster recovery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RDS/Aurora jsou do značné míry bez starostí, s monitoringem se dozvím o problémech víc, nemusím se moc starat. K databázím má AWS DMS - Database Migration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je prakticky nekonečně velká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Managed Kafka i RabbitMQ vytrhnou trn z paty, SQS je skvělá služba </a:t>
            </a:r>
            <a:br>
              <a:rPr lang="en"/>
            </a:br>
            <a:br>
              <a:rPr lang="en"/>
            </a:br>
            <a:r>
              <a:rPr lang="en"/>
              <a:t>Self-hosted S3 dneska je v pohodě, ale má své limity, i když i PB se dají ukládat v pohodě, s vhodným plánováním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Self-hosted si řeším failover, backup, disaster recovery sám a musím ty procesy testovat (což bych měl všude), ale AWS mi to velmi usnadňuje.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307efc0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307efc0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AWS služby dnes praticky škálují neomezeně do nekonečna, pokud mi to dovolí moje peněženka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Self-hosted opět musím mít prostředky, schopné lidi, dobrou architekturu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8307efc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8307efc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AWS požád datacentra: status page “trochu vyšší teplota CPU, zmigrovali jsme jinam, v pohodě”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Vypadl AWS region us-east-1, přestali fungovat domovní zvonky v USA třeba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SLA je byznys dohoda, když to poruší, tak platí, ale není to neporušitlné, nezapomínejme na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Jak počítat spolehlivost - monitoring, monitoring, monitoring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SLOs - mám svůj cíl, který si měřím, pracuji třeba s error budgety, mám reálná data a netahám si věci z paty, Prometheus třeba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Distribuované systémy jsou sice komplikované, ale pomáhají mi zvýšit spolehlivost mé služby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sz="2800">
                <a:latin typeface="Overpass"/>
                <a:ea typeface="Overpass"/>
                <a:cs typeface="Overpass"/>
                <a:sym typeface="Overpas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◻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◻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◻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◻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147950"/>
            <a:ext cx="587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◻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verpass SemiBold"/>
              <a:buNone/>
              <a:defRPr sz="21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◻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None/>
              <a:defRPr>
                <a:latin typeface="Overpass"/>
                <a:ea typeface="Overpass"/>
                <a:cs typeface="Overpass"/>
                <a:sym typeface="Overpass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hyperlink" Target="mailto:hi@sikalabs.com" TargetMode="External"/><Relationship Id="rId3" Type="http://schemas.openxmlformats.org/officeDocument/2006/relationships/hyperlink" Target="https://sikalabs.com" TargetMode="External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E1E1"/>
              </a:buClr>
              <a:buSzPts val="2500"/>
              <a:buFont typeface="IBM Plex Mono"/>
              <a:buNone/>
              <a:defRPr b="1" sz="2500">
                <a:solidFill>
                  <a:srgbClr val="E1E1E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8BFB0"/>
              </a:buClr>
              <a:buSzPts val="1800"/>
              <a:buFont typeface="IBM Plex Sans"/>
              <a:buChar char="■"/>
              <a:defRPr sz="1800"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◻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1E1E1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311700" y="703375"/>
            <a:ext cx="70338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08080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/>
        </p:nvSpPr>
        <p:spPr>
          <a:xfrm>
            <a:off x="311700" y="4663225"/>
            <a:ext cx="6149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SikaLabs s.r.o.         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2"/>
              </a:rPr>
              <a:t>hi@sikalabs.com</a:t>
            </a:r>
            <a:r>
              <a:rPr b="1" lang="en" sz="1200">
                <a:latin typeface="IBM Plex Sans"/>
                <a:ea typeface="IBM Plex Sans"/>
                <a:cs typeface="IBM Plex Sans"/>
                <a:sym typeface="IBM Plex Sans"/>
              </a:rPr>
              <a:t>         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sikalabs.com</a:t>
            </a:r>
            <a:endParaRPr b="1" sz="1200">
              <a:solidFill>
                <a:srgbClr val="E1E1E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ojtech@sikalab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23225"/>
            <a:ext cx="8520600" cy="16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Vojtěch Mareš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SikaLabs s.r.o.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vojtech@sikalabs.com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@vojtechmares_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Cloud Computing Conference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Place</a:t>
            </a:r>
            <a:r>
              <a:rPr lang="en" sz="1100">
                <a:solidFill>
                  <a:srgbClr val="FFFFFF"/>
                </a:solidFill>
              </a:rPr>
              <a:t>, 23. 5. 2023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469250"/>
            <a:ext cx="8520600" cy="23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solidFill>
                  <a:schemeClr val="lt1"/>
                </a:solidFill>
              </a:rPr>
              <a:t>Managed solutions</a:t>
            </a:r>
            <a:endParaRPr sz="4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solidFill>
                  <a:schemeClr val="lt1"/>
                </a:solidFill>
              </a:rPr>
              <a:t>						vs</a:t>
            </a:r>
            <a:endParaRPr sz="4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solidFill>
                  <a:schemeClr val="lt1"/>
                </a:solidFill>
              </a:rPr>
              <a:t>					self-hosted</a:t>
            </a:r>
            <a:endParaRPr sz="4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lock-in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Jen v cloudu (?)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Proprietaární služby - AWS DynamoDB, SQS,...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Neexistuje jednoznačné řešení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Cloud je dobrý pomocník, ale drahý pán.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Experimenty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777950"/>
            <a:ext cx="8213100" cy="34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500"/>
              <a:t>Díky za pozornost</a:t>
            </a:r>
            <a:endParaRPr b="1" sz="7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777950"/>
            <a:ext cx="8213100" cy="34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500"/>
              <a:t>Otázky?</a:t>
            </a:r>
            <a:endParaRPr b="1" sz="7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83100" y="346650"/>
            <a:ext cx="8518200" cy="42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rgbClr val="FFFFFF"/>
                </a:solidFill>
              </a:rPr>
              <a:t>Email</a:t>
            </a:r>
            <a:br>
              <a:rPr lang="en">
                <a:solidFill>
                  <a:srgbClr val="FFFFFF"/>
                </a:solidFill>
              </a:rPr>
            </a:br>
            <a:r>
              <a:rPr lang="en" sz="3800">
                <a:solidFill>
                  <a:srgbClr val="FFFFFF"/>
                </a:solidFill>
              </a:rPr>
              <a:t>vojtech@sikalabs.com</a:t>
            </a:r>
            <a:endParaRPr sz="3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chemeClr val="lt1"/>
                </a:solidFill>
              </a:rPr>
              <a:t>Twitter</a:t>
            </a:r>
            <a:endParaRPr b="0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@vojtechmares_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chemeClr val="lt1"/>
                </a:solidFill>
              </a:rPr>
              <a:t>LinkedIn</a:t>
            </a:r>
            <a:endParaRPr b="0"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/in/vojtech-mares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200">
                <a:solidFill>
                  <a:schemeClr val="lt1"/>
                </a:solidFill>
              </a:rPr>
              <a:t>Slides</a:t>
            </a:r>
            <a:endParaRPr b="0"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chemeClr val="lt1"/>
                </a:solidFill>
              </a:rPr>
              <a:t>sika.link/slides</a:t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550" y="1244250"/>
            <a:ext cx="2718450" cy="389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 budeme uvažovat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Cena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Komplexita a </a:t>
            </a:r>
            <a:r>
              <a:rPr lang="en">
                <a:solidFill>
                  <a:schemeClr val="hlink"/>
                </a:solidFill>
              </a:rPr>
              <a:t>f</a:t>
            </a:r>
            <a:r>
              <a:rPr lang="en">
                <a:solidFill>
                  <a:schemeClr val="hlink"/>
                </a:solidFill>
              </a:rPr>
              <a:t>lexibilita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Škálovatelnost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Spolehlivost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Vendor lock-in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Otázky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Jednoduché pro představu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AWS 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Self-hosted S3: MinIO, Ceph Object Gateway (S3 API)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Databáze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Základ všeho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Proces &amp;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PostgreSQL, MySQL, Mongo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AWS: RDS, Aurora, DocumentDB, DynamoDB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Mongo Atlas, PlanetScale (MySQL), NEON (PostgreSQL)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brokeři (a další služby)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Komplexní, každé má svoje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Kafka, RabbitMQ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AWS: SQS, SNS, RabbitMQ a Kafka; Firebase Cloud Messaging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Confluence Cloud (Kafka)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 další služby, od odesílání emailů, přes monitoring a BI po 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V cloudu komplexní billing $/s s automatickým škálování 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U self-hosted cena za HW, zřejmé plánování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+ lidi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300" y="2028475"/>
            <a:ext cx="3650000" cy="27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Komplexita a flexibilita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Operations komplexita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Limity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◻"/>
            </a:pPr>
            <a:r>
              <a:rPr lang="en"/>
              <a:t>Rozšíření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◻"/>
            </a:pPr>
            <a:r>
              <a:rPr lang="en"/>
              <a:t>Konfigurace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AWS mi pomáhá/řeší věci za mě (za $$$)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◻"/>
            </a:pPr>
            <a:r>
              <a:rPr lang="en"/>
              <a:t>Failover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◻"/>
            </a:pPr>
            <a:r>
              <a:rPr lang="en"/>
              <a:t>Disaster recovery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Škálovatelnost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V cloudu: ✅ a škáluju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Self-hosted: starosti, plánování, starosti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Vše má svůj limit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Spolehlivost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50138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AWS S3 durability: 99.999999999% dle SLA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◻"/>
            </a:pPr>
            <a:r>
              <a:rPr lang="en"/>
              <a:t>Jenže za porušení dostanu kredity a sorry jako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SLA není všechno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>
                <a:solidFill>
                  <a:schemeClr val="hlink"/>
                </a:solidFill>
              </a:rPr>
              <a:t>Moje interní SLO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“Systém je tak spolehlivý, jako jeho nejslabší článek.”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kaLab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E1E1E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