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FD167-A724-2944-A6FB-966F7216F677}" v="4" dt="2023-05-07T18:32:07.585"/>
    <p1510:client id="{7A3EF643-02C7-CB86-5B60-E43ED3822B1F}" v="57" dt="2023-05-07T16:36:28.112"/>
    <p1510:client id="{943AF288-796E-49CE-AF20-6B22D928F5B6}" v="700" dt="2023-05-07T15:16:41.245"/>
    <p1510:client id="{9E904DBB-F1EC-C6C9-75B8-4AF3FCA40D0C}" v="990" dt="2023-05-07T19:49:46.779"/>
    <p1510:client id="{A4199154-4A96-B48F-193D-01A249F33388}" v="111" dt="2023-05-07T16:56:4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Sudoku_solver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Vojtěch Tomášek 1.B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8F69-A842-93C7-D3C0-2AC7D7F0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Obsah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8AB-6B7A-EABA-4517-46FF2C74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Úvod</a:t>
            </a:r>
            <a:endParaRPr lang="en-US">
              <a:latin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Cíl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projektu</a:t>
            </a:r>
            <a:endParaRPr lang="en-US" err="1">
              <a:latin typeface="Calibri"/>
              <a:ea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Technologie</a:t>
            </a:r>
            <a:endParaRPr lang="en-US">
              <a:latin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AI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ea typeface="+mn-lt"/>
                <a:cs typeface="Calibri"/>
              </a:rPr>
              <a:t>Jak</a:t>
            </a:r>
            <a:r>
              <a:rPr lang="en-US">
                <a:latin typeface="Calibri"/>
                <a:cs typeface="Calibri"/>
              </a:rPr>
              <a:t> program </a:t>
            </a:r>
            <a:r>
              <a:rPr lang="en-US" err="1">
                <a:latin typeface="Calibri"/>
                <a:cs typeface="Calibri"/>
              </a:rPr>
              <a:t>funguje</a:t>
            </a:r>
            <a:r>
              <a:rPr lang="en-US">
                <a:latin typeface="Calibri"/>
                <a:cs typeface="Calibri"/>
              </a:rPr>
              <a:t>?</a:t>
            </a:r>
            <a:endParaRPr lang="en-US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Možnosti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vylepšení</a:t>
            </a:r>
            <a:endParaRPr lang="en-US" err="1">
              <a:latin typeface="Calibri"/>
              <a:ea typeface="+mn-lt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Závěr</a:t>
            </a:r>
            <a:endParaRPr lang="en-US" err="1">
              <a:latin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>
              <a:latin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>
              <a:latin typeface="Calibri"/>
              <a:cs typeface="Calibri"/>
            </a:endParaRPr>
          </a:p>
          <a:p>
            <a:pPr marL="383540" indent="-383540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04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0B6E-8921-71FB-E38B-7E8CF276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Úvod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5FE2-A3B1-A05C-9BAE-4C2BB0A2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sudoku - </a:t>
            </a:r>
            <a:r>
              <a:rPr lang="en-US" err="1">
                <a:latin typeface="Calibri"/>
                <a:cs typeface="Calibri"/>
              </a:rPr>
              <a:t>číselná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logická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hra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hraná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na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mřížce</a:t>
            </a:r>
            <a:r>
              <a:rPr lang="en-US">
                <a:latin typeface="Calibri"/>
                <a:cs typeface="Calibri"/>
              </a:rPr>
              <a:t> 9x9</a:t>
            </a:r>
          </a:p>
          <a:p>
            <a:pPr marL="383540" indent="-383540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cíl</a:t>
            </a:r>
            <a:r>
              <a:rPr lang="en-US">
                <a:latin typeface="Calibri"/>
                <a:cs typeface="Calibri"/>
              </a:rPr>
              <a:t> -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vyplnit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mřížku</a:t>
            </a:r>
            <a:r>
              <a:rPr lang="en-US">
                <a:ea typeface="+mn-lt"/>
                <a:cs typeface="+mn-lt"/>
              </a:rPr>
              <a:t> 9x9 </a:t>
            </a:r>
            <a:r>
              <a:rPr lang="en-US" err="1">
                <a:ea typeface="+mn-lt"/>
                <a:cs typeface="+mn-lt"/>
              </a:rPr>
              <a:t>čísly</a:t>
            </a:r>
            <a:r>
              <a:rPr lang="en-US">
                <a:ea typeface="+mn-lt"/>
                <a:cs typeface="+mn-lt"/>
              </a:rPr>
              <a:t> od 1 do 9</a:t>
            </a:r>
            <a:endParaRPr lang="en-US" err="1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každý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řádek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sloupec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dílčí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mřížka</a:t>
            </a:r>
            <a:r>
              <a:rPr lang="en-US">
                <a:ea typeface="+mn-lt"/>
                <a:cs typeface="+mn-lt"/>
              </a:rPr>
              <a:t> 3x3 </a:t>
            </a:r>
            <a:r>
              <a:rPr lang="en-US" err="1">
                <a:ea typeface="+mn-lt"/>
                <a:cs typeface="+mn-lt"/>
              </a:rPr>
              <a:t>musí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obsahovat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všechna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čísla</a:t>
            </a:r>
            <a:r>
              <a:rPr lang="en-US">
                <a:ea typeface="+mn-lt"/>
                <a:cs typeface="+mn-lt"/>
              </a:rPr>
              <a:t> od 1 do 9 bez </a:t>
            </a:r>
            <a:r>
              <a:rPr lang="en-US" err="1">
                <a:ea typeface="+mn-lt"/>
                <a:cs typeface="+mn-lt"/>
              </a:rPr>
              <a:t>opakování</a:t>
            </a:r>
            <a:endParaRPr lang="en-US" err="1">
              <a:latin typeface="Franklin Gothic Book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některé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buňky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jsou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začátku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již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vyplněny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7083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C354-BBB2-3282-33EC-1491C9AF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Cíl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CB80-AC6C-551E-48C8-67920402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82284" cy="3600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program </a:t>
            </a:r>
            <a:r>
              <a:rPr lang="en-US" err="1">
                <a:latin typeface="Calibri"/>
                <a:cs typeface="Calibri"/>
              </a:rPr>
              <a:t>na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řešení</a:t>
            </a:r>
            <a:r>
              <a:rPr lang="en-US">
                <a:latin typeface="Calibri"/>
                <a:cs typeface="Calibri"/>
              </a:rPr>
              <a:t> sudoku</a:t>
            </a:r>
            <a:endParaRPr lang="en-US">
              <a:latin typeface="Franklin Gothic Book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identifikace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ručně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psaných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čísel</a:t>
            </a:r>
            <a:r>
              <a:rPr lang="en-US">
                <a:ea typeface="+mn-lt"/>
                <a:cs typeface="+mn-lt"/>
              </a:rPr>
              <a:t> s </a:t>
            </a:r>
            <a:r>
              <a:rPr lang="en-US" err="1">
                <a:ea typeface="+mn-lt"/>
                <a:cs typeface="+mn-lt"/>
              </a:rPr>
              <a:t>pomocí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neuronové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sítě</a:t>
            </a:r>
            <a:endParaRPr lang="en-US" err="1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využití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algoritmu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lvl="1" indent="-383540">
              <a:lnSpc>
                <a:spcPct val="150000"/>
              </a:lnSpc>
              <a:buFont typeface="Arial,Sans-Serif" panose="020B0503020102020204" pitchFamily="34" charset="0"/>
              <a:buChar char="•"/>
            </a:pPr>
            <a:r>
              <a:rPr lang="en-US" i="0">
                <a:latin typeface="Arial"/>
                <a:ea typeface="+mn-lt"/>
                <a:cs typeface="Arial"/>
              </a:rPr>
              <a:t>backtracking </a:t>
            </a:r>
            <a:r>
              <a:rPr lang="en-US" i="0" err="1">
                <a:latin typeface="Arial"/>
                <a:ea typeface="+mn-lt"/>
                <a:cs typeface="Arial"/>
              </a:rPr>
              <a:t>algoritmus</a:t>
            </a:r>
            <a:endParaRPr lang="en-US" i="0">
              <a:latin typeface="Arial"/>
              <a:ea typeface="+mn-lt"/>
              <a:cs typeface="Arial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Calibri"/>
              </a:rPr>
              <a:t>vytvoření</a:t>
            </a:r>
            <a:r>
              <a:rPr lang="en-US">
                <a:latin typeface="Calibri"/>
                <a:ea typeface="+mn-lt"/>
                <a:cs typeface="Calibri"/>
              </a:rPr>
              <a:t> </a:t>
            </a:r>
            <a:r>
              <a:rPr lang="en-US" err="1">
                <a:latin typeface="Calibri"/>
                <a:ea typeface="+mn-lt"/>
                <a:cs typeface="Calibri"/>
              </a:rPr>
              <a:t>dokumentace</a:t>
            </a:r>
            <a:r>
              <a:rPr lang="en-US">
                <a:latin typeface="Calibri"/>
                <a:ea typeface="+mn-lt"/>
                <a:cs typeface="Calibri"/>
              </a:rPr>
              <a:t> </a:t>
            </a:r>
            <a:r>
              <a:rPr lang="en-US" err="1">
                <a:latin typeface="Calibri"/>
                <a:ea typeface="+mn-lt"/>
                <a:cs typeface="Calibri"/>
              </a:rPr>
              <a:t>programu</a:t>
            </a:r>
            <a:endParaRPr lang="en-US" i="0">
              <a:latin typeface="Calibri"/>
              <a:ea typeface="+mn-lt"/>
              <a:cs typeface="Calibri"/>
            </a:endParaRPr>
          </a:p>
        </p:txBody>
      </p:sp>
      <p:pic>
        <p:nvPicPr>
          <p:cNvPr id="5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8DDCA11-C24A-D616-CC40-83F9E9D1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EE55-191E-59D0-D187-C1DB2897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077E-2003-B789-3972-12C68CA1E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74564" cy="3597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programovací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jazyk</a:t>
            </a:r>
            <a:r>
              <a:rPr lang="en-US" dirty="0">
                <a:latin typeface="Calibri"/>
                <a:cs typeface="Calibri"/>
              </a:rPr>
              <a:t>: Python</a:t>
            </a:r>
            <a:endParaRPr lang="en-US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cs-CZ" dirty="0">
                <a:latin typeface="Calibri"/>
                <a:cs typeface="Calibri"/>
              </a:rPr>
              <a:t>n</a:t>
            </a:r>
            <a:r>
              <a:rPr lang="en-US" dirty="0" err="1">
                <a:latin typeface="Calibri"/>
                <a:cs typeface="Calibri"/>
              </a:rPr>
              <a:t>euronová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síť</a:t>
            </a:r>
            <a:endParaRPr lang="en-US" dirty="0">
              <a:latin typeface="Calibri"/>
              <a:cs typeface="Calibri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další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knihovny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0" dirty="0">
                <a:latin typeface="Calibri"/>
                <a:ea typeface="+mn-lt"/>
                <a:cs typeface="+mn-lt"/>
              </a:rPr>
              <a:t>TensorFlow</a:t>
            </a:r>
            <a:endParaRPr lang="en-US" i="0" dirty="0">
              <a:latin typeface="Calibri"/>
              <a:ea typeface="+mn-lt"/>
              <a:cs typeface="Calibri"/>
            </a:endParaRP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0" dirty="0">
                <a:latin typeface="Calibri"/>
                <a:ea typeface="+mn-lt"/>
                <a:cs typeface="+mn-lt"/>
              </a:rPr>
              <a:t>OpenCV</a:t>
            </a:r>
            <a:endParaRPr lang="en-US" i="0" dirty="0">
              <a:latin typeface="Calibri"/>
              <a:ea typeface="+mn-lt"/>
              <a:cs typeface="Calibri"/>
            </a:endParaRP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0" dirty="0">
                <a:latin typeface="Calibri"/>
                <a:ea typeface="+mn-lt"/>
                <a:cs typeface="+mn-lt"/>
              </a:rPr>
              <a:t>Matplotlib</a:t>
            </a:r>
            <a:endParaRPr lang="en-US" i="0" dirty="0">
              <a:latin typeface="Calibri"/>
              <a:ea typeface="+mn-lt"/>
              <a:cs typeface="Calibri"/>
            </a:endParaRP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0" dirty="0">
                <a:latin typeface="Franklin Gothic Book"/>
                <a:ea typeface="+mn-lt"/>
                <a:cs typeface="+mn-lt"/>
              </a:rPr>
              <a:t>scikit-learn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0" dirty="0">
                <a:latin typeface="Franklin Gothic Book"/>
                <a:cs typeface="Calibri"/>
              </a:rPr>
              <a:t>NumPy</a:t>
            </a:r>
          </a:p>
        </p:txBody>
      </p:sp>
      <p:pic>
        <p:nvPicPr>
          <p:cNvPr id="4" name="Picture 4" descr="A picture containing text, big cat, tiled&#10;&#10;Description automatically generated">
            <a:extLst>
              <a:ext uri="{FF2B5EF4-FFF2-40B4-BE49-F238E27FC236}">
                <a16:creationId xmlns:a16="http://schemas.microsoft.com/office/drawing/2014/main" id="{77E54D1B-5A4C-E6D4-48C5-37C71547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D499-F6D1-9D2E-A45E-D7D7D58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5405-0672-9C72-94FE-B20670D6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neuronová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síť</a:t>
            </a:r>
            <a:endParaRPr lang="en-US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rozpoznávání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ručně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psaných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čísel</a:t>
            </a:r>
            <a:endParaRPr lang="en-US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dataset MNIST (28x28 </a:t>
            </a:r>
            <a:r>
              <a:rPr lang="en-US" err="1">
                <a:latin typeface="Calibri"/>
                <a:cs typeface="Calibri"/>
              </a:rPr>
              <a:t>pixelů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A8EF970-5EC5-5300-7668-C0BF5C0D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81" y="1831727"/>
            <a:ext cx="5753569" cy="2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362B-6B20-F2D6-F99F-E1DAE3B4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Jak program </a:t>
            </a:r>
            <a:r>
              <a:rPr lang="en-US" err="1">
                <a:latin typeface="Calibri"/>
                <a:cs typeface="Calibri"/>
              </a:rPr>
              <a:t>funguje</a:t>
            </a:r>
            <a:r>
              <a:rPr lang="en-US">
                <a:latin typeface="Calibri"/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ACA2-890B-4827-BBF2-56B759B4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85645" cy="3614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načtení</a:t>
            </a:r>
            <a:r>
              <a:rPr lang="en-US">
                <a:latin typeface="Calibri"/>
                <a:ea typeface="+mn-lt"/>
                <a:cs typeface="+mn-lt"/>
              </a:rPr>
              <a:t> a </a:t>
            </a:r>
            <a:r>
              <a:rPr lang="en-US" err="1">
                <a:latin typeface="Calibri"/>
                <a:ea typeface="+mn-lt"/>
                <a:cs typeface="+mn-lt"/>
              </a:rPr>
              <a:t>předzpracování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trénovacích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dat</a:t>
            </a:r>
            <a:endParaRPr lang="en-US">
              <a:latin typeface="Calibri"/>
              <a:ea typeface="+mn-lt"/>
              <a:cs typeface="+mn-lt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vytvoření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modelu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neuronové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sítě</a:t>
            </a:r>
            <a:endParaRPr lang="en-US">
              <a:latin typeface="Calibri"/>
              <a:ea typeface="+mn-lt"/>
              <a:cs typeface="+mn-lt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trénování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neuronové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sítě</a:t>
            </a:r>
            <a:endParaRPr lang="en-US">
              <a:ea typeface="+mn-lt"/>
              <a:cs typeface="+mn-lt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rozpoznávání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obrázků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ručně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psaných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čísel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zápis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výsledků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matice</a:t>
            </a:r>
            <a:r>
              <a:rPr lang="en-US">
                <a:ea typeface="+mn-lt"/>
                <a:cs typeface="+mn-lt"/>
              </a:rPr>
              <a:t> 9x9</a:t>
            </a: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err="1">
                <a:latin typeface="Franklin Gothic Book"/>
              </a:rPr>
              <a:t>zapsání</a:t>
            </a:r>
            <a:r>
              <a:rPr lang="en-US">
                <a:latin typeface="Franklin Gothic Book"/>
              </a:rPr>
              <a:t> </a:t>
            </a:r>
            <a:r>
              <a:rPr lang="en-US" err="1">
                <a:latin typeface="Franklin Gothic Book"/>
              </a:rPr>
              <a:t>správného</a:t>
            </a:r>
            <a:r>
              <a:rPr lang="en-US">
                <a:latin typeface="Franklin Gothic Book"/>
              </a:rPr>
              <a:t> </a:t>
            </a:r>
            <a:r>
              <a:rPr lang="en-US" err="1">
                <a:latin typeface="Franklin Gothic Book"/>
              </a:rPr>
              <a:t>výsledku</a:t>
            </a:r>
            <a:endParaRPr lang="en-US">
              <a:latin typeface="Franklin Gothic Book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775ED7C-DC8C-73C8-9C56-E012CFA3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6" y="933352"/>
            <a:ext cx="2555052" cy="249080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5789143-E98D-AA7A-1DB8-E2319CC2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252" y="935238"/>
            <a:ext cx="2460978" cy="248515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E639556-F5B8-5DB0-33F9-FAEA26DD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36" y="3375077"/>
            <a:ext cx="2555052" cy="2497326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BD9FECEE-AD4E-120E-2AF9-875E2C4D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252" y="3379904"/>
            <a:ext cx="2460978" cy="24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590-9902-4521-422E-3D605A4C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+mj-lt"/>
                <a:cs typeface="+mj-lt"/>
              </a:rPr>
              <a:t>Možnosti</a:t>
            </a:r>
            <a:r>
              <a:rPr lang="en-US">
                <a:latin typeface="Calibri"/>
                <a:ea typeface="+mj-lt"/>
                <a:cs typeface="+mj-lt"/>
              </a:rPr>
              <a:t> </a:t>
            </a:r>
            <a:r>
              <a:rPr lang="en-US" err="1">
                <a:latin typeface="Calibri"/>
                <a:ea typeface="+mj-lt"/>
                <a:cs typeface="+mj-lt"/>
              </a:rPr>
              <a:t>vylepšení</a:t>
            </a:r>
            <a:endParaRPr lang="en-US" err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8B26-1137-8F20-EBBF-84CD12E9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lepší</a:t>
            </a:r>
            <a:r>
              <a:rPr lang="en-US" dirty="0">
                <a:latin typeface="Calibri"/>
                <a:cs typeface="Calibri"/>
              </a:rPr>
              <a:t> GUI</a:t>
            </a:r>
            <a:endParaRPr lang="en-US" dirty="0"/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cs-CZ" dirty="0">
                <a:latin typeface="Calibri"/>
                <a:cs typeface="Calibri"/>
              </a:rPr>
              <a:t>v</a:t>
            </a:r>
            <a:r>
              <a:rPr lang="en-US" dirty="0" err="1">
                <a:latin typeface="Calibri"/>
                <a:cs typeface="Calibri"/>
              </a:rPr>
              <a:t>yšší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stabilita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programu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při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špatném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inputu</a:t>
            </a:r>
            <a:endParaRPr lang="en-US" dirty="0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možnost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načtení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celé</a:t>
            </a:r>
            <a:r>
              <a:rPr lang="en-US" dirty="0">
                <a:latin typeface="Calibri"/>
                <a:cs typeface="Calibri"/>
              </a:rPr>
              <a:t> sudoku </a:t>
            </a:r>
            <a:r>
              <a:rPr lang="en-US" dirty="0" err="1">
                <a:latin typeface="Calibri"/>
                <a:cs typeface="Calibri"/>
              </a:rPr>
              <a:t>ve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formě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ea typeface="+mn-lt"/>
                <a:cs typeface="+mn-lt"/>
              </a:rPr>
              <a:t>jednoho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alibri"/>
                <a:cs typeface="Calibri"/>
              </a:rPr>
              <a:t>obrázku</a:t>
            </a:r>
            <a:endParaRPr lang="en-US" dirty="0">
              <a:latin typeface="Calibri"/>
              <a:cs typeface="Calibri"/>
            </a:endParaRPr>
          </a:p>
          <a:p>
            <a:pPr marL="383540" indent="-383540">
              <a:lnSpc>
                <a:spcPct val="150000"/>
              </a:lnSpc>
              <a:buFont typeface="Arial" panose="020B0503020102020204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přesnější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identifikace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ručně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psaných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číslic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7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A2BE-C3FE-230C-EE31-7A671313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Závěr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0175-E218-BB75-451B-F206707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547"/>
            <a:ext cx="9952048" cy="4573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Vytvořený</a:t>
            </a:r>
            <a:r>
              <a:rPr lang="en-US">
                <a:latin typeface="Calibri"/>
                <a:ea typeface="+mn-lt"/>
                <a:cs typeface="+mn-lt"/>
              </a:rPr>
              <a:t> program (v </a:t>
            </a:r>
            <a:r>
              <a:rPr lang="en-US" err="1">
                <a:latin typeface="Calibri"/>
                <a:ea typeface="+mn-lt"/>
                <a:cs typeface="+mn-lt"/>
              </a:rPr>
              <a:t>jazyce</a:t>
            </a:r>
            <a:r>
              <a:rPr lang="en-US">
                <a:latin typeface="Calibri"/>
                <a:ea typeface="+mn-lt"/>
                <a:cs typeface="+mn-lt"/>
              </a:rPr>
              <a:t> Python) </a:t>
            </a:r>
            <a:r>
              <a:rPr lang="en-US" err="1">
                <a:latin typeface="Calibri"/>
                <a:ea typeface="+mn-lt"/>
                <a:cs typeface="+mn-lt"/>
              </a:rPr>
              <a:t>využívající</a:t>
            </a:r>
            <a:r>
              <a:rPr lang="en-US">
                <a:latin typeface="Calibri"/>
                <a:ea typeface="+mn-lt"/>
                <a:cs typeface="+mn-lt"/>
              </a:rPr>
              <a:t> AI je </a:t>
            </a:r>
            <a:r>
              <a:rPr lang="en-US" err="1">
                <a:latin typeface="Calibri"/>
                <a:ea typeface="+mn-lt"/>
                <a:cs typeface="+mn-lt"/>
              </a:rPr>
              <a:t>funkční</a:t>
            </a:r>
            <a:r>
              <a:rPr lang="en-US">
                <a:latin typeface="Calibri"/>
                <a:ea typeface="+mn-lt"/>
                <a:cs typeface="+mn-lt"/>
              </a:rPr>
              <a:t>. </a:t>
            </a:r>
            <a:r>
              <a:rPr lang="en-US" err="1">
                <a:latin typeface="Calibri"/>
                <a:ea typeface="+mn-lt"/>
                <a:cs typeface="+mn-lt"/>
              </a:rPr>
              <a:t>Detaily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programu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jsou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uvedeny</a:t>
            </a:r>
            <a:r>
              <a:rPr lang="en-US">
                <a:latin typeface="Calibri"/>
                <a:ea typeface="+mn-lt"/>
                <a:cs typeface="+mn-lt"/>
              </a:rPr>
              <a:t> v </a:t>
            </a:r>
            <a:r>
              <a:rPr lang="en-US" err="1">
                <a:latin typeface="Calibri"/>
                <a:ea typeface="+mn-lt"/>
                <a:cs typeface="+mn-lt"/>
              </a:rPr>
              <a:t>dokumentaci</a:t>
            </a:r>
            <a:r>
              <a:rPr lang="en-US">
                <a:latin typeface="Calibri"/>
                <a:ea typeface="+mn-lt"/>
                <a:cs typeface="+mn-lt"/>
              </a:rPr>
              <a:t>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Použitý</a:t>
            </a:r>
            <a:r>
              <a:rPr lang="en-US">
                <a:latin typeface="Calibri"/>
                <a:ea typeface="+mn-lt"/>
                <a:cs typeface="+mn-lt"/>
              </a:rPr>
              <a:t> backtracking </a:t>
            </a:r>
            <a:r>
              <a:rPr lang="en-US" err="1">
                <a:latin typeface="Calibri"/>
                <a:ea typeface="+mn-lt"/>
                <a:cs typeface="+mn-lt"/>
              </a:rPr>
              <a:t>algoritmus</a:t>
            </a:r>
            <a:r>
              <a:rPr lang="en-US">
                <a:latin typeface="Calibri"/>
                <a:ea typeface="+mn-lt"/>
                <a:cs typeface="+mn-lt"/>
              </a:rPr>
              <a:t> se </a:t>
            </a:r>
            <a:r>
              <a:rPr lang="en-US" err="1">
                <a:latin typeface="Calibri"/>
                <a:ea typeface="+mn-lt"/>
                <a:cs typeface="+mn-lt"/>
              </a:rPr>
              <a:t>jeví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jako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vhodný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nástroj</a:t>
            </a:r>
            <a:r>
              <a:rPr lang="en-US">
                <a:latin typeface="Calibri"/>
                <a:ea typeface="+mn-lt"/>
                <a:cs typeface="+mn-lt"/>
              </a:rPr>
              <a:t> pro </a:t>
            </a:r>
            <a:r>
              <a:rPr lang="en-US" err="1">
                <a:latin typeface="Calibri"/>
                <a:ea typeface="+mn-lt"/>
                <a:cs typeface="+mn-lt"/>
              </a:rPr>
              <a:t>řešení</a:t>
            </a:r>
            <a:r>
              <a:rPr lang="en-US">
                <a:latin typeface="Calibri"/>
                <a:ea typeface="+mn-lt"/>
                <a:cs typeface="+mn-lt"/>
              </a:rPr>
              <a:t> sudoku.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Pro </a:t>
            </a:r>
            <a:r>
              <a:rPr lang="en-US" err="1">
                <a:latin typeface="Calibri"/>
                <a:ea typeface="+mn-lt"/>
                <a:cs typeface="+mn-lt"/>
              </a:rPr>
              <a:t>vytvoření</a:t>
            </a:r>
            <a:r>
              <a:rPr lang="en-US">
                <a:latin typeface="Calibri"/>
                <a:ea typeface="+mn-lt"/>
                <a:cs typeface="+mn-lt"/>
              </a:rPr>
              <a:t> AI </a:t>
            </a:r>
            <a:r>
              <a:rPr lang="en-US" err="1">
                <a:latin typeface="Calibri"/>
                <a:ea typeface="+mn-lt"/>
                <a:cs typeface="+mn-lt"/>
              </a:rPr>
              <a:t>jsem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použil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knihovnu</a:t>
            </a:r>
            <a:r>
              <a:rPr lang="en-US">
                <a:latin typeface="Calibri"/>
                <a:ea typeface="+mn-lt"/>
                <a:cs typeface="+mn-lt"/>
              </a:rPr>
              <a:t> TensorFlow. Na </a:t>
            </a:r>
            <a:r>
              <a:rPr lang="en-US" err="1">
                <a:latin typeface="Calibri"/>
                <a:ea typeface="+mn-lt"/>
                <a:cs typeface="+mn-lt"/>
              </a:rPr>
              <a:t>základě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testovacích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příkladů</a:t>
            </a:r>
            <a:r>
              <a:rPr lang="en-US">
                <a:latin typeface="Calibri"/>
                <a:ea typeface="+mn-lt"/>
                <a:cs typeface="+mn-lt"/>
              </a:rPr>
              <a:t> z </a:t>
            </a:r>
            <a:r>
              <a:rPr lang="en-US" err="1">
                <a:latin typeface="Calibri"/>
                <a:ea typeface="+mn-lt"/>
                <a:cs typeface="+mn-lt"/>
              </a:rPr>
              <a:t>databáze</a:t>
            </a:r>
            <a:r>
              <a:rPr lang="en-US">
                <a:latin typeface="Calibri"/>
                <a:ea typeface="+mn-lt"/>
                <a:cs typeface="+mn-lt"/>
              </a:rPr>
              <a:t> MNIST </a:t>
            </a:r>
            <a:r>
              <a:rPr lang="en-US" err="1">
                <a:latin typeface="Calibri"/>
                <a:ea typeface="+mn-lt"/>
                <a:cs typeface="+mn-lt"/>
              </a:rPr>
              <a:t>byla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dosažena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přesnost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identifikace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ručně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psaných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číslic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přes</a:t>
            </a:r>
            <a:r>
              <a:rPr lang="en-US">
                <a:latin typeface="Calibri"/>
                <a:ea typeface="+mn-lt"/>
                <a:cs typeface="+mn-lt"/>
              </a:rPr>
              <a:t> 99 %.</a:t>
            </a:r>
            <a:endParaRPr lang="en-US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err="1">
                <a:latin typeface="Calibri"/>
                <a:ea typeface="+mn-lt"/>
                <a:cs typeface="+mn-lt"/>
              </a:rPr>
              <a:t>Paradoxně</a:t>
            </a:r>
            <a:r>
              <a:rPr lang="en-US">
                <a:latin typeface="Calibri"/>
                <a:ea typeface="+mn-lt"/>
                <a:cs typeface="+mn-lt"/>
              </a:rPr>
              <a:t> AI </a:t>
            </a:r>
            <a:r>
              <a:rPr lang="en-US" err="1">
                <a:latin typeface="Calibri"/>
                <a:ea typeface="+mn-lt"/>
                <a:cs typeface="+mn-lt"/>
              </a:rPr>
              <a:t>nedokázala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přes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výše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uvedenou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vysokou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přesnost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na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testovacích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datech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přesně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identifikovat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mnou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ručně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psaná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čísla</a:t>
            </a:r>
            <a:r>
              <a:rPr lang="en-US">
                <a:latin typeface="Calibri"/>
                <a:ea typeface="+mn-lt"/>
                <a:cs typeface="+mn-lt"/>
              </a:rPr>
              <a:t>. </a:t>
            </a:r>
            <a:r>
              <a:rPr lang="en-US" err="1">
                <a:latin typeface="Calibri"/>
                <a:ea typeface="+mn-lt"/>
                <a:cs typeface="+mn-lt"/>
              </a:rPr>
              <a:t>Skutečná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přesnost</a:t>
            </a:r>
            <a:r>
              <a:rPr lang="en-US">
                <a:latin typeface="Calibri"/>
                <a:ea typeface="+mn-lt"/>
                <a:cs typeface="+mn-lt"/>
              </a:rPr>
              <a:t> se </a:t>
            </a:r>
            <a:r>
              <a:rPr lang="en-US" err="1">
                <a:latin typeface="Calibri"/>
                <a:ea typeface="+mn-lt"/>
                <a:cs typeface="+mn-lt"/>
              </a:rPr>
              <a:t>pohybovala</a:t>
            </a:r>
            <a:r>
              <a:rPr lang="en-US">
                <a:latin typeface="Calibri"/>
                <a:ea typeface="+mn-lt"/>
                <a:cs typeface="+mn-lt"/>
              </a:rPr>
              <a:t> </a:t>
            </a:r>
            <a:r>
              <a:rPr lang="en-US" err="1">
                <a:latin typeface="Calibri"/>
                <a:ea typeface="+mn-lt"/>
                <a:cs typeface="+mn-lt"/>
              </a:rPr>
              <a:t>nad</a:t>
            </a:r>
            <a:r>
              <a:rPr lang="en-US">
                <a:latin typeface="Calibri"/>
                <a:ea typeface="+mn-lt"/>
                <a:cs typeface="+mn-lt"/>
              </a:rPr>
              <a:t> 60 %. Tuto </a:t>
            </a:r>
            <a:r>
              <a:rPr lang="en-US" err="1">
                <a:latin typeface="Calibri"/>
                <a:ea typeface="+mn-lt"/>
                <a:cs typeface="+mn-lt"/>
              </a:rPr>
              <a:t>disproporci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nedokáži</a:t>
            </a:r>
            <a:r>
              <a:rPr lang="en-US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vysvětlit</a:t>
            </a:r>
            <a:r>
              <a:rPr lang="en-US">
                <a:latin typeface="Calibri"/>
                <a:ea typeface="+mn-lt"/>
                <a:cs typeface="+mn-lt"/>
              </a:rPr>
              <a:t>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>
                <a:latin typeface="Calibri"/>
                <a:cs typeface="Arial"/>
              </a:rPr>
              <a:t>I </a:t>
            </a:r>
            <a:r>
              <a:rPr lang="en-US" err="1">
                <a:latin typeface="Calibri"/>
                <a:cs typeface="Arial"/>
              </a:rPr>
              <a:t>přes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skutečnost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že</a:t>
            </a:r>
            <a:r>
              <a:rPr lang="en-US">
                <a:latin typeface="Calibri"/>
                <a:cs typeface="Arial"/>
              </a:rPr>
              <a:t> program je </a:t>
            </a:r>
            <a:r>
              <a:rPr lang="en-US" err="1">
                <a:latin typeface="Calibri"/>
                <a:cs typeface="Arial"/>
              </a:rPr>
              <a:t>funkční</a:t>
            </a:r>
            <a:r>
              <a:rPr lang="en-US">
                <a:latin typeface="Calibri"/>
                <a:cs typeface="Arial"/>
              </a:rPr>
              <a:t>, je </a:t>
            </a:r>
            <a:r>
              <a:rPr lang="en-US" err="1">
                <a:latin typeface="Calibri"/>
                <a:cs typeface="Arial"/>
              </a:rPr>
              <a:t>možné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jej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dále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vylepšit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např</a:t>
            </a:r>
            <a:r>
              <a:rPr lang="en-US">
                <a:latin typeface="Calibri"/>
                <a:cs typeface="Arial"/>
              </a:rPr>
              <a:t>.: </a:t>
            </a:r>
            <a:r>
              <a:rPr lang="en-US" err="1">
                <a:latin typeface="Calibri"/>
                <a:cs typeface="Arial"/>
              </a:rPr>
              <a:t>lepší</a:t>
            </a:r>
            <a:r>
              <a:rPr lang="en-US">
                <a:latin typeface="Calibri"/>
                <a:cs typeface="Arial"/>
              </a:rPr>
              <a:t> GUI, </a:t>
            </a:r>
            <a:r>
              <a:rPr lang="en-US" err="1">
                <a:latin typeface="Calibri"/>
                <a:cs typeface="Arial"/>
              </a:rPr>
              <a:t>vyšší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stabilita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zlepšení</a:t>
            </a:r>
            <a:r>
              <a:rPr lang="en-US">
                <a:latin typeface="Calibri"/>
                <a:cs typeface="Arial"/>
              </a:rPr>
              <a:t> UX (input v </a:t>
            </a:r>
            <a:r>
              <a:rPr lang="en-US" err="1">
                <a:latin typeface="Calibri"/>
                <a:cs typeface="Arial"/>
              </a:rPr>
              <a:t>podobě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jednoho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obrázku</a:t>
            </a:r>
            <a:r>
              <a:rPr lang="en-US">
                <a:latin typeface="Calibri"/>
                <a:cs typeface="Arial"/>
              </a:rPr>
              <a:t>) </a:t>
            </a:r>
            <a:r>
              <a:rPr lang="en-US" err="1">
                <a:latin typeface="Calibri"/>
                <a:cs typeface="Arial"/>
              </a:rPr>
              <a:t>nebo</a:t>
            </a:r>
            <a:r>
              <a:rPr lang="en-US">
                <a:latin typeface="Calibri"/>
                <a:cs typeface="Arial"/>
              </a:rPr>
              <a:t> </a:t>
            </a:r>
            <a:r>
              <a:rPr lang="en-US" err="1">
                <a:latin typeface="Calibri"/>
                <a:cs typeface="Arial"/>
              </a:rPr>
              <a:t>zlepšení</a:t>
            </a:r>
            <a:r>
              <a:rPr lang="en-US">
                <a:latin typeface="Calibri"/>
                <a:cs typeface="Arial"/>
              </a:rPr>
              <a:t> </a:t>
            </a:r>
            <a:r>
              <a:rPr lang="en-US" err="1">
                <a:latin typeface="Calibri"/>
                <a:cs typeface="Arial"/>
              </a:rPr>
              <a:t>modelu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neuronové</a:t>
            </a:r>
            <a:r>
              <a:rPr lang="en-US">
                <a:latin typeface="Calibri"/>
                <a:cs typeface="Arial"/>
              </a:rPr>
              <a:t> </a:t>
            </a:r>
            <a:r>
              <a:rPr lang="en-US" err="1">
                <a:latin typeface="Calibri"/>
                <a:cs typeface="Arial"/>
              </a:rPr>
              <a:t>sítě</a:t>
            </a:r>
            <a:r>
              <a:rPr lang="en-US">
                <a:latin typeface="Calibri"/>
                <a:cs typeface="Arial"/>
              </a:rPr>
              <a:t>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>
              <a:latin typeface="Calibri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62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299</Words>
  <Application>Microsoft Office PowerPoint</Application>
  <PresentationFormat>Širokoúhlá obrazovka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Arial,Sans-Serif</vt:lpstr>
      <vt:lpstr>Calibri</vt:lpstr>
      <vt:lpstr>Franklin Gothic Book</vt:lpstr>
      <vt:lpstr>Crop</vt:lpstr>
      <vt:lpstr>Sudoku_solver</vt:lpstr>
      <vt:lpstr>Obsah</vt:lpstr>
      <vt:lpstr>Úvod</vt:lpstr>
      <vt:lpstr>Cíl projektu</vt:lpstr>
      <vt:lpstr>Technologie</vt:lpstr>
      <vt:lpstr>AI</vt:lpstr>
      <vt:lpstr>Jak program funguje?</vt:lpstr>
      <vt:lpstr>Možnosti vylepšení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Tomášek Vojtěch</cp:lastModifiedBy>
  <cp:revision>3</cp:revision>
  <dcterms:created xsi:type="dcterms:W3CDTF">2023-05-07T09:47:09Z</dcterms:created>
  <dcterms:modified xsi:type="dcterms:W3CDTF">2023-05-07T19:54:17Z</dcterms:modified>
</cp:coreProperties>
</file>