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0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F236D-4046-4E31-829B-E8A043E4810F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F4777-48DA-4F84-8FAE-B8AF29C70B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685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ADBC-650D-4296-990E-34C89F084072}" type="datetime1">
              <a:rPr lang="cs-CZ" smtClean="0"/>
              <a:t>19.12.2023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DD96-BC66-4661-BFCE-D8D51248D2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621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ADE1-FEEF-4873-BD8C-D460282BF87E}" type="datetime1">
              <a:rPr lang="cs-CZ" smtClean="0"/>
              <a:t>19.12.2023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DD96-BC66-4661-BFCE-D8D51248D2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949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5F38-1235-4BCD-8BB7-87B7A257F5A9}" type="datetime1">
              <a:rPr lang="cs-CZ" smtClean="0"/>
              <a:t>19.12.2023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DD96-BC66-4661-BFCE-D8D51248D2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423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3FF3-4757-4E81-AFCD-A6B9DDB2437E}" type="datetime1">
              <a:rPr lang="cs-CZ" smtClean="0"/>
              <a:t>19.12.2023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DD96-BC66-4661-BFCE-D8D51248D2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858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7AC-0DBD-47C4-81AC-D7010AB0DC36}" type="datetime1">
              <a:rPr lang="cs-CZ" smtClean="0"/>
              <a:t>19.12.2023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DD96-BC66-4661-BFCE-D8D51248D2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770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1A9B-B3E3-4771-8CC3-6D1FFF957725}" type="datetime1">
              <a:rPr lang="cs-CZ" smtClean="0"/>
              <a:t>19.12.2023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DD96-BC66-4661-BFCE-D8D51248D2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91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1D97-12DD-4A32-8A44-952EDE5B4FE1}" type="datetime1">
              <a:rPr lang="cs-CZ" smtClean="0"/>
              <a:t>19.12.2023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DD96-BC66-4661-BFCE-D8D51248D2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987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3F1-BE9E-4328-8A9A-78751EB0D57E}" type="datetime1">
              <a:rPr lang="cs-CZ" smtClean="0"/>
              <a:t>19.12.2023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DD96-BC66-4661-BFCE-D8D51248D2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922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E0BB-9AC8-492E-BB2C-E015E9350DCC}" type="datetime1">
              <a:rPr lang="cs-CZ" smtClean="0"/>
              <a:t>19.12.2023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DD96-BC66-4661-BFCE-D8D51248D2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137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E55A-5392-41DA-A347-0A28A4134346}" type="datetime1">
              <a:rPr lang="cs-CZ" smtClean="0"/>
              <a:t>19.12.2023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DD96-BC66-4661-BFCE-D8D51248D2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918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A9F-BFB1-4B3A-92E6-948B9A4626D1}" type="datetime1">
              <a:rPr lang="cs-CZ" smtClean="0"/>
              <a:t>19.12.2023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DD96-BC66-4661-BFCE-D8D51248D2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41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0B0B-66F4-484F-85B6-442D1C4CDD64}" type="datetime1">
              <a:rPr lang="cs-CZ" smtClean="0"/>
              <a:t>19.12.2023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DD96-BC66-4661-BFCE-D8D51248D2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84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3C14E1-B3C2-F1AC-E309-60B203E2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2308860"/>
            <a:ext cx="8503920" cy="1097280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000"/>
              </a:lnSpc>
            </a:pPr>
            <a:r>
              <a:rPr lang="cs-CZ" sz="2600" dirty="0">
                <a:solidFill>
                  <a:srgbClr val="D20000"/>
                </a:solidFill>
              </a:rPr>
              <a:t>Experimentální softwarový hudební nástroj nebo zvukový zdroj</a:t>
            </a:r>
            <a:br>
              <a:rPr lang="cs-CZ" sz="2400" dirty="0">
                <a:solidFill>
                  <a:srgbClr val="D20000"/>
                </a:solidFill>
              </a:rPr>
            </a:br>
            <a:r>
              <a:rPr lang="cs-CZ" sz="2000" dirty="0">
                <a:solidFill>
                  <a:srgbClr val="D20000"/>
                </a:solidFill>
              </a:rPr>
              <a:t>Semestrální práce</a:t>
            </a:r>
            <a:endParaRPr lang="cs-CZ" sz="2400" dirty="0">
              <a:solidFill>
                <a:srgbClr val="D2000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D9BCC9-AD5E-CDB1-2451-CE477799A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380" y="3877342"/>
            <a:ext cx="6111240" cy="14642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cs-CZ" sz="2000" i="1" dirty="0"/>
              <a:t>Autor práce:		</a:t>
            </a:r>
            <a:r>
              <a:rPr lang="cs-CZ" sz="2000" dirty="0"/>
              <a:t>Vojtěch Kuchař</a:t>
            </a:r>
            <a:endParaRPr lang="cs-CZ" sz="2000" i="1" dirty="0"/>
          </a:p>
          <a:p>
            <a:pPr algn="l"/>
            <a:r>
              <a:rPr lang="cs-CZ" sz="2000" i="1" dirty="0"/>
              <a:t>Vedoucí práce:	</a:t>
            </a:r>
            <a:r>
              <a:rPr lang="cs-CZ" sz="2000" dirty="0"/>
              <a:t>doc. Ing. MgA. Mgr. Dan Dlouhý, PhD.</a:t>
            </a:r>
          </a:p>
          <a:p>
            <a:endParaRPr lang="cs-CZ" sz="3900" i="1" dirty="0"/>
          </a:p>
          <a:p>
            <a:r>
              <a:rPr lang="cs-CZ" sz="2000" dirty="0"/>
              <a:t>Brno, 20</a:t>
            </a:r>
            <a:r>
              <a:rPr lang="cs-CZ" sz="2000" spc="300" dirty="0"/>
              <a:t>.</a:t>
            </a:r>
            <a:r>
              <a:rPr lang="cs-CZ" sz="2000" dirty="0"/>
              <a:t>12</a:t>
            </a:r>
            <a:r>
              <a:rPr lang="cs-CZ" sz="2000" spc="300" dirty="0"/>
              <a:t>.</a:t>
            </a:r>
            <a:r>
              <a:rPr lang="cs-CZ" sz="2000" dirty="0"/>
              <a:t>2023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278FA6B-5144-1793-5B82-EAC0D672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907410"/>
            <a:ext cx="3927764" cy="10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9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585719-9033-8ABD-5009-3C366AA0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9620"/>
          </a:xfrm>
          <a:solidFill>
            <a:schemeClr val="bg2">
              <a:lumMod val="90000"/>
            </a:schemeClr>
          </a:solidFill>
        </p:spPr>
        <p:txBody>
          <a:bodyPr anchor="b"/>
          <a:lstStyle/>
          <a:p>
            <a:pPr marL="108000"/>
            <a:r>
              <a:rPr lang="cs-CZ" dirty="0">
                <a:solidFill>
                  <a:srgbClr val="D20000"/>
                </a:solidFill>
              </a:rPr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1BE5F0-A79B-9F2C-BF35-E8782422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3960"/>
            <a:ext cx="7886700" cy="39435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D2000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400" dirty="0"/>
              <a:t>VST granulární syntezátor ovladatelný barvami</a:t>
            </a:r>
          </a:p>
          <a:p>
            <a:pPr>
              <a:lnSpc>
                <a:spcPct val="110000"/>
              </a:lnSpc>
              <a:buClr>
                <a:srgbClr val="D2000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400" dirty="0"/>
              <a:t>Návrh implementace</a:t>
            </a:r>
          </a:p>
          <a:p>
            <a:pPr lvl="1">
              <a:lnSpc>
                <a:spcPct val="110000"/>
              </a:lnSpc>
              <a:buClr>
                <a:srgbClr val="00206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000" dirty="0"/>
              <a:t>Srovnání existujících řešení</a:t>
            </a:r>
          </a:p>
          <a:p>
            <a:pPr lvl="1">
              <a:lnSpc>
                <a:spcPct val="110000"/>
              </a:lnSpc>
              <a:buClr>
                <a:srgbClr val="00206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000" dirty="0"/>
              <a:t>Výběr vlastních funkcí</a:t>
            </a:r>
          </a:p>
          <a:p>
            <a:pPr lvl="1">
              <a:lnSpc>
                <a:spcPct val="110000"/>
              </a:lnSpc>
              <a:buClr>
                <a:srgbClr val="00206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000" dirty="0"/>
              <a:t>Struktura</a:t>
            </a:r>
          </a:p>
          <a:p>
            <a:pPr>
              <a:lnSpc>
                <a:spcPct val="110000"/>
              </a:lnSpc>
              <a:buClr>
                <a:srgbClr val="D2000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300" dirty="0"/>
              <a:t>Ovládání pomocí barev</a:t>
            </a:r>
          </a:p>
          <a:p>
            <a:pPr lvl="1">
              <a:lnSpc>
                <a:spcPct val="110000"/>
              </a:lnSpc>
              <a:buClr>
                <a:srgbClr val="00206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000" dirty="0"/>
              <a:t>Barevné modely</a:t>
            </a:r>
          </a:p>
          <a:p>
            <a:pPr lvl="1">
              <a:lnSpc>
                <a:spcPct val="110000"/>
              </a:lnSpc>
              <a:buClr>
                <a:srgbClr val="00206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000" dirty="0"/>
              <a:t>Ovládání hodnotami barevných modelů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0D7BEE-76FB-8CFB-C669-9E481AFA9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81" y="196626"/>
            <a:ext cx="1222036" cy="37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1">
            <a:extLst>
              <a:ext uri="{FF2B5EF4-FFF2-40B4-BE49-F238E27FC236}">
                <a16:creationId xmlns:a16="http://schemas.microsoft.com/office/drawing/2014/main" id="{66CDBA73-7452-C7EE-5993-FEF323D6BBB4}"/>
              </a:ext>
            </a:extLst>
          </p:cNvPr>
          <p:cNvSpPr txBox="1">
            <a:spLocks/>
          </p:cNvSpPr>
          <p:nvPr/>
        </p:nvSpPr>
        <p:spPr>
          <a:xfrm>
            <a:off x="0" y="5501641"/>
            <a:ext cx="2788920" cy="213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Vojtěch Kuchař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8E77396D-FC4C-BEA6-1309-679F31E3F037}"/>
              </a:ext>
            </a:extLst>
          </p:cNvPr>
          <p:cNvSpPr txBox="1">
            <a:spLocks/>
          </p:cNvSpPr>
          <p:nvPr/>
        </p:nvSpPr>
        <p:spPr>
          <a:xfrm>
            <a:off x="2788920" y="5501641"/>
            <a:ext cx="5394960" cy="2133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solidFill>
                  <a:srgbClr val="D20000"/>
                </a:solidFill>
                <a:latin typeface="+mn-lt"/>
              </a:rPr>
              <a:t>Experimentální softwarový hudební nástroj nebo zvukový zdroj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4A410F95-97F3-A538-047B-49A9E90053CE}"/>
              </a:ext>
            </a:extLst>
          </p:cNvPr>
          <p:cNvSpPr txBox="1">
            <a:spLocks/>
          </p:cNvSpPr>
          <p:nvPr/>
        </p:nvSpPr>
        <p:spPr>
          <a:xfrm>
            <a:off x="8183880" y="5501641"/>
            <a:ext cx="960120" cy="2133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latin typeface="+mn-lt"/>
              </a:rPr>
              <a:t>1 / 5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DC27D4D9-DF05-3A22-2E28-07B4F3EF5B97}"/>
              </a:ext>
            </a:extLst>
          </p:cNvPr>
          <p:cNvCxnSpPr/>
          <p:nvPr/>
        </p:nvCxnSpPr>
        <p:spPr>
          <a:xfrm>
            <a:off x="0" y="769621"/>
            <a:ext cx="1828800" cy="0"/>
          </a:xfrm>
          <a:prstGeom prst="line">
            <a:avLst/>
          </a:prstGeom>
          <a:ln w="57150">
            <a:solidFill>
              <a:srgbClr val="D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1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585719-9033-8ABD-5009-3C366AA0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9620"/>
          </a:xfrm>
          <a:solidFill>
            <a:schemeClr val="bg2">
              <a:lumMod val="90000"/>
            </a:schemeClr>
          </a:solidFill>
        </p:spPr>
        <p:txBody>
          <a:bodyPr anchor="b"/>
          <a:lstStyle/>
          <a:p>
            <a:pPr marL="108000"/>
            <a:r>
              <a:rPr lang="cs-CZ" dirty="0">
                <a:solidFill>
                  <a:srgbClr val="D20000"/>
                </a:solidFill>
              </a:rPr>
              <a:t>Srovnání existujících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1BE5F0-A79B-9F2C-BF35-E8782422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3960"/>
            <a:ext cx="7886700" cy="39435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D2000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400" dirty="0"/>
              <a:t>Parametry granulární syntézy</a:t>
            </a:r>
          </a:p>
          <a:p>
            <a:pPr lvl="1">
              <a:lnSpc>
                <a:spcPct val="110000"/>
              </a:lnSpc>
              <a:buClr>
                <a:srgbClr val="00206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000" dirty="0"/>
              <a:t>Základní</a:t>
            </a:r>
            <a:endParaRPr lang="cs-CZ" sz="2100" dirty="0"/>
          </a:p>
          <a:p>
            <a:pPr lvl="1">
              <a:lnSpc>
                <a:spcPct val="110000"/>
              </a:lnSpc>
              <a:buClr>
                <a:srgbClr val="00206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000" dirty="0"/>
              <a:t>Pokročilé</a:t>
            </a:r>
            <a:endParaRPr lang="cs-CZ" sz="21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0D7BEE-76FB-8CFB-C669-9E481AFA9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81" y="196626"/>
            <a:ext cx="1222036" cy="37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1">
            <a:extLst>
              <a:ext uri="{FF2B5EF4-FFF2-40B4-BE49-F238E27FC236}">
                <a16:creationId xmlns:a16="http://schemas.microsoft.com/office/drawing/2014/main" id="{66CDBA73-7452-C7EE-5993-FEF323D6BBB4}"/>
              </a:ext>
            </a:extLst>
          </p:cNvPr>
          <p:cNvSpPr txBox="1">
            <a:spLocks/>
          </p:cNvSpPr>
          <p:nvPr/>
        </p:nvSpPr>
        <p:spPr>
          <a:xfrm>
            <a:off x="0" y="5501641"/>
            <a:ext cx="2788920" cy="213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Vojtěch Kuchař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8E77396D-FC4C-BEA6-1309-679F31E3F037}"/>
              </a:ext>
            </a:extLst>
          </p:cNvPr>
          <p:cNvSpPr txBox="1">
            <a:spLocks/>
          </p:cNvSpPr>
          <p:nvPr/>
        </p:nvSpPr>
        <p:spPr>
          <a:xfrm>
            <a:off x="2788920" y="5501641"/>
            <a:ext cx="5394960" cy="2133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solidFill>
                  <a:srgbClr val="D20000"/>
                </a:solidFill>
                <a:latin typeface="+mn-lt"/>
              </a:rPr>
              <a:t>Experimentální softwarový hudební nástroj nebo zvukový zdroj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4A410F95-97F3-A538-047B-49A9E90053CE}"/>
              </a:ext>
            </a:extLst>
          </p:cNvPr>
          <p:cNvSpPr txBox="1">
            <a:spLocks/>
          </p:cNvSpPr>
          <p:nvPr/>
        </p:nvSpPr>
        <p:spPr>
          <a:xfrm>
            <a:off x="8183880" y="5501641"/>
            <a:ext cx="960120" cy="2133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latin typeface="+mn-lt"/>
              </a:rPr>
              <a:t>2 / 5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C834653-3075-75F6-F777-CF91F18B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309" y="4423166"/>
            <a:ext cx="5792008" cy="87642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6BE67B98-B947-4C7A-F0AB-90775735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701" y="1680677"/>
            <a:ext cx="3629616" cy="1363613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733EF60F-10E5-F3FE-DB43-49C001A28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88" y="4423122"/>
            <a:ext cx="2223232" cy="876466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0CFED6AF-D705-A302-0F0F-F53ACCEA32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84" t="6538" r="2228" b="21333"/>
          <a:stretch/>
        </p:blipFill>
        <p:spPr>
          <a:xfrm>
            <a:off x="4008283" y="3246343"/>
            <a:ext cx="4788034" cy="974770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C1E60595-0E67-7BA4-F385-9535683CC4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20" t="6929" r="6762" b="3342"/>
          <a:stretch/>
        </p:blipFill>
        <p:spPr>
          <a:xfrm>
            <a:off x="4202640" y="1680677"/>
            <a:ext cx="777812" cy="1363613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A05C96FC-8001-414C-6D73-E470EBC231A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304" r="-212"/>
          <a:stretch/>
        </p:blipFill>
        <p:spPr>
          <a:xfrm>
            <a:off x="2337942" y="2857500"/>
            <a:ext cx="1484092" cy="1367632"/>
          </a:xfrm>
          <a:prstGeom prst="rect">
            <a:avLst/>
          </a:prstGeom>
        </p:spPr>
      </p:pic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32C43A3E-5855-43B5-61A3-5E60C02E4863}"/>
              </a:ext>
            </a:extLst>
          </p:cNvPr>
          <p:cNvCxnSpPr/>
          <p:nvPr/>
        </p:nvCxnSpPr>
        <p:spPr>
          <a:xfrm>
            <a:off x="0" y="769621"/>
            <a:ext cx="3657600" cy="0"/>
          </a:xfrm>
          <a:prstGeom prst="line">
            <a:avLst/>
          </a:prstGeom>
          <a:ln w="57150">
            <a:solidFill>
              <a:srgbClr val="D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60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585719-9033-8ABD-5009-3C366AA0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9620"/>
          </a:xfrm>
          <a:solidFill>
            <a:schemeClr val="bg2">
              <a:lumMod val="90000"/>
            </a:schemeClr>
          </a:solidFill>
        </p:spPr>
        <p:txBody>
          <a:bodyPr anchor="b"/>
          <a:lstStyle/>
          <a:p>
            <a:pPr marL="108000"/>
            <a:r>
              <a:rPr lang="cs-CZ" dirty="0">
                <a:solidFill>
                  <a:srgbClr val="D20000"/>
                </a:solidFill>
              </a:rPr>
              <a:t>Vlastní implementace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1BE5F0-A79B-9F2C-BF35-E8782422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3960"/>
            <a:ext cx="7886700" cy="39435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D2000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400" dirty="0"/>
              <a:t>Design 80. a 90. let</a:t>
            </a:r>
          </a:p>
          <a:p>
            <a:pPr>
              <a:lnSpc>
                <a:spcPct val="110000"/>
              </a:lnSpc>
              <a:buClr>
                <a:srgbClr val="D2000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400" dirty="0"/>
              <a:t>Základní funkce</a:t>
            </a:r>
          </a:p>
          <a:p>
            <a:pPr>
              <a:lnSpc>
                <a:spcPct val="110000"/>
              </a:lnSpc>
              <a:buClr>
                <a:srgbClr val="D2000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400" dirty="0"/>
              <a:t>FX sekce</a:t>
            </a:r>
          </a:p>
          <a:p>
            <a:pPr>
              <a:lnSpc>
                <a:spcPct val="110000"/>
              </a:lnSpc>
              <a:buClr>
                <a:srgbClr val="D20000"/>
              </a:buClr>
              <a:buSzPct val="100000"/>
              <a:buFont typeface="Calibri" panose="020F0502020204030204" pitchFamily="34" charset="0"/>
              <a:buChar char="▪"/>
            </a:pPr>
            <a:r>
              <a:rPr lang="cs-CZ" sz="2400" dirty="0"/>
              <a:t>Řazení grainů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0D7BEE-76FB-8CFB-C669-9E481AFA9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81" y="196626"/>
            <a:ext cx="1222036" cy="37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1">
            <a:extLst>
              <a:ext uri="{FF2B5EF4-FFF2-40B4-BE49-F238E27FC236}">
                <a16:creationId xmlns:a16="http://schemas.microsoft.com/office/drawing/2014/main" id="{66CDBA73-7452-C7EE-5993-FEF323D6BBB4}"/>
              </a:ext>
            </a:extLst>
          </p:cNvPr>
          <p:cNvSpPr txBox="1">
            <a:spLocks/>
          </p:cNvSpPr>
          <p:nvPr/>
        </p:nvSpPr>
        <p:spPr>
          <a:xfrm>
            <a:off x="0" y="5501641"/>
            <a:ext cx="2788920" cy="213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Vojtěch Kuchař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8E77396D-FC4C-BEA6-1309-679F31E3F037}"/>
              </a:ext>
            </a:extLst>
          </p:cNvPr>
          <p:cNvSpPr txBox="1">
            <a:spLocks/>
          </p:cNvSpPr>
          <p:nvPr/>
        </p:nvSpPr>
        <p:spPr>
          <a:xfrm>
            <a:off x="2788920" y="5501641"/>
            <a:ext cx="5394960" cy="2133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solidFill>
                  <a:srgbClr val="D20000"/>
                </a:solidFill>
                <a:latin typeface="+mn-lt"/>
              </a:rPr>
              <a:t>Experimentální softwarový hudební nástroj nebo zvukový zdroj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4A410F95-97F3-A538-047B-49A9E90053CE}"/>
              </a:ext>
            </a:extLst>
          </p:cNvPr>
          <p:cNvSpPr txBox="1">
            <a:spLocks/>
          </p:cNvSpPr>
          <p:nvPr/>
        </p:nvSpPr>
        <p:spPr>
          <a:xfrm>
            <a:off x="8183880" y="5501641"/>
            <a:ext cx="960120" cy="2133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latin typeface="+mn-lt"/>
              </a:rPr>
              <a:t>3 / 5</a:t>
            </a:r>
          </a:p>
        </p:txBody>
      </p: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74510723-97F9-27F2-6CB7-33B9916A9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3164" y="1965960"/>
            <a:ext cx="5970836" cy="3358595"/>
          </a:xfrm>
          <a:prstGeom prst="rect">
            <a:avLst/>
          </a:prstGeom>
        </p:spPr>
      </p:pic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1599CB09-2A24-E335-506D-6CEB5B28EF30}"/>
              </a:ext>
            </a:extLst>
          </p:cNvPr>
          <p:cNvCxnSpPr/>
          <p:nvPr/>
        </p:nvCxnSpPr>
        <p:spPr>
          <a:xfrm>
            <a:off x="0" y="769621"/>
            <a:ext cx="5486400" cy="0"/>
          </a:xfrm>
          <a:prstGeom prst="line">
            <a:avLst/>
          </a:prstGeom>
          <a:ln w="57150">
            <a:solidFill>
              <a:srgbClr val="D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86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585719-9033-8ABD-5009-3C366AA0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9620"/>
          </a:xfrm>
          <a:solidFill>
            <a:schemeClr val="bg2">
              <a:lumMod val="90000"/>
            </a:schemeClr>
          </a:solidFill>
        </p:spPr>
        <p:txBody>
          <a:bodyPr anchor="b"/>
          <a:lstStyle/>
          <a:p>
            <a:pPr marL="108000"/>
            <a:r>
              <a:rPr lang="cs-CZ" dirty="0">
                <a:solidFill>
                  <a:srgbClr val="D20000"/>
                </a:solidFill>
              </a:rPr>
              <a:t>Ovládání pomocí barev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41BE5F0-A79B-9F2C-BF35-E8782422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03960"/>
                <a:ext cx="7886700" cy="394350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D20000"/>
                  </a:buClr>
                  <a:buSzPct val="100000"/>
                  <a:buFont typeface="Calibri" panose="020F0502020204030204" pitchFamily="34" charset="0"/>
                  <a:buChar char="▪"/>
                </a:pPr>
                <a:r>
                  <a:rPr lang="cs-CZ" sz="2400" dirty="0"/>
                  <a:t>Vstupní data webkamery</a:t>
                </a:r>
              </a:p>
              <a:p>
                <a:pPr>
                  <a:lnSpc>
                    <a:spcPct val="110000"/>
                  </a:lnSpc>
                  <a:buClr>
                    <a:srgbClr val="D20000"/>
                  </a:buClr>
                  <a:buSzPct val="100000"/>
                  <a:buFont typeface="Calibri" panose="020F0502020204030204" pitchFamily="34" charset="0"/>
                  <a:buChar char="▪"/>
                </a:pPr>
                <a:r>
                  <a:rPr lang="cs-CZ" sz="2400" dirty="0"/>
                  <a:t>Průměr RGB pixelů</a:t>
                </a:r>
              </a:p>
              <a:p>
                <a:pPr>
                  <a:lnSpc>
                    <a:spcPct val="110000"/>
                  </a:lnSpc>
                  <a:buClr>
                    <a:srgbClr val="D20000"/>
                  </a:buClr>
                  <a:buSzPct val="100000"/>
                  <a:buFont typeface="Calibri" panose="020F0502020204030204" pitchFamily="34" charset="0"/>
                  <a:buChar char="▪"/>
                </a:pPr>
                <a:r>
                  <a:rPr lang="cs-CZ" sz="2400" dirty="0"/>
                  <a:t>Převod na HSL</a:t>
                </a:r>
              </a:p>
              <a:p>
                <a:pPr>
                  <a:lnSpc>
                    <a:spcPct val="110000"/>
                  </a:lnSpc>
                  <a:buClr>
                    <a:srgbClr val="D20000"/>
                  </a:buClr>
                  <a:buSzPct val="100000"/>
                  <a:buFont typeface="Calibri" panose="020F0502020204030204" pitchFamily="34" charset="0"/>
                  <a:buChar char="▪"/>
                </a:pPr>
                <a14:m>
                  <m:oMath xmlns:m="http://schemas.openxmlformats.org/officeDocument/2006/math"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h𝑜𝑑𝑛𝑜𝑡𝑎</m:t>
                    </m:r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|"/>
                        <m:endChr m:val="|"/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cs-CZ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cs-CZ" sz="2400" dirty="0"/>
              </a:p>
            </p:txBody>
          </p:sp>
        </mc:Choice>
        <mc:Fallback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41BE5F0-A79B-9F2C-BF35-E8782422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03960"/>
                <a:ext cx="7886700" cy="3943509"/>
              </a:xfrm>
              <a:blipFill>
                <a:blip r:embed="rId2"/>
                <a:stretch>
                  <a:fillRect l="-1236" t="-108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360D7BEE-76FB-8CFB-C669-9E481AFA9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81" y="196626"/>
            <a:ext cx="1222036" cy="37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1">
            <a:extLst>
              <a:ext uri="{FF2B5EF4-FFF2-40B4-BE49-F238E27FC236}">
                <a16:creationId xmlns:a16="http://schemas.microsoft.com/office/drawing/2014/main" id="{66CDBA73-7452-C7EE-5993-FEF323D6BBB4}"/>
              </a:ext>
            </a:extLst>
          </p:cNvPr>
          <p:cNvSpPr txBox="1">
            <a:spLocks/>
          </p:cNvSpPr>
          <p:nvPr/>
        </p:nvSpPr>
        <p:spPr>
          <a:xfrm>
            <a:off x="0" y="5501641"/>
            <a:ext cx="2788920" cy="213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Vojtěch Kuchař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8E77396D-FC4C-BEA6-1309-679F31E3F037}"/>
              </a:ext>
            </a:extLst>
          </p:cNvPr>
          <p:cNvSpPr txBox="1">
            <a:spLocks/>
          </p:cNvSpPr>
          <p:nvPr/>
        </p:nvSpPr>
        <p:spPr>
          <a:xfrm>
            <a:off x="2788920" y="5501641"/>
            <a:ext cx="5394960" cy="2133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solidFill>
                  <a:srgbClr val="D20000"/>
                </a:solidFill>
                <a:latin typeface="+mn-lt"/>
              </a:rPr>
              <a:t>Experimentální softwarový hudební nástroj nebo zvukový zdroj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4A410F95-97F3-A538-047B-49A9E90053CE}"/>
              </a:ext>
            </a:extLst>
          </p:cNvPr>
          <p:cNvSpPr txBox="1">
            <a:spLocks/>
          </p:cNvSpPr>
          <p:nvPr/>
        </p:nvSpPr>
        <p:spPr>
          <a:xfrm>
            <a:off x="8183880" y="5501641"/>
            <a:ext cx="960120" cy="2133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latin typeface="+mn-lt"/>
              </a:rPr>
              <a:t>4 / 5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5FF97750-8670-B0B8-AA0F-3C4EC91DE6F7}"/>
              </a:ext>
            </a:extLst>
          </p:cNvPr>
          <p:cNvGrpSpPr/>
          <p:nvPr/>
        </p:nvGrpSpPr>
        <p:grpSpPr>
          <a:xfrm>
            <a:off x="4011930" y="2213132"/>
            <a:ext cx="4652010" cy="2857818"/>
            <a:chOff x="1666875" y="502920"/>
            <a:chExt cx="6461760" cy="391668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09F690D7-9363-0CDF-6F23-98584AABB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6" r="29" b="1687"/>
            <a:stretch/>
          </p:blipFill>
          <p:spPr>
            <a:xfrm>
              <a:off x="1666875" y="502920"/>
              <a:ext cx="6461760" cy="3692049"/>
            </a:xfrm>
            <a:prstGeom prst="rect">
              <a:avLst/>
            </a:prstGeom>
          </p:spPr>
        </p:pic>
        <p:pic>
          <p:nvPicPr>
            <p:cNvPr id="3074" name="Picture 2" descr="Understanding Hue, Saturation &amp; Lightness (HSL) for Photo Retouching •  Giggster Guide">
              <a:extLst>
                <a:ext uri="{FF2B5EF4-FFF2-40B4-BE49-F238E27FC236}">
                  <a16:creationId xmlns:a16="http://schemas.microsoft.com/office/drawing/2014/main" id="{64D19B90-EE42-D43D-ACF1-EE14B26F0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6" t="17626" r="4462" b="70666"/>
            <a:stretch/>
          </p:blipFill>
          <p:spPr bwMode="auto">
            <a:xfrm>
              <a:off x="1805940" y="4194969"/>
              <a:ext cx="6210300" cy="224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D8539CBD-6056-00F3-0D73-F48BF62694EF}"/>
              </a:ext>
            </a:extLst>
          </p:cNvPr>
          <p:cNvCxnSpPr/>
          <p:nvPr/>
        </p:nvCxnSpPr>
        <p:spPr>
          <a:xfrm>
            <a:off x="0" y="769621"/>
            <a:ext cx="7315200" cy="0"/>
          </a:xfrm>
          <a:prstGeom prst="line">
            <a:avLst/>
          </a:prstGeom>
          <a:ln w="57150">
            <a:solidFill>
              <a:srgbClr val="D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4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585719-9033-8ABD-5009-3C366AA0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9620"/>
          </a:xfrm>
          <a:solidFill>
            <a:schemeClr val="bg2">
              <a:lumMod val="90000"/>
            </a:schemeClr>
          </a:solidFill>
        </p:spPr>
        <p:txBody>
          <a:bodyPr anchor="b"/>
          <a:lstStyle/>
          <a:p>
            <a:pPr marL="108000"/>
            <a:r>
              <a:rPr lang="cs-CZ" dirty="0">
                <a:solidFill>
                  <a:srgbClr val="D20000"/>
                </a:solidFill>
              </a:rPr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1BE5F0-A79B-9F2C-BF35-E8782422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3960"/>
            <a:ext cx="7886700" cy="394350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10000"/>
              </a:lnSpc>
              <a:buClr>
                <a:srgbClr val="D20000"/>
              </a:buClr>
              <a:buSzPct val="100000"/>
              <a:buNone/>
            </a:pPr>
            <a:r>
              <a:rPr lang="cs-CZ" sz="5400" dirty="0"/>
              <a:t>Děkuji </a:t>
            </a:r>
            <a:r>
              <a:rPr lang="cs-CZ" sz="5400"/>
              <a:t>za pozornost!</a:t>
            </a:r>
            <a:endParaRPr lang="cs-CZ" sz="5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0D7BEE-76FB-8CFB-C669-9E481AFA9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81" y="196626"/>
            <a:ext cx="1222036" cy="37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1">
            <a:extLst>
              <a:ext uri="{FF2B5EF4-FFF2-40B4-BE49-F238E27FC236}">
                <a16:creationId xmlns:a16="http://schemas.microsoft.com/office/drawing/2014/main" id="{66CDBA73-7452-C7EE-5993-FEF323D6BBB4}"/>
              </a:ext>
            </a:extLst>
          </p:cNvPr>
          <p:cNvSpPr txBox="1">
            <a:spLocks/>
          </p:cNvSpPr>
          <p:nvPr/>
        </p:nvSpPr>
        <p:spPr>
          <a:xfrm>
            <a:off x="0" y="5501641"/>
            <a:ext cx="2788920" cy="213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Vojtěch Kuchař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8E77396D-FC4C-BEA6-1309-679F31E3F037}"/>
              </a:ext>
            </a:extLst>
          </p:cNvPr>
          <p:cNvSpPr txBox="1">
            <a:spLocks/>
          </p:cNvSpPr>
          <p:nvPr/>
        </p:nvSpPr>
        <p:spPr>
          <a:xfrm>
            <a:off x="2788920" y="5501641"/>
            <a:ext cx="5394960" cy="2133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solidFill>
                  <a:srgbClr val="D20000"/>
                </a:solidFill>
                <a:latin typeface="+mn-lt"/>
              </a:rPr>
              <a:t>Experimentální softwarový hudební nástroj nebo zvukový zdroj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4A410F95-97F3-A538-047B-49A9E90053CE}"/>
              </a:ext>
            </a:extLst>
          </p:cNvPr>
          <p:cNvSpPr txBox="1">
            <a:spLocks/>
          </p:cNvSpPr>
          <p:nvPr/>
        </p:nvSpPr>
        <p:spPr>
          <a:xfrm>
            <a:off x="8183880" y="5501641"/>
            <a:ext cx="960120" cy="2133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1200" dirty="0">
                <a:latin typeface="+mn-lt"/>
              </a:rPr>
              <a:t>5 / 5</a:t>
            </a:r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EC85BAE7-AE01-932C-4CDC-B7C3BFAAC05F}"/>
              </a:ext>
            </a:extLst>
          </p:cNvPr>
          <p:cNvCxnSpPr>
            <a:cxnSpLocks/>
          </p:cNvCxnSpPr>
          <p:nvPr/>
        </p:nvCxnSpPr>
        <p:spPr>
          <a:xfrm>
            <a:off x="0" y="769621"/>
            <a:ext cx="9144000" cy="0"/>
          </a:xfrm>
          <a:prstGeom prst="line">
            <a:avLst/>
          </a:prstGeom>
          <a:ln w="57150">
            <a:solidFill>
              <a:srgbClr val="D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398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1296</TotalTime>
  <Words>166</Words>
  <Application>Microsoft Office PowerPoint</Application>
  <PresentationFormat>Předvádění na obrazovce (16:10)</PresentationFormat>
  <Paragraphs>45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Motiv Office</vt:lpstr>
      <vt:lpstr>Experimentální softwarový hudební nástroj nebo zvukový zdroj Semestrální práce</vt:lpstr>
      <vt:lpstr>Cíle práce</vt:lpstr>
      <vt:lpstr>Srovnání existujících řešení</vt:lpstr>
      <vt:lpstr>Vlastní implementace</vt:lpstr>
      <vt:lpstr>Ovládání pomocí barev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Experimentální softwarový hudební nástroj nebo zvukový zdroj Semestrální práce</dc:title>
  <dc:creator>| Vojtěc |</dc:creator>
  <cp:lastModifiedBy>| Vojtěc |</cp:lastModifiedBy>
  <cp:revision>131</cp:revision>
  <dcterms:created xsi:type="dcterms:W3CDTF">2023-12-18T23:51:49Z</dcterms:created>
  <dcterms:modified xsi:type="dcterms:W3CDTF">2023-12-19T21:28:24Z</dcterms:modified>
</cp:coreProperties>
</file>