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vanessaokosun\Documents\Job%20Stuff\Tech%20Documents\Capstones\Vehicle%20fuel%20costs\epa-fuel-economy%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vanessaokosun\Documents\Job%20Stuff\Tech%20Documents\Capstones\Vehicle%20fuel%20costs\epa-fuel-economy%2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anessaokosun/Documents/Job%20Stuff/Tech%20Documents/Capstones/Vehicle%20fuel%20costs/epa-fuel-economy%20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anessaokosun/Documents/Job%20Stuff/Tech%20Documents/Capstones/Vehicle%20fuel%20costs/epa-fuel-economy%20.xl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vanessaokosun\Documents\Job%20Stuff\Tech%20Documents\Capstones\Vehicle%20fuel%20costs\epa-fuel-economy%20.xl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Counts of Fuel Types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'Descriptive Statistics'!$Q$4:$Q$17</c:f>
              <c:strCache>
                <c:ptCount val="14"/>
                <c:pt idx="0">
                  <c:v>Regular</c:v>
                </c:pt>
                <c:pt idx="1">
                  <c:v>Premium</c:v>
                </c:pt>
                <c:pt idx="2">
                  <c:v>Gasoline or E85</c:v>
                </c:pt>
                <c:pt idx="3">
                  <c:v>Diesel</c:v>
                </c:pt>
                <c:pt idx="4">
                  <c:v>Electricity</c:v>
                </c:pt>
                <c:pt idx="5">
                  <c:v>Premium or E85</c:v>
                </c:pt>
                <c:pt idx="6">
                  <c:v>Midgrade</c:v>
                </c:pt>
                <c:pt idx="7">
                  <c:v>CNG</c:v>
                </c:pt>
                <c:pt idx="8">
                  <c:v>Premium and Electricity</c:v>
                </c:pt>
                <c:pt idx="9">
                  <c:v>Gasoline or natural gas</c:v>
                </c:pt>
                <c:pt idx="10">
                  <c:v>Regular Gas and Electricity</c:v>
                </c:pt>
                <c:pt idx="11">
                  <c:v>Premium Gas or Electricity</c:v>
                </c:pt>
                <c:pt idx="12">
                  <c:v>Gasoline or propane</c:v>
                </c:pt>
                <c:pt idx="13">
                  <c:v>Regular Gas or Electricity</c:v>
                </c:pt>
              </c:strCache>
            </c:strRef>
          </c:cat>
          <c:val>
            <c:numRef>
              <c:f>'Descriptive Statistics'!$R$4:$R$17</c:f>
              <c:numCache>
                <c:formatCode>General</c:formatCode>
                <c:ptCount val="14"/>
                <c:pt idx="0">
                  <c:v>25258</c:v>
                </c:pt>
                <c:pt idx="1">
                  <c:v>10133</c:v>
                </c:pt>
                <c:pt idx="2">
                  <c:v>1223</c:v>
                </c:pt>
                <c:pt idx="3">
                  <c:v>1014</c:v>
                </c:pt>
                <c:pt idx="4">
                  <c:v>133</c:v>
                </c:pt>
                <c:pt idx="5">
                  <c:v>122</c:v>
                </c:pt>
                <c:pt idx="6">
                  <c:v>77</c:v>
                </c:pt>
                <c:pt idx="7">
                  <c:v>60</c:v>
                </c:pt>
                <c:pt idx="8">
                  <c:v>25</c:v>
                </c:pt>
                <c:pt idx="9">
                  <c:v>20</c:v>
                </c:pt>
                <c:pt idx="10">
                  <c:v>20</c:v>
                </c:pt>
                <c:pt idx="11">
                  <c:v>18</c:v>
                </c:pt>
                <c:pt idx="12">
                  <c:v>8</c:v>
                </c:pt>
                <c:pt idx="1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94-0D44-ABD7-E3D3F1AF1E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99221359"/>
        <c:axId val="1599893519"/>
      </c:barChart>
      <c:catAx>
        <c:axId val="15992213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9893519"/>
        <c:crosses val="autoZero"/>
        <c:auto val="1"/>
        <c:lblAlgn val="ctr"/>
        <c:lblOffset val="100"/>
        <c:noMultiLvlLbl val="0"/>
      </c:catAx>
      <c:valAx>
        <c:axId val="15998935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92213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Counts of Drive Types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'Descriptive Statistics'!$Q$19:$Q$26</c:f>
              <c:strCache>
                <c:ptCount val="8"/>
                <c:pt idx="0">
                  <c:v>Front-Wheel Drive</c:v>
                </c:pt>
                <c:pt idx="1">
                  <c:v>Rear-Wheel Drive</c:v>
                </c:pt>
                <c:pt idx="2">
                  <c:v>4-Wheel or All-Wheel Drive</c:v>
                </c:pt>
                <c:pt idx="3">
                  <c:v>All-Wheel Drive</c:v>
                </c:pt>
                <c:pt idx="4">
                  <c:v>Unknown</c:v>
                </c:pt>
                <c:pt idx="5">
                  <c:v>4-Wheel Drive</c:v>
                </c:pt>
                <c:pt idx="6">
                  <c:v>2-Wheel Drive</c:v>
                </c:pt>
                <c:pt idx="7">
                  <c:v>Part-time 4-Wheel Drive</c:v>
                </c:pt>
              </c:strCache>
            </c:strRef>
          </c:cat>
          <c:val>
            <c:numRef>
              <c:f>'Descriptive Statistics'!$R$19:$R$26</c:f>
              <c:numCache>
                <c:formatCode>General</c:formatCode>
                <c:ptCount val="8"/>
                <c:pt idx="0">
                  <c:v>13351</c:v>
                </c:pt>
                <c:pt idx="1">
                  <c:v>13018</c:v>
                </c:pt>
                <c:pt idx="2">
                  <c:v>6648</c:v>
                </c:pt>
                <c:pt idx="3">
                  <c:v>2121</c:v>
                </c:pt>
                <c:pt idx="4">
                  <c:v>1189</c:v>
                </c:pt>
                <c:pt idx="5">
                  <c:v>1103</c:v>
                </c:pt>
                <c:pt idx="6">
                  <c:v>507</c:v>
                </c:pt>
                <c:pt idx="7">
                  <c:v>176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D9-5644-A98B-8C9947E9FB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14448639"/>
        <c:axId val="1016220831"/>
      </c:barChart>
      <c:catAx>
        <c:axId val="6144486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6220831"/>
        <c:crosses val="autoZero"/>
        <c:auto val="1"/>
        <c:lblAlgn val="ctr"/>
        <c:lblOffset val="100"/>
        <c:noMultiLvlLbl val="0"/>
      </c:catAx>
      <c:valAx>
        <c:axId val="10162208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4486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Annuel Fuel Cost by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2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'Years '!$L$5:$M$5</c:f>
              <c:strCache>
                <c:ptCount val="2"/>
                <c:pt idx="0">
                  <c:v>1984-2000</c:v>
                </c:pt>
                <c:pt idx="1">
                  <c:v>2001-2017</c:v>
                </c:pt>
              </c:strCache>
            </c:strRef>
          </c:cat>
          <c:val>
            <c:numRef>
              <c:f>'Years '!$L$6:$M$6</c:f>
              <c:numCache>
                <c:formatCode>General</c:formatCode>
                <c:ptCount val="2"/>
                <c:pt idx="0">
                  <c:v>1995.5598660785461</c:v>
                </c:pt>
                <c:pt idx="1">
                  <c:v>2111.7744610281925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A4-4B40-882D-2053DFBCD1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3591263"/>
        <c:axId val="663592911"/>
      </c:barChart>
      <c:catAx>
        <c:axId val="663591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3592911"/>
        <c:crosses val="autoZero"/>
        <c:auto val="1"/>
        <c:lblAlgn val="ctr"/>
        <c:lblOffset val="100"/>
        <c:noMultiLvlLbl val="0"/>
      </c:catAx>
      <c:valAx>
        <c:axId val="66359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35912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Annual Fuel Cost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'Gas vs Electrical_cost'!$L$6:$M$6</c:f>
              <c:strCache>
                <c:ptCount val="2"/>
                <c:pt idx="0">
                  <c:v>Gas</c:v>
                </c:pt>
                <c:pt idx="1">
                  <c:v>Electrical</c:v>
                </c:pt>
              </c:strCache>
            </c:strRef>
          </c:cat>
          <c:val>
            <c:numRef>
              <c:f>'Gas vs Electrical_cost'!$L$7:$M$7</c:f>
              <c:numCache>
                <c:formatCode>General</c:formatCode>
                <c:ptCount val="2"/>
                <c:pt idx="0">
                  <c:v>2058.8757240652976</c:v>
                </c:pt>
                <c:pt idx="1">
                  <c:v>1033.3333333333333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39-274A-85EB-5805B818B6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10155023"/>
        <c:axId val="1010160047"/>
      </c:barChart>
      <c:catAx>
        <c:axId val="1010155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160047"/>
        <c:crosses val="autoZero"/>
        <c:auto val="1"/>
        <c:lblAlgn val="ctr"/>
        <c:lblOffset val="100"/>
        <c:noMultiLvlLbl val="0"/>
      </c:catAx>
      <c:valAx>
        <c:axId val="101016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155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Tailpipe CO2 g/miles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'CompactCars vs MidsizeCars_CO2'!$H$6:$I$6</c:f>
              <c:strCache>
                <c:ptCount val="2"/>
                <c:pt idx="0">
                  <c:v>Compact Cars</c:v>
                </c:pt>
                <c:pt idx="1">
                  <c:v>Midsize cars</c:v>
                </c:pt>
              </c:strCache>
            </c:strRef>
          </c:cat>
          <c:val>
            <c:numRef>
              <c:f>'CompactCars vs MidsizeCars_CO2'!$H$7:$I$7</c:f>
              <c:numCache>
                <c:formatCode>General</c:formatCode>
                <c:ptCount val="2"/>
                <c:pt idx="0">
                  <c:v>402.43366569237151</c:v>
                </c:pt>
                <c:pt idx="1">
                  <c:v>444.57558379453525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C8-744F-9195-23A1B482AA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5815007"/>
        <c:axId val="955816655"/>
      </c:barChart>
      <c:catAx>
        <c:axId val="955815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5816655"/>
        <c:crosses val="autoZero"/>
        <c:auto val="1"/>
        <c:lblAlgn val="ctr"/>
        <c:lblOffset val="100"/>
        <c:noMultiLvlLbl val="0"/>
      </c:catAx>
      <c:valAx>
        <c:axId val="955816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58150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11/27/21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974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11/27/21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6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11/27/21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54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11/27/21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63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11/27/21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11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11/27/21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877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11/27/21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3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11/27/21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26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11/27/21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6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11/27/21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1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11/27/21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43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11/27/21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9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Magnifying glass showing decling performance">
            <a:extLst>
              <a:ext uri="{FF2B5EF4-FFF2-40B4-BE49-F238E27FC236}">
                <a16:creationId xmlns:a16="http://schemas.microsoft.com/office/drawing/2014/main" id="{9773FB93-BC09-4ADE-A5B5-6727A4EA6F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1220" b="145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3A3101-4F4F-704E-9058-E35DD1C98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lang="en-US" dirty="0"/>
              <a:t>Vehicle Fuel Economy Analysis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1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D9415C-6D3F-A244-B429-7845F52C1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480" y="758952"/>
            <a:ext cx="8321040" cy="185547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Conclusions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8BD593FB-2EA4-4795-AC37-1F9E8954E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81200" y="2936160"/>
            <a:ext cx="8229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F500-82C8-EB4C-B1C5-5E95EC12B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417" y="3257894"/>
            <a:ext cx="8321167" cy="2524195"/>
          </a:xfrm>
        </p:spPr>
        <p:txBody>
          <a:bodyPr>
            <a:normAutofit/>
          </a:bodyPr>
          <a:lstStyle/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Older cars have a higher fuel cost per year. 2001 -2017 have a higher fuel cost than 1984- 2000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Electrical and Hybrid Cars have a lower fuel costs than Gas/Hybrid cars</a:t>
            </a:r>
          </a:p>
          <a:p>
            <a:pPr marL="525780" indent="-342900"/>
            <a:r>
              <a:rPr lang="en-US" dirty="0"/>
              <a:t>Midsize Cars have a lower total tailpipe CO2 g/miles</a:t>
            </a:r>
          </a:p>
          <a:p>
            <a:pPr indent="0">
              <a:buNone/>
            </a:pPr>
            <a:r>
              <a:rPr lang="en-US" dirty="0"/>
              <a:t> </a:t>
            </a:r>
          </a:p>
          <a:p>
            <a:pPr lvl="1" algn="ctr"/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12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95C5A-2901-474E-801E-F207D43F6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016" y="788533"/>
            <a:ext cx="9267968" cy="2732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/>
              <a:t>Questions??</a:t>
            </a:r>
            <a:endParaRPr lang="en-US" sz="720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E3FB7FD-3883-4AFF-8349-2E3BBDA71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3842963"/>
            <a:ext cx="7772400" cy="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6">
            <a:extLst>
              <a:ext uri="{FF2B5EF4-FFF2-40B4-BE49-F238E27FC236}">
                <a16:creationId xmlns:a16="http://schemas.microsoft.com/office/drawing/2014/main" id="{B3BE00DD-5F52-49B1-A83B-F2E555AC5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B6B67-F9ED-324E-8CA9-01822824A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480" y="758952"/>
            <a:ext cx="8321040" cy="185547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Objectives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8BD593FB-2EA4-4795-AC37-1F9E8954E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81200" y="2936160"/>
            <a:ext cx="8229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47483-085B-8744-80C4-2110A278C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417" y="3257894"/>
            <a:ext cx="8321167" cy="2524195"/>
          </a:xfrm>
        </p:spPr>
        <p:txBody>
          <a:bodyPr>
            <a:normAutofit/>
          </a:bodyPr>
          <a:lstStyle/>
          <a:p>
            <a:r>
              <a:rPr lang="en-US" dirty="0"/>
              <a:t>Provide data-backed analysis and recommendations around vehicle fuel economy and annual fuel costs.</a:t>
            </a:r>
          </a:p>
          <a:p>
            <a:r>
              <a:rPr lang="en-US" dirty="0"/>
              <a:t>Help deliver information that helps give advice on vehicle types, manufacturers, and technical specs</a:t>
            </a:r>
          </a:p>
          <a:p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68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D019AA-952B-4B1F-936C-2012210EB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591" y="1028928"/>
            <a:ext cx="609440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F8B3EA0B-3940-4613-830F-9A701BADF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301942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EF486B-08F9-49C8-BDCF-55EC6CC45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5840060"/>
            <a:ext cx="46573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6CC451CA-571D-D448-A631-6A393F2A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480" y="2501262"/>
            <a:ext cx="8321040" cy="185547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Car Information</a:t>
            </a:r>
          </a:p>
        </p:txBody>
      </p:sp>
    </p:spTree>
    <p:extLst>
      <p:ext uri="{BB962C8B-B14F-4D97-AF65-F5344CB8AC3E}">
        <p14:creationId xmlns:p14="http://schemas.microsoft.com/office/powerpoint/2010/main" val="1006733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EB01C-84A1-EE4E-83DF-42C6A234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Total Number of Cars: 38,113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599AD75-8C75-914F-89BE-41B8E44E284C}"/>
              </a:ext>
            </a:extLst>
          </p:cNvPr>
          <p:cNvSpPr txBox="1">
            <a:spLocks/>
          </p:cNvSpPr>
          <p:nvPr/>
        </p:nvSpPr>
        <p:spPr>
          <a:xfrm>
            <a:off x="758952" y="2413169"/>
            <a:ext cx="6039340" cy="3368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r>
              <a:rPr lang="en-US">
                <a:latin typeface="+mn-lt"/>
                <a:ea typeface="+mn-ea"/>
                <a:cs typeface="+mn-cs"/>
              </a:rPr>
              <a:t>Top 10 cars:</a:t>
            </a: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FEB37D-53CC-484D-A9A8-B9BC2F370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844527"/>
              </p:ext>
            </p:extLst>
          </p:nvPr>
        </p:nvGraphicFramePr>
        <p:xfrm>
          <a:off x="7453951" y="2425618"/>
          <a:ext cx="3973000" cy="33455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42661">
                  <a:extLst>
                    <a:ext uri="{9D8B030D-6E8A-4147-A177-3AD203B41FA5}">
                      <a16:colId xmlns:a16="http://schemas.microsoft.com/office/drawing/2014/main" val="314007158"/>
                    </a:ext>
                  </a:extLst>
                </a:gridCol>
                <a:gridCol w="1130339">
                  <a:extLst>
                    <a:ext uri="{9D8B030D-6E8A-4147-A177-3AD203B41FA5}">
                      <a16:colId xmlns:a16="http://schemas.microsoft.com/office/drawing/2014/main" val="3884275805"/>
                    </a:ext>
                  </a:extLst>
                </a:gridCol>
              </a:tblGrid>
              <a:tr h="334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Chevrolet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16" marR="13916" marT="139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3810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16" marR="13916" marT="13916" marB="0" anchor="b"/>
                </a:tc>
                <a:extLst>
                  <a:ext uri="{0D108BD9-81ED-4DB2-BD59-A6C34878D82A}">
                    <a16:rowId xmlns:a16="http://schemas.microsoft.com/office/drawing/2014/main" val="174927501"/>
                  </a:ext>
                </a:extLst>
              </a:tr>
              <a:tr h="334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Ford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16" marR="13916" marT="139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3155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16" marR="13916" marT="13916" marB="0" anchor="b"/>
                </a:tc>
                <a:extLst>
                  <a:ext uri="{0D108BD9-81ED-4DB2-BD59-A6C34878D82A}">
                    <a16:rowId xmlns:a16="http://schemas.microsoft.com/office/drawing/2014/main" val="293042848"/>
                  </a:ext>
                </a:extLst>
              </a:tr>
              <a:tr h="334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Dodge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16" marR="13916" marT="139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2531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16" marR="13916" marT="13916" marB="0" anchor="b"/>
                </a:tc>
                <a:extLst>
                  <a:ext uri="{0D108BD9-81ED-4DB2-BD59-A6C34878D82A}">
                    <a16:rowId xmlns:a16="http://schemas.microsoft.com/office/drawing/2014/main" val="3127502924"/>
                  </a:ext>
                </a:extLst>
              </a:tr>
              <a:tr h="334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GMC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16" marR="13916" marT="139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2398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16" marR="13916" marT="13916" marB="0" anchor="b"/>
                </a:tc>
                <a:extLst>
                  <a:ext uri="{0D108BD9-81ED-4DB2-BD59-A6C34878D82A}">
                    <a16:rowId xmlns:a16="http://schemas.microsoft.com/office/drawing/2014/main" val="3116171447"/>
                  </a:ext>
                </a:extLst>
              </a:tr>
              <a:tr h="334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Toyota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16" marR="13916" marT="139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1937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16" marR="13916" marT="13916" marB="0" anchor="b"/>
                </a:tc>
                <a:extLst>
                  <a:ext uri="{0D108BD9-81ED-4DB2-BD59-A6C34878D82A}">
                    <a16:rowId xmlns:a16="http://schemas.microsoft.com/office/drawing/2014/main" val="2060630839"/>
                  </a:ext>
                </a:extLst>
              </a:tr>
              <a:tr h="334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BMW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16" marR="13916" marT="139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1712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16" marR="13916" marT="13916" marB="0" anchor="b"/>
                </a:tc>
                <a:extLst>
                  <a:ext uri="{0D108BD9-81ED-4DB2-BD59-A6C34878D82A}">
                    <a16:rowId xmlns:a16="http://schemas.microsoft.com/office/drawing/2014/main" val="2757732318"/>
                  </a:ext>
                </a:extLst>
              </a:tr>
              <a:tr h="334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Nissan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16" marR="13916" marT="139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1372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16" marR="13916" marT="13916" marB="0" anchor="b"/>
                </a:tc>
                <a:extLst>
                  <a:ext uri="{0D108BD9-81ED-4DB2-BD59-A6C34878D82A}">
                    <a16:rowId xmlns:a16="http://schemas.microsoft.com/office/drawing/2014/main" val="3390860334"/>
                  </a:ext>
                </a:extLst>
              </a:tr>
              <a:tr h="334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Mercedes-Benz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16" marR="13916" marT="139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1349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16" marR="13916" marT="13916" marB="0" anchor="b"/>
                </a:tc>
                <a:extLst>
                  <a:ext uri="{0D108BD9-81ED-4DB2-BD59-A6C34878D82A}">
                    <a16:rowId xmlns:a16="http://schemas.microsoft.com/office/drawing/2014/main" val="1847520789"/>
                  </a:ext>
                </a:extLst>
              </a:tr>
              <a:tr h="334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Volkswagen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16" marR="13916" marT="139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1069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16" marR="13916" marT="13916" marB="0" anchor="b"/>
                </a:tc>
                <a:extLst>
                  <a:ext uri="{0D108BD9-81ED-4DB2-BD59-A6C34878D82A}">
                    <a16:rowId xmlns:a16="http://schemas.microsoft.com/office/drawing/2014/main" val="1512558309"/>
                  </a:ext>
                </a:extLst>
              </a:tr>
              <a:tr h="334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Mitsubishi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16" marR="13916" marT="139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1029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16" marR="13916" marT="13916" marB="0" anchor="b"/>
                </a:tc>
                <a:extLst>
                  <a:ext uri="{0D108BD9-81ED-4DB2-BD59-A6C34878D82A}">
                    <a16:rowId xmlns:a16="http://schemas.microsoft.com/office/drawing/2014/main" val="3136586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49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54A98CF-5529-4F3E-A692-2CF1D51F3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825122" cy="6858000"/>
          </a:xfrm>
          <a:custGeom>
            <a:avLst/>
            <a:gdLst>
              <a:gd name="connsiteX0" fmla="*/ 0 w 10825122"/>
              <a:gd name="connsiteY0" fmla="*/ 0 h 6858000"/>
              <a:gd name="connsiteX1" fmla="*/ 9969784 w 10825122"/>
              <a:gd name="connsiteY1" fmla="*/ 0 h 6858000"/>
              <a:gd name="connsiteX2" fmla="*/ 10105415 w 10825122"/>
              <a:gd name="connsiteY2" fmla="*/ 264816 h 6858000"/>
              <a:gd name="connsiteX3" fmla="*/ 10825122 w 10825122"/>
              <a:gd name="connsiteY3" fmla="*/ 3429000 h 6858000"/>
              <a:gd name="connsiteX4" fmla="*/ 10105415 w 10825122"/>
              <a:gd name="connsiteY4" fmla="*/ 6593184 h 6858000"/>
              <a:gd name="connsiteX5" fmla="*/ 9969784 w 10825122"/>
              <a:gd name="connsiteY5" fmla="*/ 6858000 h 6858000"/>
              <a:gd name="connsiteX6" fmla="*/ 0 w 108251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25122" h="6858000">
                <a:moveTo>
                  <a:pt x="0" y="0"/>
                </a:moveTo>
                <a:lnTo>
                  <a:pt x="9969784" y="0"/>
                </a:lnTo>
                <a:lnTo>
                  <a:pt x="10105415" y="264816"/>
                </a:lnTo>
                <a:cubicBezTo>
                  <a:pt x="10566647" y="1222029"/>
                  <a:pt x="10825122" y="2295330"/>
                  <a:pt x="10825122" y="3429000"/>
                </a:cubicBezTo>
                <a:cubicBezTo>
                  <a:pt x="10825122" y="4562671"/>
                  <a:pt x="10566647" y="5635971"/>
                  <a:pt x="10105415" y="6593184"/>
                </a:cubicBezTo>
                <a:lnTo>
                  <a:pt x="996978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193D3268-3AAB-EC4C-A886-BBFC6D4094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3508293"/>
              </p:ext>
            </p:extLst>
          </p:nvPr>
        </p:nvGraphicFramePr>
        <p:xfrm>
          <a:off x="788109" y="788108"/>
          <a:ext cx="8851672" cy="4995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6BD21D6-DAC8-A94F-9065-9A7B5E6C3B50}"/>
              </a:ext>
            </a:extLst>
          </p:cNvPr>
          <p:cNvSpPr txBox="1"/>
          <p:nvPr/>
        </p:nvSpPr>
        <p:spPr>
          <a:xfrm>
            <a:off x="3989967" y="5740012"/>
            <a:ext cx="2845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Bar chart of the counts of the different fuel types.</a:t>
            </a:r>
          </a:p>
        </p:txBody>
      </p:sp>
    </p:spTree>
    <p:extLst>
      <p:ext uri="{BB962C8B-B14F-4D97-AF65-F5344CB8AC3E}">
        <p14:creationId xmlns:p14="http://schemas.microsoft.com/office/powerpoint/2010/main" val="378041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54A98CF-5529-4F3E-A692-2CF1D51F3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825122" cy="6858000"/>
          </a:xfrm>
          <a:custGeom>
            <a:avLst/>
            <a:gdLst>
              <a:gd name="connsiteX0" fmla="*/ 0 w 10825122"/>
              <a:gd name="connsiteY0" fmla="*/ 0 h 6858000"/>
              <a:gd name="connsiteX1" fmla="*/ 9969784 w 10825122"/>
              <a:gd name="connsiteY1" fmla="*/ 0 h 6858000"/>
              <a:gd name="connsiteX2" fmla="*/ 10105415 w 10825122"/>
              <a:gd name="connsiteY2" fmla="*/ 264816 h 6858000"/>
              <a:gd name="connsiteX3" fmla="*/ 10825122 w 10825122"/>
              <a:gd name="connsiteY3" fmla="*/ 3429000 h 6858000"/>
              <a:gd name="connsiteX4" fmla="*/ 10105415 w 10825122"/>
              <a:gd name="connsiteY4" fmla="*/ 6593184 h 6858000"/>
              <a:gd name="connsiteX5" fmla="*/ 9969784 w 10825122"/>
              <a:gd name="connsiteY5" fmla="*/ 6858000 h 6858000"/>
              <a:gd name="connsiteX6" fmla="*/ 0 w 108251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25122" h="6858000">
                <a:moveTo>
                  <a:pt x="0" y="0"/>
                </a:moveTo>
                <a:lnTo>
                  <a:pt x="9969784" y="0"/>
                </a:lnTo>
                <a:lnTo>
                  <a:pt x="10105415" y="264816"/>
                </a:lnTo>
                <a:cubicBezTo>
                  <a:pt x="10566647" y="1222029"/>
                  <a:pt x="10825122" y="2295330"/>
                  <a:pt x="10825122" y="3429000"/>
                </a:cubicBezTo>
                <a:cubicBezTo>
                  <a:pt x="10825122" y="4562671"/>
                  <a:pt x="10566647" y="5635971"/>
                  <a:pt x="10105415" y="6593184"/>
                </a:cubicBezTo>
                <a:lnTo>
                  <a:pt x="996978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2B28826-CDC1-8047-8AB1-438FC529DE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1956611"/>
              </p:ext>
            </p:extLst>
          </p:nvPr>
        </p:nvGraphicFramePr>
        <p:xfrm>
          <a:off x="1152971" y="500742"/>
          <a:ext cx="8519177" cy="4662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9B1C105-3D01-D04E-A00D-D4F4742712EB}"/>
              </a:ext>
            </a:extLst>
          </p:cNvPr>
          <p:cNvSpPr txBox="1"/>
          <p:nvPr/>
        </p:nvSpPr>
        <p:spPr>
          <a:xfrm>
            <a:off x="4102356" y="5163077"/>
            <a:ext cx="2614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Counts of the different drive types for the cars.</a:t>
            </a:r>
          </a:p>
        </p:txBody>
      </p:sp>
    </p:spTree>
    <p:extLst>
      <p:ext uri="{BB962C8B-B14F-4D97-AF65-F5344CB8AC3E}">
        <p14:creationId xmlns:p14="http://schemas.microsoft.com/office/powerpoint/2010/main" val="3351492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03E28-DE45-0C4C-AB15-217B9C679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Car Class Count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5BA0FC-EED9-AE46-A5C1-6F7C0BA0A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3434"/>
              </p:ext>
            </p:extLst>
          </p:nvPr>
        </p:nvGraphicFramePr>
        <p:xfrm>
          <a:off x="6202204" y="1128811"/>
          <a:ext cx="4828992" cy="46578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95098">
                  <a:extLst>
                    <a:ext uri="{9D8B030D-6E8A-4147-A177-3AD203B41FA5}">
                      <a16:colId xmlns:a16="http://schemas.microsoft.com/office/drawing/2014/main" val="3063653848"/>
                    </a:ext>
                  </a:extLst>
                </a:gridCol>
                <a:gridCol w="933894">
                  <a:extLst>
                    <a:ext uri="{9D8B030D-6E8A-4147-A177-3AD203B41FA5}">
                      <a16:colId xmlns:a16="http://schemas.microsoft.com/office/drawing/2014/main" val="2178956862"/>
                    </a:ext>
                  </a:extLst>
                </a:gridCol>
              </a:tblGrid>
              <a:tr h="46578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Compact Cars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5" marR="19375" marT="19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5508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5" marR="19375" marT="19375" marB="0" anchor="b"/>
                </a:tc>
                <a:extLst>
                  <a:ext uri="{0D108BD9-81ED-4DB2-BD59-A6C34878D82A}">
                    <a16:rowId xmlns:a16="http://schemas.microsoft.com/office/drawing/2014/main" val="2599345317"/>
                  </a:ext>
                </a:extLst>
              </a:tr>
              <a:tr h="46578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Subcompact Cars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5" marR="19375" marT="19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4872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5" marR="19375" marT="19375" marB="0" anchor="b"/>
                </a:tc>
                <a:extLst>
                  <a:ext uri="{0D108BD9-81ED-4DB2-BD59-A6C34878D82A}">
                    <a16:rowId xmlns:a16="http://schemas.microsoft.com/office/drawing/2014/main" val="4251805409"/>
                  </a:ext>
                </a:extLst>
              </a:tr>
              <a:tr h="46578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Midsize Cars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5" marR="19375" marT="19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4395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5" marR="19375" marT="19375" marB="0" anchor="b"/>
                </a:tc>
                <a:extLst>
                  <a:ext uri="{0D108BD9-81ED-4DB2-BD59-A6C34878D82A}">
                    <a16:rowId xmlns:a16="http://schemas.microsoft.com/office/drawing/2014/main" val="794686360"/>
                  </a:ext>
                </a:extLst>
              </a:tr>
              <a:tr h="46578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Standard Pickup Trucks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5" marR="19375" marT="19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2354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5" marR="19375" marT="19375" marB="0" anchor="b"/>
                </a:tc>
                <a:extLst>
                  <a:ext uri="{0D108BD9-81ED-4DB2-BD59-A6C34878D82A}">
                    <a16:rowId xmlns:a16="http://schemas.microsoft.com/office/drawing/2014/main" val="1204042022"/>
                  </a:ext>
                </a:extLst>
              </a:tr>
              <a:tr h="46578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Sport Utility Vehicle - 4WD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5" marR="19375" marT="19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2082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5" marR="19375" marT="19375" marB="0" anchor="b"/>
                </a:tc>
                <a:extLst>
                  <a:ext uri="{0D108BD9-81ED-4DB2-BD59-A6C34878D82A}">
                    <a16:rowId xmlns:a16="http://schemas.microsoft.com/office/drawing/2014/main" val="2127359148"/>
                  </a:ext>
                </a:extLst>
              </a:tr>
              <a:tr h="46578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Large Cars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5" marR="19375" marT="19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1891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5" marR="19375" marT="19375" marB="0" anchor="b"/>
                </a:tc>
                <a:extLst>
                  <a:ext uri="{0D108BD9-81ED-4DB2-BD59-A6C34878D82A}">
                    <a16:rowId xmlns:a16="http://schemas.microsoft.com/office/drawing/2014/main" val="410497783"/>
                  </a:ext>
                </a:extLst>
              </a:tr>
              <a:tr h="46578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Two Seaters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5" marR="19375" marT="19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1886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5" marR="19375" marT="19375" marB="0" anchor="b"/>
                </a:tc>
                <a:extLst>
                  <a:ext uri="{0D108BD9-81ED-4DB2-BD59-A6C34878D82A}">
                    <a16:rowId xmlns:a16="http://schemas.microsoft.com/office/drawing/2014/main" val="3054362060"/>
                  </a:ext>
                </a:extLst>
              </a:tr>
              <a:tr h="46578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Sport Utility Vehicle - 2WD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5" marR="19375" marT="19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1627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5" marR="19375" marT="19375" marB="0" anchor="b"/>
                </a:tc>
                <a:extLst>
                  <a:ext uri="{0D108BD9-81ED-4DB2-BD59-A6C34878D82A}">
                    <a16:rowId xmlns:a16="http://schemas.microsoft.com/office/drawing/2014/main" val="2252765431"/>
                  </a:ext>
                </a:extLst>
              </a:tr>
              <a:tr h="46578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Small Station Wagons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5" marR="19375" marT="19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1499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5" marR="19375" marT="19375" marB="0" anchor="b"/>
                </a:tc>
                <a:extLst>
                  <a:ext uri="{0D108BD9-81ED-4DB2-BD59-A6C34878D82A}">
                    <a16:rowId xmlns:a16="http://schemas.microsoft.com/office/drawing/2014/main" val="647476619"/>
                  </a:ext>
                </a:extLst>
              </a:tr>
              <a:tr h="46578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Special Purpose Vehicles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5" marR="19375" marT="19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1455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75" marR="19375" marT="19375" marB="0" anchor="b"/>
                </a:tc>
                <a:extLst>
                  <a:ext uri="{0D108BD9-81ED-4DB2-BD59-A6C34878D82A}">
                    <a16:rowId xmlns:a16="http://schemas.microsoft.com/office/drawing/2014/main" val="3086481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020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D019AA-952B-4B1F-936C-2012210EB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591" y="1028928"/>
            <a:ext cx="609440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F8B3EA0B-3940-4613-830F-9A701BADF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301942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EF486B-08F9-49C8-BDCF-55EC6CC45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5840060"/>
            <a:ext cx="46573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FD3A655-EEF1-CB48-AA23-3A4CF46590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6626053"/>
              </p:ext>
            </p:extLst>
          </p:nvPr>
        </p:nvGraphicFramePr>
        <p:xfrm>
          <a:off x="758951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DB1EEC63-EAE3-834A-9B0F-D1FA6ED008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312046"/>
              </p:ext>
            </p:extLst>
          </p:nvPr>
        </p:nvGraphicFramePr>
        <p:xfrm>
          <a:off x="6861051" y="2057400"/>
          <a:ext cx="4571997" cy="2725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A9B8108-5351-7B47-9F09-BCCA74AB9E44}"/>
              </a:ext>
            </a:extLst>
          </p:cNvPr>
          <p:cNvSpPr txBox="1"/>
          <p:nvPr/>
        </p:nvSpPr>
        <p:spPr>
          <a:xfrm>
            <a:off x="695514" y="4782822"/>
            <a:ext cx="4698874" cy="230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Total annual fuel costs by year for cars made 1984-2000 vs cars made in 2001-2017.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DFCBA9-436B-A84B-AC59-89D074B592D2}"/>
              </a:ext>
            </a:extLst>
          </p:cNvPr>
          <p:cNvSpPr txBox="1"/>
          <p:nvPr/>
        </p:nvSpPr>
        <p:spPr>
          <a:xfrm>
            <a:off x="7594640" y="4765625"/>
            <a:ext cx="83275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Total annual fuel costs by year for cars that use gas vs electrical cars.</a:t>
            </a:r>
          </a:p>
        </p:txBody>
      </p:sp>
    </p:spTree>
    <p:extLst>
      <p:ext uri="{BB962C8B-B14F-4D97-AF65-F5344CB8AC3E}">
        <p14:creationId xmlns:p14="http://schemas.microsoft.com/office/powerpoint/2010/main" val="100624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0">
            <a:extLst>
              <a:ext uri="{FF2B5EF4-FFF2-40B4-BE49-F238E27FC236}">
                <a16:creationId xmlns:a16="http://schemas.microsoft.com/office/drawing/2014/main" id="{454A98CF-5529-4F3E-A692-2CF1D51F3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825122" cy="6858000"/>
          </a:xfrm>
          <a:custGeom>
            <a:avLst/>
            <a:gdLst>
              <a:gd name="connsiteX0" fmla="*/ 0 w 10825122"/>
              <a:gd name="connsiteY0" fmla="*/ 0 h 6858000"/>
              <a:gd name="connsiteX1" fmla="*/ 9969784 w 10825122"/>
              <a:gd name="connsiteY1" fmla="*/ 0 h 6858000"/>
              <a:gd name="connsiteX2" fmla="*/ 10105415 w 10825122"/>
              <a:gd name="connsiteY2" fmla="*/ 264816 h 6858000"/>
              <a:gd name="connsiteX3" fmla="*/ 10825122 w 10825122"/>
              <a:gd name="connsiteY3" fmla="*/ 3429000 h 6858000"/>
              <a:gd name="connsiteX4" fmla="*/ 10105415 w 10825122"/>
              <a:gd name="connsiteY4" fmla="*/ 6593184 h 6858000"/>
              <a:gd name="connsiteX5" fmla="*/ 9969784 w 10825122"/>
              <a:gd name="connsiteY5" fmla="*/ 6858000 h 6858000"/>
              <a:gd name="connsiteX6" fmla="*/ 0 w 108251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25122" h="6858000">
                <a:moveTo>
                  <a:pt x="0" y="0"/>
                </a:moveTo>
                <a:lnTo>
                  <a:pt x="9969784" y="0"/>
                </a:lnTo>
                <a:lnTo>
                  <a:pt x="10105415" y="264816"/>
                </a:lnTo>
                <a:cubicBezTo>
                  <a:pt x="10566647" y="1222029"/>
                  <a:pt x="10825122" y="2295330"/>
                  <a:pt x="10825122" y="3429000"/>
                </a:cubicBezTo>
                <a:cubicBezTo>
                  <a:pt x="10825122" y="4562671"/>
                  <a:pt x="10566647" y="5635971"/>
                  <a:pt x="10105415" y="6593184"/>
                </a:cubicBezTo>
                <a:lnTo>
                  <a:pt x="996978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3262FCA-BAEC-0649-97C1-007AC048EC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5377456"/>
              </p:ext>
            </p:extLst>
          </p:nvPr>
        </p:nvGraphicFramePr>
        <p:xfrm>
          <a:off x="788109" y="788108"/>
          <a:ext cx="8851672" cy="4995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37F6816-3D03-714C-BDCE-1BBBFB974746}"/>
              </a:ext>
            </a:extLst>
          </p:cNvPr>
          <p:cNvSpPr txBox="1"/>
          <p:nvPr/>
        </p:nvSpPr>
        <p:spPr>
          <a:xfrm>
            <a:off x="3316996" y="5756877"/>
            <a:ext cx="37553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Total greenhouse emission g/miles for compact cars vs midsize cars.</a:t>
            </a:r>
          </a:p>
        </p:txBody>
      </p:sp>
    </p:spTree>
    <p:extLst>
      <p:ext uri="{BB962C8B-B14F-4D97-AF65-F5344CB8AC3E}">
        <p14:creationId xmlns:p14="http://schemas.microsoft.com/office/powerpoint/2010/main" val="207812912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201B38"/>
      </a:dk2>
      <a:lt2>
        <a:srgbClr val="E4E8E2"/>
      </a:lt2>
      <a:accent1>
        <a:srgbClr val="944DC3"/>
      </a:accent1>
      <a:accent2>
        <a:srgbClr val="503BB1"/>
      </a:accent2>
      <a:accent3>
        <a:srgbClr val="4D68C3"/>
      </a:accent3>
      <a:accent4>
        <a:srgbClr val="3B88B1"/>
      </a:accent4>
      <a:accent5>
        <a:srgbClr val="46B3AB"/>
      </a:accent5>
      <a:accent6>
        <a:srgbClr val="3BB178"/>
      </a:accent6>
      <a:hlink>
        <a:srgbClr val="338F9A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247</Words>
  <Application>Microsoft Macintosh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Calibri</vt:lpstr>
      <vt:lpstr>Sitka Banner</vt:lpstr>
      <vt:lpstr>HeadlinesVTI</vt:lpstr>
      <vt:lpstr>Vehicle Fuel Economy Analysis</vt:lpstr>
      <vt:lpstr>Objectives</vt:lpstr>
      <vt:lpstr>Car Information</vt:lpstr>
      <vt:lpstr>Total Number of Cars: 38,113</vt:lpstr>
      <vt:lpstr>PowerPoint Presentation</vt:lpstr>
      <vt:lpstr>PowerPoint Presentation</vt:lpstr>
      <vt:lpstr>Car Class Count</vt:lpstr>
      <vt:lpstr>PowerPoint Presentation</vt:lpstr>
      <vt:lpstr>PowerPoint Presentation</vt:lpstr>
      <vt:lpstr>Conclusions</vt:lpstr>
      <vt:lpstr>Questions??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Fuel Economy Analysis</dc:title>
  <dc:creator>Vanessa okosun</dc:creator>
  <cp:lastModifiedBy>Vanessa okosun</cp:lastModifiedBy>
  <cp:revision>4</cp:revision>
  <dcterms:created xsi:type="dcterms:W3CDTF">2021-11-27T17:56:48Z</dcterms:created>
  <dcterms:modified xsi:type="dcterms:W3CDTF">2021-11-27T23:31:05Z</dcterms:modified>
</cp:coreProperties>
</file>