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64B05D-6E1D-42FC-8993-E2FA06EB10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FinalDraft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F7D12F-0318-42F5-84E9-A8A7C2F0098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6/15/2022 11:30:59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tel Information Overview " id="10" name="slide10">
            <a:extLst>
              <a:ext uri="{FF2B5EF4-FFF2-40B4-BE49-F238E27FC236}">
                <a16:creationId xmlns:a16="http://schemas.microsoft.com/office/drawing/2014/main" id="{9366276A-7A17-4D52-A793-0000AC8F57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rating Division " id="11" name="slide11">
            <a:extLst>
              <a:ext uri="{FF2B5EF4-FFF2-40B4-BE49-F238E27FC236}">
                <a16:creationId xmlns:a16="http://schemas.microsoft.com/office/drawing/2014/main" id="{C2E68C6F-2034-4977-94C6-D2165826AB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le/Brand Name" id="12" name="slide12">
            <a:extLst>
              <a:ext uri="{FF2B5EF4-FFF2-40B4-BE49-F238E27FC236}">
                <a16:creationId xmlns:a16="http://schemas.microsoft.com/office/drawing/2014/main" id="{262438C3-745E-49FF-98B9-07AA785613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omnight Booked by Month in US" id="13" name="slide13">
            <a:extLst>
              <a:ext uri="{FF2B5EF4-FFF2-40B4-BE49-F238E27FC236}">
                <a16:creationId xmlns:a16="http://schemas.microsoft.com/office/drawing/2014/main" id="{89E70226-9D65-485C-8611-4AAA97C982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666750"/>
            <a:ext cx="84391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Pandemic&amp;apos;s Financial Impact on the Hotel Industry 1" id="14" name="slide14">
            <a:extLst>
              <a:ext uri="{FF2B5EF4-FFF2-40B4-BE49-F238E27FC236}">
                <a16:creationId xmlns:a16="http://schemas.microsoft.com/office/drawing/2014/main" id="{E6B4A795-6423-40DF-A780-7769D12FA6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Pandemic&amp;apos;s Financial Impact on the Hotel Industry 6" id="15" name="slide15">
            <a:extLst>
              <a:ext uri="{FF2B5EF4-FFF2-40B4-BE49-F238E27FC236}">
                <a16:creationId xmlns:a16="http://schemas.microsoft.com/office/drawing/2014/main" id="{ED96A0CB-F935-45CF-83A5-0D3C414A2A9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Pandemic&amp;apos;s Financial Impact on the Hotel Industry 3" id="16" name="slide16">
            <a:extLst>
              <a:ext uri="{FF2B5EF4-FFF2-40B4-BE49-F238E27FC236}">
                <a16:creationId xmlns:a16="http://schemas.microsoft.com/office/drawing/2014/main" id="{6972BED0-FD1C-436E-8993-A8648ADDACE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Pandemic&amp;apos;s Financial Impact on the Hotel Industry 2" id="17" name="slide17">
            <a:extLst>
              <a:ext uri="{FF2B5EF4-FFF2-40B4-BE49-F238E27FC236}">
                <a16:creationId xmlns:a16="http://schemas.microsoft.com/office/drawing/2014/main" id="{F7AB5248-79E1-48E1-A2AC-DE14C225DB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Pandemic&amp;apos;s Financial Impact on the Hotel Industry 4" id="18" name="slide18">
            <a:extLst>
              <a:ext uri="{FF2B5EF4-FFF2-40B4-BE49-F238E27FC236}">
                <a16:creationId xmlns:a16="http://schemas.microsoft.com/office/drawing/2014/main" id="{5BA5D5F6-C175-4671-B2B5-6BE713D4E5E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Pandemic&amp;apos;s Financial Impact on the Hotel Industry 7" id="19" name="slide19">
            <a:extLst>
              <a:ext uri="{FF2B5EF4-FFF2-40B4-BE49-F238E27FC236}">
                <a16:creationId xmlns:a16="http://schemas.microsoft.com/office/drawing/2014/main" id="{41E769C2-13EF-4EFE-9668-B6BFBE4E56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irect vs. Direct Bookings" id="2" name="slide2">
            <a:extLst>
              <a:ext uri="{FF2B5EF4-FFF2-40B4-BE49-F238E27FC236}">
                <a16:creationId xmlns:a16="http://schemas.microsoft.com/office/drawing/2014/main" id="{FDEC042D-5667-48F5-86C3-2DA454B08E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504825"/>
            <a:ext cx="83439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 Share" id="3" name="slide3">
            <a:extLst>
              <a:ext uri="{FF2B5EF4-FFF2-40B4-BE49-F238E27FC236}">
                <a16:creationId xmlns:a16="http://schemas.microsoft.com/office/drawing/2014/main" id="{B236EDB2-AE3C-42A9-873A-3AA2F7988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528637"/>
            <a:ext cx="83439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ibution by Scale" id="4" name="slide4">
            <a:extLst>
              <a:ext uri="{FF2B5EF4-FFF2-40B4-BE49-F238E27FC236}">
                <a16:creationId xmlns:a16="http://schemas.microsoft.com/office/drawing/2014/main" id="{81CF219C-6697-4839-8B5E-D3F55F5A31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719137"/>
            <a:ext cx="8915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Operating Div Cd" id="5" name="slide5">
            <a:extLst>
              <a:ext uri="{FF2B5EF4-FFF2-40B4-BE49-F238E27FC236}">
                <a16:creationId xmlns:a16="http://schemas.microsoft.com/office/drawing/2014/main" id="{89E02DDC-E051-4C74-A891-465890F72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40" y="0"/>
            <a:ext cx="600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 Revenue by Scale" id="6" name="slide6">
            <a:extLst>
              <a:ext uri="{FF2B5EF4-FFF2-40B4-BE49-F238E27FC236}">
                <a16:creationId xmlns:a16="http://schemas.microsoft.com/office/drawing/2014/main" id="{F3A9CAC5-0BAE-4341-A9CD-D25616FA3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89" y="0"/>
            <a:ext cx="91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9 Rev" id="7" name="slide7">
            <a:extLst>
              <a:ext uri="{FF2B5EF4-FFF2-40B4-BE49-F238E27FC236}">
                <a16:creationId xmlns:a16="http://schemas.microsoft.com/office/drawing/2014/main" id="{B3272F55-4578-451C-B94F-C7DE219D56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585787"/>
            <a:ext cx="83439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rect vs Indirect booking" id="8" name="slide8">
            <a:extLst>
              <a:ext uri="{FF2B5EF4-FFF2-40B4-BE49-F238E27FC236}">
                <a16:creationId xmlns:a16="http://schemas.microsoft.com/office/drawing/2014/main" id="{F5D7E46A-8487-47D5-B9F6-707BD916A9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85787"/>
            <a:ext cx="84391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Hotels by Scale" id="9" name="slide9">
            <a:extLst>
              <a:ext uri="{FF2B5EF4-FFF2-40B4-BE49-F238E27FC236}">
                <a16:creationId xmlns:a16="http://schemas.microsoft.com/office/drawing/2014/main" id="{766F8821-751B-4DB6-B114-263307256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585787"/>
            <a:ext cx="83439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2022-06-16T03:31:06Z</dcterms:created>
  <dcterms:modified xsi:type="dcterms:W3CDTF">2022-06-16T03:31:06Z</dcterms:modified>
</cp:coreProperties>
</file>