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58" autoAdjust="0"/>
  </p:normalViewPr>
  <p:slideViewPr>
    <p:cSldViewPr snapToGrid="0">
      <p:cViewPr varScale="1">
        <p:scale>
          <a:sx n="84" d="100"/>
          <a:sy n="84" d="100"/>
        </p:scale>
        <p:origin x="108" y="450"/>
      </p:cViewPr>
      <p:guideLst/>
    </p:cSldViewPr>
  </p:slideViewPr>
  <p:notesTextViewPr>
    <p:cViewPr>
      <p:scale>
        <a:sx n="1" d="1"/>
        <a:sy n="1" d="1"/>
      </p:scale>
      <p:origin x="0" y="-27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Devey" userId="5f935918-78a9-4be5-bdf3-07d15d68beb4" providerId="ADAL" clId="{D5EDF81E-1ED5-400E-8A03-5BFE3C8665DC}"/>
    <pc:docChg chg="undo custSel addSld delSld modSld">
      <pc:chgData name="Ethan Devey" userId="5f935918-78a9-4be5-bdf3-07d15d68beb4" providerId="ADAL" clId="{D5EDF81E-1ED5-400E-8A03-5BFE3C8665DC}" dt="2024-11-27T04:25:37.331" v="1104" actId="164"/>
      <pc:docMkLst>
        <pc:docMk/>
      </pc:docMkLst>
      <pc:sldChg chg="addSp delSp modSp mod">
        <pc:chgData name="Ethan Devey" userId="5f935918-78a9-4be5-bdf3-07d15d68beb4" providerId="ADAL" clId="{D5EDF81E-1ED5-400E-8A03-5BFE3C8665DC}" dt="2024-11-27T03:36:16.908" v="1083" actId="14100"/>
        <pc:sldMkLst>
          <pc:docMk/>
          <pc:sldMk cId="653403510" sldId="256"/>
        </pc:sldMkLst>
        <pc:picChg chg="add del mod ord">
          <ac:chgData name="Ethan Devey" userId="5f935918-78a9-4be5-bdf3-07d15d68beb4" providerId="ADAL" clId="{D5EDF81E-1ED5-400E-8A03-5BFE3C8665DC}" dt="2024-11-27T03:36:16.908" v="1083" actId="14100"/>
          <ac:picMkLst>
            <pc:docMk/>
            <pc:sldMk cId="653403510" sldId="256"/>
            <ac:picMk id="5" creationId="{4523DCEC-0341-29ED-F7EE-8ED5585DD059}"/>
          </ac:picMkLst>
        </pc:picChg>
      </pc:sldChg>
      <pc:sldChg chg="new del">
        <pc:chgData name="Ethan Devey" userId="5f935918-78a9-4be5-bdf3-07d15d68beb4" providerId="ADAL" clId="{D5EDF81E-1ED5-400E-8A03-5BFE3C8665DC}" dt="2024-11-27T02:35:00.853" v="4" actId="47"/>
        <pc:sldMkLst>
          <pc:docMk/>
          <pc:sldMk cId="275226596" sldId="257"/>
        </pc:sldMkLst>
      </pc:sldChg>
      <pc:sldChg chg="addSp delSp modSp new mod setBg modNotesTx">
        <pc:chgData name="Ethan Devey" userId="5f935918-78a9-4be5-bdf3-07d15d68beb4" providerId="ADAL" clId="{D5EDF81E-1ED5-400E-8A03-5BFE3C8665DC}" dt="2024-11-27T03:37:06.525" v="1096" actId="14100"/>
        <pc:sldMkLst>
          <pc:docMk/>
          <pc:sldMk cId="2302109562" sldId="257"/>
        </pc:sldMkLst>
        <pc:spChg chg="add mod">
          <ac:chgData name="Ethan Devey" userId="5f935918-78a9-4be5-bdf3-07d15d68beb4" providerId="ADAL" clId="{D5EDF81E-1ED5-400E-8A03-5BFE3C8665DC}" dt="2024-11-27T03:36:44.797" v="1089" actId="207"/>
          <ac:spMkLst>
            <pc:docMk/>
            <pc:sldMk cId="2302109562" sldId="257"/>
            <ac:spMk id="10" creationId="{242F471B-7012-CB7D-ACAB-60EA04811B4D}"/>
          </ac:spMkLst>
        </pc:spChg>
        <pc:picChg chg="add mod ord">
          <ac:chgData name="Ethan Devey" userId="5f935918-78a9-4be5-bdf3-07d15d68beb4" providerId="ADAL" clId="{D5EDF81E-1ED5-400E-8A03-5BFE3C8665DC}" dt="2024-11-27T02:46:05.311" v="60" actId="26606"/>
          <ac:picMkLst>
            <pc:docMk/>
            <pc:sldMk cId="2302109562" sldId="257"/>
            <ac:picMk id="5" creationId="{FAC4FA84-183E-58FB-8873-413AF5862113}"/>
          </ac:picMkLst>
        </pc:picChg>
        <pc:picChg chg="add mod ord">
          <ac:chgData name="Ethan Devey" userId="5f935918-78a9-4be5-bdf3-07d15d68beb4" providerId="ADAL" clId="{D5EDF81E-1ED5-400E-8A03-5BFE3C8665DC}" dt="2024-11-27T02:46:05.311" v="60" actId="26606"/>
          <ac:picMkLst>
            <pc:docMk/>
            <pc:sldMk cId="2302109562" sldId="257"/>
            <ac:picMk id="7" creationId="{6CB781BF-B6E5-E3C3-F637-9BD7C46E7E91}"/>
          </ac:picMkLst>
        </pc:picChg>
        <pc:picChg chg="add mod">
          <ac:chgData name="Ethan Devey" userId="5f935918-78a9-4be5-bdf3-07d15d68beb4" providerId="ADAL" clId="{D5EDF81E-1ED5-400E-8A03-5BFE3C8665DC}" dt="2024-11-27T02:46:05.311" v="60" actId="26606"/>
          <ac:picMkLst>
            <pc:docMk/>
            <pc:sldMk cId="2302109562" sldId="257"/>
            <ac:picMk id="9" creationId="{E958B0D9-347F-DF70-4383-9F59EF625040}"/>
          </ac:picMkLst>
        </pc:picChg>
        <pc:picChg chg="add mod ord">
          <ac:chgData name="Ethan Devey" userId="5f935918-78a9-4be5-bdf3-07d15d68beb4" providerId="ADAL" clId="{D5EDF81E-1ED5-400E-8A03-5BFE3C8665DC}" dt="2024-11-27T03:37:06.525" v="1096" actId="14100"/>
          <ac:picMkLst>
            <pc:docMk/>
            <pc:sldMk cId="2302109562" sldId="257"/>
            <ac:picMk id="13" creationId="{83CB8E09-9167-E32A-E640-1A6433ABD3AC}"/>
          </ac:picMkLst>
        </pc:picChg>
        <pc:cxnChg chg="add">
          <ac:chgData name="Ethan Devey" userId="5f935918-78a9-4be5-bdf3-07d15d68beb4" providerId="ADAL" clId="{D5EDF81E-1ED5-400E-8A03-5BFE3C8665DC}" dt="2024-11-27T02:46:05.311" v="60" actId="26606"/>
          <ac:cxnSpMkLst>
            <pc:docMk/>
            <pc:sldMk cId="2302109562" sldId="257"/>
            <ac:cxnSpMk id="58" creationId="{DCD67800-37AC-4E14-89B0-F79DCB3FB86D}"/>
          </ac:cxnSpMkLst>
        </pc:cxnChg>
        <pc:cxnChg chg="add">
          <ac:chgData name="Ethan Devey" userId="5f935918-78a9-4be5-bdf3-07d15d68beb4" providerId="ADAL" clId="{D5EDF81E-1ED5-400E-8A03-5BFE3C8665DC}" dt="2024-11-27T02:46:05.311" v="60" actId="26606"/>
          <ac:cxnSpMkLst>
            <pc:docMk/>
            <pc:sldMk cId="2302109562" sldId="257"/>
            <ac:cxnSpMk id="59" creationId="{20F1788F-A5AE-4188-8274-F7F2E3833ECD}"/>
          </ac:cxnSpMkLst>
        </pc:cxnChg>
      </pc:sldChg>
      <pc:sldChg chg="new del">
        <pc:chgData name="Ethan Devey" userId="5f935918-78a9-4be5-bdf3-07d15d68beb4" providerId="ADAL" clId="{D5EDF81E-1ED5-400E-8A03-5BFE3C8665DC}" dt="2024-11-27T02:35:00.186" v="3" actId="47"/>
        <pc:sldMkLst>
          <pc:docMk/>
          <pc:sldMk cId="735435467" sldId="258"/>
        </pc:sldMkLst>
      </pc:sldChg>
      <pc:sldChg chg="addSp delSp modSp new mod modNotesTx">
        <pc:chgData name="Ethan Devey" userId="5f935918-78a9-4be5-bdf3-07d15d68beb4" providerId="ADAL" clId="{D5EDF81E-1ED5-400E-8A03-5BFE3C8665DC}" dt="2024-11-27T04:25:37.331" v="1104" actId="164"/>
        <pc:sldMkLst>
          <pc:docMk/>
          <pc:sldMk cId="4135607588" sldId="258"/>
        </pc:sldMkLst>
        <pc:spChg chg="add mod topLvl">
          <ac:chgData name="Ethan Devey" userId="5f935918-78a9-4be5-bdf3-07d15d68beb4" providerId="ADAL" clId="{D5EDF81E-1ED5-400E-8A03-5BFE3C8665DC}" dt="2024-11-27T03:37:17.491" v="1097" actId="207"/>
          <ac:spMkLst>
            <pc:docMk/>
            <pc:sldMk cId="4135607588" sldId="258"/>
            <ac:spMk id="2" creationId="{E8AC2564-2947-3281-0768-A52276DB5643}"/>
          </ac:spMkLst>
        </pc:spChg>
        <pc:spChg chg="add mod topLvl">
          <ac:chgData name="Ethan Devey" userId="5f935918-78a9-4be5-bdf3-07d15d68beb4" providerId="ADAL" clId="{D5EDF81E-1ED5-400E-8A03-5BFE3C8665DC}" dt="2024-11-27T03:37:23.864" v="1099" actId="207"/>
          <ac:spMkLst>
            <pc:docMk/>
            <pc:sldMk cId="4135607588" sldId="258"/>
            <ac:spMk id="11" creationId="{A0603632-C6AA-ED46-0BF3-31027B0CEFDE}"/>
          </ac:spMkLst>
        </pc:spChg>
        <pc:spChg chg="add mod">
          <ac:chgData name="Ethan Devey" userId="5f935918-78a9-4be5-bdf3-07d15d68beb4" providerId="ADAL" clId="{D5EDF81E-1ED5-400E-8A03-5BFE3C8665DC}" dt="2024-11-27T03:37:20.708" v="1098" actId="207"/>
          <ac:spMkLst>
            <pc:docMk/>
            <pc:sldMk cId="4135607588" sldId="258"/>
            <ac:spMk id="26" creationId="{8D8AB702-F666-192D-D0F7-EA5D8666946B}"/>
          </ac:spMkLst>
        </pc:spChg>
        <pc:grpChg chg="add mod">
          <ac:chgData name="Ethan Devey" userId="5f935918-78a9-4be5-bdf3-07d15d68beb4" providerId="ADAL" clId="{D5EDF81E-1ED5-400E-8A03-5BFE3C8665DC}" dt="2024-11-27T04:25:37.331" v="1104" actId="164"/>
          <ac:grpSpMkLst>
            <pc:docMk/>
            <pc:sldMk cId="4135607588" sldId="258"/>
            <ac:grpSpMk id="5" creationId="{FD8FBE6D-5D6A-9A01-ACBC-2C67C7517A34}"/>
          </ac:grpSpMkLst>
        </pc:grpChg>
        <pc:grpChg chg="add mod">
          <ac:chgData name="Ethan Devey" userId="5f935918-78a9-4be5-bdf3-07d15d68beb4" providerId="ADAL" clId="{D5EDF81E-1ED5-400E-8A03-5BFE3C8665DC}" dt="2024-11-27T03:22:52.725" v="965" actId="1076"/>
          <ac:grpSpMkLst>
            <pc:docMk/>
            <pc:sldMk cId="4135607588" sldId="258"/>
            <ac:grpSpMk id="27" creationId="{4D77E965-F163-EF90-E8B2-DF48974E66FE}"/>
          </ac:grpSpMkLst>
        </pc:grpChg>
        <pc:grpChg chg="add mod">
          <ac:chgData name="Ethan Devey" userId="5f935918-78a9-4be5-bdf3-07d15d68beb4" providerId="ADAL" clId="{D5EDF81E-1ED5-400E-8A03-5BFE3C8665DC}" dt="2024-11-27T03:23:10.578" v="969" actId="1076"/>
          <ac:grpSpMkLst>
            <pc:docMk/>
            <pc:sldMk cId="4135607588" sldId="258"/>
            <ac:grpSpMk id="34" creationId="{F85909F5-FCDB-6A04-2D45-A022DC582A3F}"/>
          </ac:grpSpMkLst>
        </pc:grpChg>
        <pc:grpChg chg="add mod ord">
          <ac:chgData name="Ethan Devey" userId="5f935918-78a9-4be5-bdf3-07d15d68beb4" providerId="ADAL" clId="{D5EDF81E-1ED5-400E-8A03-5BFE3C8665DC}" dt="2024-11-27T04:25:37.331" v="1104" actId="164"/>
          <ac:grpSpMkLst>
            <pc:docMk/>
            <pc:sldMk cId="4135607588" sldId="258"/>
            <ac:grpSpMk id="35" creationId="{64CFFBA0-A855-F012-D150-F9A4EB64A848}"/>
          </ac:grpSpMkLst>
        </pc:grpChg>
        <pc:picChg chg="add mod ord">
          <ac:chgData name="Ethan Devey" userId="5f935918-78a9-4be5-bdf3-07d15d68beb4" providerId="ADAL" clId="{D5EDF81E-1ED5-400E-8A03-5BFE3C8665DC}" dt="2024-11-27T04:25:37.331" v="1104" actId="164"/>
          <ac:picMkLst>
            <pc:docMk/>
            <pc:sldMk cId="4135607588" sldId="258"/>
            <ac:picMk id="4" creationId="{0C2628AC-0EFA-659C-DCF6-04BBB53AC1CA}"/>
          </ac:picMkLst>
        </pc:picChg>
        <pc:picChg chg="add mod">
          <ac:chgData name="Ethan Devey" userId="5f935918-78a9-4be5-bdf3-07d15d68beb4" providerId="ADAL" clId="{D5EDF81E-1ED5-400E-8A03-5BFE3C8665DC}" dt="2024-11-27T03:16:54.396" v="924" actId="14100"/>
          <ac:picMkLst>
            <pc:docMk/>
            <pc:sldMk cId="4135607588" sldId="258"/>
            <ac:picMk id="18" creationId="{0770E472-C3C8-3C13-72AB-26AFF41AFCD7}"/>
          </ac:picMkLst>
        </pc:picChg>
        <pc:picChg chg="add mod">
          <ac:chgData name="Ethan Devey" userId="5f935918-78a9-4be5-bdf3-07d15d68beb4" providerId="ADAL" clId="{D5EDF81E-1ED5-400E-8A03-5BFE3C8665DC}" dt="2024-11-27T03:16:44.476" v="921" actId="164"/>
          <ac:picMkLst>
            <pc:docMk/>
            <pc:sldMk cId="4135607588" sldId="258"/>
            <ac:picMk id="20" creationId="{59C5E3C5-0165-AAF7-2D72-DA5A3B7EECD3}"/>
          </ac:picMkLst>
        </pc:picChg>
        <pc:picChg chg="add mod">
          <ac:chgData name="Ethan Devey" userId="5f935918-78a9-4be5-bdf3-07d15d68beb4" providerId="ADAL" clId="{D5EDF81E-1ED5-400E-8A03-5BFE3C8665DC}" dt="2024-11-27T03:25:01.974" v="980" actId="1076"/>
          <ac:picMkLst>
            <pc:docMk/>
            <pc:sldMk cId="4135607588" sldId="258"/>
            <ac:picMk id="29" creationId="{999751E2-12F1-5102-9C98-3B326609FB2A}"/>
          </ac:picMkLst>
        </pc:picChg>
        <pc:picChg chg="add mod">
          <ac:chgData name="Ethan Devey" userId="5f935918-78a9-4be5-bdf3-07d15d68beb4" providerId="ADAL" clId="{D5EDF81E-1ED5-400E-8A03-5BFE3C8665DC}" dt="2024-11-27T03:21:08.865" v="937" actId="164"/>
          <ac:picMkLst>
            <pc:docMk/>
            <pc:sldMk cId="4135607588" sldId="258"/>
            <ac:picMk id="33" creationId="{FE64EFB0-8DF4-6FC1-F1CB-017BE5F9447B}"/>
          </ac:picMkLst>
        </pc:picChg>
        <pc:picChg chg="add mod ord">
          <ac:chgData name="Ethan Devey" userId="5f935918-78a9-4be5-bdf3-07d15d68beb4" providerId="ADAL" clId="{D5EDF81E-1ED5-400E-8A03-5BFE3C8665DC}" dt="2024-11-27T03:37:03.794" v="1095" actId="14100"/>
          <ac:picMkLst>
            <pc:docMk/>
            <pc:sldMk cId="4135607588" sldId="258"/>
            <ac:picMk id="37" creationId="{2107AAA0-479F-D5D4-4539-8D616E9E55C6}"/>
          </ac:picMkLst>
        </pc:picChg>
      </pc:sldChg>
      <pc:sldChg chg="addSp delSp modSp new del mod setBg">
        <pc:chgData name="Ethan Devey" userId="5f935918-78a9-4be5-bdf3-07d15d68beb4" providerId="ADAL" clId="{D5EDF81E-1ED5-400E-8A03-5BFE3C8665DC}" dt="2024-11-27T02:43:29.942" v="32" actId="2696"/>
        <pc:sldMkLst>
          <pc:docMk/>
          <pc:sldMk cId="705990344" sldId="259"/>
        </pc:sldMkLst>
      </pc:sldChg>
    </pc:docChg>
  </pc:docChgLst>
  <pc:docChgLst>
    <pc:chgData name="Ioana Platon" userId="18b0f7fbbefdf8fb" providerId="LiveId" clId="{6B6C7C21-72C1-4DCE-B4B2-96DAAA8015BD}"/>
    <pc:docChg chg="undo custSel modSld">
      <pc:chgData name="Ioana Platon" userId="18b0f7fbbefdf8fb" providerId="LiveId" clId="{6B6C7C21-72C1-4DCE-B4B2-96DAAA8015BD}" dt="2024-12-04T05:10:22.117" v="37" actId="20577"/>
      <pc:docMkLst>
        <pc:docMk/>
      </pc:docMkLst>
      <pc:sldChg chg="modSp mod">
        <pc:chgData name="Ioana Platon" userId="18b0f7fbbefdf8fb" providerId="LiveId" clId="{6B6C7C21-72C1-4DCE-B4B2-96DAAA8015BD}" dt="2024-12-03T02:49:17.920" v="4" actId="20577"/>
        <pc:sldMkLst>
          <pc:docMk/>
          <pc:sldMk cId="653403510" sldId="256"/>
        </pc:sldMkLst>
        <pc:spChg chg="mod">
          <ac:chgData name="Ioana Platon" userId="18b0f7fbbefdf8fb" providerId="LiveId" clId="{6B6C7C21-72C1-4DCE-B4B2-96DAAA8015BD}" dt="2024-12-03T02:49:17.920" v="4" actId="20577"/>
          <ac:spMkLst>
            <pc:docMk/>
            <pc:sldMk cId="653403510" sldId="256"/>
            <ac:spMk id="3" creationId="{F99F89D9-1142-5864-A333-F81CF31C578E}"/>
          </ac:spMkLst>
        </pc:spChg>
      </pc:sldChg>
      <pc:sldChg chg="addSp delSp modSp mod modNotesTx">
        <pc:chgData name="Ioana Platon" userId="18b0f7fbbefdf8fb" providerId="LiveId" clId="{6B6C7C21-72C1-4DCE-B4B2-96DAAA8015BD}" dt="2024-12-04T05:10:22.117" v="37" actId="20577"/>
        <pc:sldMkLst>
          <pc:docMk/>
          <pc:sldMk cId="4135607588" sldId="258"/>
        </pc:sldMkLst>
        <pc:spChg chg="mod">
          <ac:chgData name="Ioana Platon" userId="18b0f7fbbefdf8fb" providerId="LiveId" clId="{6B6C7C21-72C1-4DCE-B4B2-96DAAA8015BD}" dt="2024-12-04T02:57:00.068" v="14" actId="20577"/>
          <ac:spMkLst>
            <pc:docMk/>
            <pc:sldMk cId="4135607588" sldId="258"/>
            <ac:spMk id="11" creationId="{A0603632-C6AA-ED46-0BF3-31027B0CEFDE}"/>
          </ac:spMkLst>
        </pc:spChg>
        <pc:picChg chg="add mod">
          <ac:chgData name="Ioana Platon" userId="18b0f7fbbefdf8fb" providerId="LiveId" clId="{6B6C7C21-72C1-4DCE-B4B2-96DAAA8015BD}" dt="2024-12-04T03:08:17.570" v="22" actId="14100"/>
          <ac:picMkLst>
            <pc:docMk/>
            <pc:sldMk cId="4135607588" sldId="258"/>
            <ac:picMk id="6" creationId="{9A603B3E-685A-F2E1-50A7-214CFE1FA767}"/>
          </ac:picMkLst>
        </pc:picChg>
        <pc:picChg chg="del">
          <ac:chgData name="Ioana Platon" userId="18b0f7fbbefdf8fb" providerId="LiveId" clId="{6B6C7C21-72C1-4DCE-B4B2-96DAAA8015BD}" dt="2024-12-04T03:05:12.363" v="16" actId="478"/>
          <ac:picMkLst>
            <pc:docMk/>
            <pc:sldMk cId="4135607588" sldId="258"/>
            <ac:picMk id="31" creationId="{4103CAF1-B45A-AFBD-DF21-71D95CB77C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3FCA-6DE5-440A-98E3-95AFDAC56FE7}"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C2C8-F242-4933-887D-565B5DB504EE}" type="slidenum">
              <a:rPr lang="en-US" smtClean="0"/>
              <a:t>‹#›</a:t>
            </a:fld>
            <a:endParaRPr lang="en-US"/>
          </a:p>
        </p:txBody>
      </p:sp>
    </p:spTree>
    <p:extLst>
      <p:ext uri="{BB962C8B-B14F-4D97-AF65-F5344CB8AC3E}">
        <p14:creationId xmlns:p14="http://schemas.microsoft.com/office/powerpoint/2010/main" val="89021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look at trends in cardiovascular disease and make a predictive model that would predict whether or not you would have heart disease based on some dietary factors and biological factors. The data we trained our model with was skewed that over 90% of the data didn’t have CVD, so training a model became difficult and we needed to use a smaller train data set in order to create a model that would be a bit more predictive of yes or no heart disease. </a:t>
            </a:r>
          </a:p>
        </p:txBody>
      </p:sp>
      <p:sp>
        <p:nvSpPr>
          <p:cNvPr id="4" name="Slide Number Placeholder 3"/>
          <p:cNvSpPr>
            <a:spLocks noGrp="1"/>
          </p:cNvSpPr>
          <p:nvPr>
            <p:ph type="sldNum" sz="quarter" idx="5"/>
          </p:nvPr>
        </p:nvSpPr>
        <p:spPr/>
        <p:txBody>
          <a:bodyPr/>
          <a:lstStyle/>
          <a:p>
            <a:fld id="{5767C2C8-F242-4933-887D-565B5DB504EE}" type="slidenum">
              <a:rPr lang="en-US" smtClean="0"/>
              <a:t>2</a:t>
            </a:fld>
            <a:endParaRPr lang="en-US"/>
          </a:p>
        </p:txBody>
      </p:sp>
    </p:spTree>
    <p:extLst>
      <p:ext uri="{BB962C8B-B14F-4D97-AF65-F5344CB8AC3E}">
        <p14:creationId xmlns:p14="http://schemas.microsoft.com/office/powerpoint/2010/main" val="39503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our skewed data, we ended up playing around with 3 different models to try and improve and optimize our model. Started with Neural Network, then RF, then a Regression model. </a:t>
            </a:r>
          </a:p>
          <a:p>
            <a:endParaRPr lang="en-US" dirty="0"/>
          </a:p>
          <a:p>
            <a:pPr>
              <a:lnSpc>
                <a:spcPts val="1425"/>
              </a:lnSpc>
            </a:pPr>
            <a:r>
              <a:rPr lang="en-US" b="0" dirty="0">
                <a:solidFill>
                  <a:srgbClr val="CCCCCC"/>
                </a:solidFill>
                <a:effectLst/>
                <a:latin typeface="Consolas" panose="020B0609020204030204" pitchFamily="49" charset="0"/>
              </a:rPr>
              <a:t>In our optimization, we decided to utilize fewer layers (three), various hidden node values, and different random states. Upon completing the neural network model, we got an accuracy score of 91% and a precision of around 40%. Results remained very similar. Upon further inspection of our data, we found that the data we had didn't have enough people in the data set of individuals with heart disease in order for the model to predict heart disease accurately, so we needed to change the amount of data in training and testing. We changed the split ratio of training and testing data and reran everything. With further evaluation of these changes using the confusion matrix and classification reporting, we found that while the overall accuracy score was still in the low 90%s, the precision of detecting heart disease was higher than our initial model but still pretty low at 49%. </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We decided to try two additional modules with similar optimizations to see if we could increase the precision score. First, we ran the Random Forest model again with the new split, which garnered very similar results to the first try. The Random Forest model had an accuracy score of 92% for heart disease but a precision score of 41%.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decided to add a logistic regression model to our optimization. We split and trained the data similarly to previous models. We also created a confusion matrix and classification report. For heart disease, this model's results were 92% accuracy and 55% precision, which were still low but higher than the other two models.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moved forward with the </a:t>
            </a:r>
            <a:r>
              <a:rPr lang="en-US" b="0">
                <a:solidFill>
                  <a:srgbClr val="CCCCCC"/>
                </a:solidFill>
                <a:effectLst/>
                <a:latin typeface="Consolas" panose="020B0609020204030204" pitchFamily="49" charset="0"/>
              </a:rPr>
              <a:t>logistc </a:t>
            </a:r>
            <a:r>
              <a:rPr lang="en-US" b="0" dirty="0">
                <a:solidFill>
                  <a:srgbClr val="CCCCCC"/>
                </a:solidFill>
                <a:effectLst/>
                <a:latin typeface="Consolas" panose="020B0609020204030204" pitchFamily="49" charset="0"/>
              </a:rPr>
              <a:t>regression model as our prediction model since these were the highest results. We ran a quick test to see if our model would make a prediction, which it did. We then decided to create an online platform where individuals could input their health data to determine whether they were at risk for CDV. </a:t>
            </a:r>
          </a:p>
          <a:p>
            <a:pPr>
              <a:lnSpc>
                <a:spcPts val="1425"/>
              </a:lnSpc>
            </a:pP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767C2C8-F242-4933-887D-565B5DB504EE}" type="slidenum">
              <a:rPr lang="en-US" smtClean="0"/>
              <a:t>3</a:t>
            </a:fld>
            <a:endParaRPr lang="en-US"/>
          </a:p>
        </p:txBody>
      </p:sp>
    </p:spTree>
    <p:extLst>
      <p:ext uri="{BB962C8B-B14F-4D97-AF65-F5344CB8AC3E}">
        <p14:creationId xmlns:p14="http://schemas.microsoft.com/office/powerpoint/2010/main" val="70186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0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82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2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6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1797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17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12/3/2024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6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12/3/2024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585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image of a heart&#10;&#10;Description automatically generated">
            <a:extLst>
              <a:ext uri="{FF2B5EF4-FFF2-40B4-BE49-F238E27FC236}">
                <a16:creationId xmlns:a16="http://schemas.microsoft.com/office/drawing/2014/main" id="{4523DCEC-0341-29ED-F7EE-8ED5585DD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12429"/>
          </a:xfrm>
          <a:prstGeom prst="rect">
            <a:avLst/>
          </a:prstGeom>
        </p:spPr>
      </p:pic>
      <p:sp>
        <p:nvSpPr>
          <p:cNvPr id="2" name="Title 1">
            <a:extLst>
              <a:ext uri="{FF2B5EF4-FFF2-40B4-BE49-F238E27FC236}">
                <a16:creationId xmlns:a16="http://schemas.microsoft.com/office/drawing/2014/main" id="{7263C6FB-C6DD-1F76-4379-8903CBD97487}"/>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CARDIOVASCULAR DISEASE PREDICTOR</a:t>
            </a:r>
          </a:p>
        </p:txBody>
      </p:sp>
      <p:sp>
        <p:nvSpPr>
          <p:cNvPr id="3" name="Subtitle 2">
            <a:extLst>
              <a:ext uri="{FF2B5EF4-FFF2-40B4-BE49-F238E27FC236}">
                <a16:creationId xmlns:a16="http://schemas.microsoft.com/office/drawing/2014/main" id="{F99F89D9-1142-5864-A333-F81CF31C578E}"/>
              </a:ext>
            </a:extLst>
          </p:cNvPr>
          <p:cNvSpPr>
            <a:spLocks noGrp="1"/>
          </p:cNvSpPr>
          <p:nvPr>
            <p:ph type="subTitle" idx="1"/>
          </p:nvPr>
        </p:nvSpPr>
        <p:spPr>
          <a:xfrm>
            <a:off x="8142516" y="4901919"/>
            <a:ext cx="3483615" cy="1100329"/>
          </a:xfrm>
        </p:spPr>
        <p:txBody>
          <a:bodyPr anchor="ctr">
            <a:normAutofit fontScale="55000" lnSpcReduction="20000"/>
          </a:bodyPr>
          <a:lstStyle/>
          <a:p>
            <a:r>
              <a:rPr lang="en-US" sz="1600" dirty="0">
                <a:solidFill>
                  <a:srgbClr val="FFFFFF"/>
                </a:solidFill>
              </a:rPr>
              <a:t>Ethan Devey</a:t>
            </a:r>
          </a:p>
          <a:p>
            <a:r>
              <a:rPr lang="en-US" sz="1600" dirty="0">
                <a:solidFill>
                  <a:srgbClr val="FFFFFF"/>
                </a:solidFill>
              </a:rPr>
              <a:t>Scott Park-</a:t>
            </a:r>
            <a:r>
              <a:rPr lang="en-US" sz="1600" dirty="0" err="1">
                <a:solidFill>
                  <a:srgbClr val="FFFFFF"/>
                </a:solidFill>
              </a:rPr>
              <a:t>VoKoun</a:t>
            </a:r>
            <a:endParaRPr lang="en-US" sz="1600" dirty="0">
              <a:solidFill>
                <a:srgbClr val="FFFFFF"/>
              </a:solidFill>
            </a:endParaRPr>
          </a:p>
          <a:p>
            <a:r>
              <a:rPr lang="en-US" sz="1600" dirty="0">
                <a:solidFill>
                  <a:srgbClr val="FFFFFF"/>
                </a:solidFill>
              </a:rPr>
              <a:t>Ioana </a:t>
            </a:r>
            <a:r>
              <a:rPr lang="en-US" sz="1600" dirty="0" err="1">
                <a:solidFill>
                  <a:srgbClr val="FFFFFF"/>
                </a:solidFill>
              </a:rPr>
              <a:t>Platon</a:t>
            </a:r>
            <a:endParaRPr lang="en-US" sz="1600" dirty="0">
              <a:solidFill>
                <a:srgbClr val="FFFFFF"/>
              </a:solidFill>
            </a:endParaRPr>
          </a:p>
          <a:p>
            <a:r>
              <a:rPr lang="en-US" sz="1600" dirty="0">
                <a:solidFill>
                  <a:srgbClr val="FFFFFF"/>
                </a:solidFill>
              </a:rPr>
              <a:t>Brandon Umana</a:t>
            </a:r>
          </a:p>
        </p:txBody>
      </p:sp>
      <p:cxnSp>
        <p:nvCxnSpPr>
          <p:cNvPr id="29" name="Straight Connector 28">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digital image of a heart&#10;&#10;Description automatically generated">
            <a:extLst>
              <a:ext uri="{FF2B5EF4-FFF2-40B4-BE49-F238E27FC236}">
                <a16:creationId xmlns:a16="http://schemas.microsoft.com/office/drawing/2014/main" id="{83CB8E09-9167-E32A-E640-1A6433AB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green bar graph with numbers&#10;&#10;Description automatically generated">
            <a:extLst>
              <a:ext uri="{FF2B5EF4-FFF2-40B4-BE49-F238E27FC236}">
                <a16:creationId xmlns:a16="http://schemas.microsoft.com/office/drawing/2014/main" id="{FAC4FA84-183E-58FB-8873-413AF586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231" y="1123527"/>
            <a:ext cx="1841920" cy="4604800"/>
          </a:xfrm>
          <a:prstGeom prst="rect">
            <a:avLst/>
          </a:prstGeom>
        </p:spPr>
      </p:pic>
      <p:cxnSp>
        <p:nvCxnSpPr>
          <p:cNvPr id="58" name="Straight Connector 5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graph&#10;&#10;Description automatically generated">
            <a:extLst>
              <a:ext uri="{FF2B5EF4-FFF2-40B4-BE49-F238E27FC236}">
                <a16:creationId xmlns:a16="http://schemas.microsoft.com/office/drawing/2014/main" id="{E958B0D9-347F-DF70-4383-9F59EF625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5280" y="1123527"/>
            <a:ext cx="3488136" cy="4604800"/>
          </a:xfrm>
          <a:prstGeom prst="rect">
            <a:avLst/>
          </a:prstGeom>
        </p:spPr>
      </p:pic>
      <p:cxnSp>
        <p:nvCxnSpPr>
          <p:cNvPr id="59" name="Straight Connector 5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people&#10;&#10;Description automatically generated with medium confidence">
            <a:extLst>
              <a:ext uri="{FF2B5EF4-FFF2-40B4-BE49-F238E27FC236}">
                <a16:creationId xmlns:a16="http://schemas.microsoft.com/office/drawing/2014/main" id="{6CB781BF-B6E5-E3C3-F637-9BD7C46E7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1156" y="1123528"/>
            <a:ext cx="1899479" cy="4604800"/>
          </a:xfrm>
          <a:prstGeom prst="rect">
            <a:avLst/>
          </a:prstGeom>
        </p:spPr>
      </p:pic>
      <p:sp>
        <p:nvSpPr>
          <p:cNvPr id="10" name="TextBox 9">
            <a:extLst>
              <a:ext uri="{FF2B5EF4-FFF2-40B4-BE49-F238E27FC236}">
                <a16:creationId xmlns:a16="http://schemas.microsoft.com/office/drawing/2014/main" id="{242F471B-7012-CB7D-ACAB-60EA04811B4D}"/>
              </a:ext>
            </a:extLst>
          </p:cNvPr>
          <p:cNvSpPr txBox="1"/>
          <p:nvPr/>
        </p:nvSpPr>
        <p:spPr>
          <a:xfrm>
            <a:off x="369116" y="159390"/>
            <a:ext cx="6082018" cy="707886"/>
          </a:xfrm>
          <a:prstGeom prst="rect">
            <a:avLst/>
          </a:prstGeom>
          <a:noFill/>
        </p:spPr>
        <p:txBody>
          <a:bodyPr wrap="square" rtlCol="0">
            <a:spAutoFit/>
          </a:bodyPr>
          <a:lstStyle/>
          <a:p>
            <a:r>
              <a:rPr lang="en-US" sz="4000" dirty="0">
                <a:solidFill>
                  <a:schemeClr val="bg1"/>
                </a:solidFill>
              </a:rPr>
              <a:t>ABOUT THE DATA</a:t>
            </a:r>
          </a:p>
        </p:txBody>
      </p:sp>
    </p:spTree>
    <p:extLst>
      <p:ext uri="{BB962C8B-B14F-4D97-AF65-F5344CB8AC3E}">
        <p14:creationId xmlns:p14="http://schemas.microsoft.com/office/powerpoint/2010/main" val="23021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digital image of a heart&#10;&#10;Description automatically generated">
            <a:extLst>
              <a:ext uri="{FF2B5EF4-FFF2-40B4-BE49-F238E27FC236}">
                <a16:creationId xmlns:a16="http://schemas.microsoft.com/office/drawing/2014/main" id="{2107AAA0-479F-D5D4-4539-8D616E9E5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7" name="Group 26">
            <a:extLst>
              <a:ext uri="{FF2B5EF4-FFF2-40B4-BE49-F238E27FC236}">
                <a16:creationId xmlns:a16="http://schemas.microsoft.com/office/drawing/2014/main" id="{4D77E965-F163-EF90-E8B2-DF48974E66FE}"/>
              </a:ext>
            </a:extLst>
          </p:cNvPr>
          <p:cNvGrpSpPr/>
          <p:nvPr/>
        </p:nvGrpSpPr>
        <p:grpSpPr>
          <a:xfrm>
            <a:off x="4597957" y="545376"/>
            <a:ext cx="3183209" cy="5702179"/>
            <a:chOff x="8574867" y="534904"/>
            <a:chExt cx="3183209" cy="5702179"/>
          </a:xfrm>
        </p:grpSpPr>
        <p:pic>
          <p:nvPicPr>
            <p:cNvPr id="18" name="Picture 17">
              <a:extLst>
                <a:ext uri="{FF2B5EF4-FFF2-40B4-BE49-F238E27FC236}">
                  <a16:creationId xmlns:a16="http://schemas.microsoft.com/office/drawing/2014/main" id="{0770E472-C3C8-3C13-72AB-26AFF41AFCD7}"/>
                </a:ext>
              </a:extLst>
            </p:cNvPr>
            <p:cNvPicPr>
              <a:picLocks noChangeAspect="1"/>
            </p:cNvPicPr>
            <p:nvPr/>
          </p:nvPicPr>
          <p:blipFill>
            <a:blip r:embed="rId4"/>
            <a:stretch>
              <a:fillRect/>
            </a:stretch>
          </p:blipFill>
          <p:spPr>
            <a:xfrm>
              <a:off x="8575910" y="1304483"/>
              <a:ext cx="3182166" cy="2660613"/>
            </a:xfrm>
            <a:prstGeom prst="rect">
              <a:avLst/>
            </a:prstGeom>
          </p:spPr>
        </p:pic>
        <p:pic>
          <p:nvPicPr>
            <p:cNvPr id="20" name="Picture 19">
              <a:extLst>
                <a:ext uri="{FF2B5EF4-FFF2-40B4-BE49-F238E27FC236}">
                  <a16:creationId xmlns:a16="http://schemas.microsoft.com/office/drawing/2014/main" id="{59C5E3C5-0165-AAF7-2D72-DA5A3B7EECD3}"/>
                </a:ext>
              </a:extLst>
            </p:cNvPr>
            <p:cNvPicPr>
              <a:picLocks noChangeAspect="1"/>
            </p:cNvPicPr>
            <p:nvPr/>
          </p:nvPicPr>
          <p:blipFill>
            <a:blip r:embed="rId5"/>
            <a:stretch>
              <a:fillRect/>
            </a:stretch>
          </p:blipFill>
          <p:spPr>
            <a:xfrm>
              <a:off x="8692395" y="5193053"/>
              <a:ext cx="2949196" cy="1044030"/>
            </a:xfrm>
            <a:prstGeom prst="rect">
              <a:avLst/>
            </a:prstGeom>
          </p:spPr>
        </p:pic>
        <p:sp>
          <p:nvSpPr>
            <p:cNvPr id="26" name="TextBox 25">
              <a:extLst>
                <a:ext uri="{FF2B5EF4-FFF2-40B4-BE49-F238E27FC236}">
                  <a16:creationId xmlns:a16="http://schemas.microsoft.com/office/drawing/2014/main" id="{8D8AB702-F666-192D-D0F7-EA5D8666946B}"/>
                </a:ext>
              </a:extLst>
            </p:cNvPr>
            <p:cNvSpPr txBox="1"/>
            <p:nvPr/>
          </p:nvSpPr>
          <p:spPr>
            <a:xfrm>
              <a:off x="8574867" y="534904"/>
              <a:ext cx="3066724" cy="369332"/>
            </a:xfrm>
            <a:prstGeom prst="rect">
              <a:avLst/>
            </a:prstGeom>
            <a:noFill/>
          </p:spPr>
          <p:txBody>
            <a:bodyPr wrap="square" rtlCol="0" anchor="ctr">
              <a:spAutoFit/>
            </a:bodyPr>
            <a:lstStyle/>
            <a:p>
              <a:pPr algn="ctr"/>
              <a:r>
                <a:rPr lang="en-US" dirty="0">
                  <a:solidFill>
                    <a:schemeClr val="bg1"/>
                  </a:solidFill>
                </a:rPr>
                <a:t>Random Forest Model</a:t>
              </a:r>
            </a:p>
          </p:txBody>
        </p:sp>
      </p:grpSp>
      <p:grpSp>
        <p:nvGrpSpPr>
          <p:cNvPr id="34" name="Group 33">
            <a:extLst>
              <a:ext uri="{FF2B5EF4-FFF2-40B4-BE49-F238E27FC236}">
                <a16:creationId xmlns:a16="http://schemas.microsoft.com/office/drawing/2014/main" id="{F85909F5-FCDB-6A04-2D45-A022DC582A3F}"/>
              </a:ext>
            </a:extLst>
          </p:cNvPr>
          <p:cNvGrpSpPr/>
          <p:nvPr/>
        </p:nvGrpSpPr>
        <p:grpSpPr>
          <a:xfrm>
            <a:off x="8658729" y="563263"/>
            <a:ext cx="3066724" cy="5735447"/>
            <a:chOff x="4617592" y="519175"/>
            <a:chExt cx="3066724" cy="5735447"/>
          </a:xfrm>
        </p:grpSpPr>
        <p:sp>
          <p:nvSpPr>
            <p:cNvPr id="11" name="TextBox 10">
              <a:extLst>
                <a:ext uri="{FF2B5EF4-FFF2-40B4-BE49-F238E27FC236}">
                  <a16:creationId xmlns:a16="http://schemas.microsoft.com/office/drawing/2014/main" id="{A0603632-C6AA-ED46-0BF3-31027B0CEFDE}"/>
                </a:ext>
              </a:extLst>
            </p:cNvPr>
            <p:cNvSpPr txBox="1"/>
            <p:nvPr/>
          </p:nvSpPr>
          <p:spPr>
            <a:xfrm>
              <a:off x="4617592" y="519175"/>
              <a:ext cx="3066724" cy="369332"/>
            </a:xfrm>
            <a:prstGeom prst="rect">
              <a:avLst/>
            </a:prstGeom>
            <a:noFill/>
          </p:spPr>
          <p:txBody>
            <a:bodyPr wrap="square" rtlCol="0" anchor="ctr">
              <a:spAutoFit/>
            </a:bodyPr>
            <a:lstStyle/>
            <a:p>
              <a:pPr algn="ctr"/>
              <a:r>
                <a:rPr lang="en-US" dirty="0">
                  <a:solidFill>
                    <a:schemeClr val="bg1"/>
                  </a:solidFill>
                </a:rPr>
                <a:t>Logistic Regression Model</a:t>
              </a:r>
            </a:p>
          </p:txBody>
        </p:sp>
        <p:pic>
          <p:nvPicPr>
            <p:cNvPr id="33" name="Picture 32">
              <a:extLst>
                <a:ext uri="{FF2B5EF4-FFF2-40B4-BE49-F238E27FC236}">
                  <a16:creationId xmlns:a16="http://schemas.microsoft.com/office/drawing/2014/main" id="{FE64EFB0-8DF4-6FC1-F1CB-017BE5F9447B}"/>
                </a:ext>
              </a:extLst>
            </p:cNvPr>
            <p:cNvPicPr>
              <a:picLocks noChangeAspect="1"/>
            </p:cNvPicPr>
            <p:nvPr/>
          </p:nvPicPr>
          <p:blipFill>
            <a:blip r:embed="rId6"/>
            <a:stretch>
              <a:fillRect/>
            </a:stretch>
          </p:blipFill>
          <p:spPr>
            <a:xfrm>
              <a:off x="4652301" y="5218212"/>
              <a:ext cx="2880610" cy="1036410"/>
            </a:xfrm>
            <a:prstGeom prst="rect">
              <a:avLst/>
            </a:prstGeom>
          </p:spPr>
        </p:pic>
      </p:grpSp>
      <p:grpSp>
        <p:nvGrpSpPr>
          <p:cNvPr id="5" name="Group 4">
            <a:extLst>
              <a:ext uri="{FF2B5EF4-FFF2-40B4-BE49-F238E27FC236}">
                <a16:creationId xmlns:a16="http://schemas.microsoft.com/office/drawing/2014/main" id="{FD8FBE6D-5D6A-9A01-ACBC-2C67C7517A34}"/>
              </a:ext>
            </a:extLst>
          </p:cNvPr>
          <p:cNvGrpSpPr/>
          <p:nvPr/>
        </p:nvGrpSpPr>
        <p:grpSpPr>
          <a:xfrm>
            <a:off x="393142" y="545376"/>
            <a:ext cx="3360711" cy="5669600"/>
            <a:chOff x="393142" y="545376"/>
            <a:chExt cx="3360711" cy="5669600"/>
          </a:xfrm>
        </p:grpSpPr>
        <p:grpSp>
          <p:nvGrpSpPr>
            <p:cNvPr id="35" name="Group 34">
              <a:extLst>
                <a:ext uri="{FF2B5EF4-FFF2-40B4-BE49-F238E27FC236}">
                  <a16:creationId xmlns:a16="http://schemas.microsoft.com/office/drawing/2014/main" id="{64CFFBA0-A855-F012-D150-F9A4EB64A848}"/>
                </a:ext>
              </a:extLst>
            </p:cNvPr>
            <p:cNvGrpSpPr/>
            <p:nvPr/>
          </p:nvGrpSpPr>
          <p:grpSpPr>
            <a:xfrm>
              <a:off x="393142" y="545376"/>
              <a:ext cx="3360711" cy="3949527"/>
              <a:chOff x="6231917" y="545376"/>
              <a:chExt cx="3360711" cy="3949527"/>
            </a:xfrm>
          </p:grpSpPr>
          <p:sp>
            <p:nvSpPr>
              <p:cNvPr id="2" name="TextBox 1">
                <a:extLst>
                  <a:ext uri="{FF2B5EF4-FFF2-40B4-BE49-F238E27FC236}">
                    <a16:creationId xmlns:a16="http://schemas.microsoft.com/office/drawing/2014/main" id="{E8AC2564-2947-3281-0768-A52276DB5643}"/>
                  </a:ext>
                </a:extLst>
              </p:cNvPr>
              <p:cNvSpPr txBox="1"/>
              <p:nvPr/>
            </p:nvSpPr>
            <p:spPr>
              <a:xfrm>
                <a:off x="6456727" y="545376"/>
                <a:ext cx="3135901" cy="366176"/>
              </a:xfrm>
              <a:prstGeom prst="rect">
                <a:avLst/>
              </a:prstGeom>
              <a:noFill/>
            </p:spPr>
            <p:txBody>
              <a:bodyPr wrap="square" rtlCol="0" anchor="ctr">
                <a:spAutoFit/>
              </a:bodyPr>
              <a:lstStyle/>
              <a:p>
                <a:pPr algn="ctr"/>
                <a:r>
                  <a:rPr lang="en-US" dirty="0">
                    <a:solidFill>
                      <a:schemeClr val="bg1"/>
                    </a:solidFill>
                  </a:rPr>
                  <a:t>Neural Network Model</a:t>
                </a:r>
              </a:p>
            </p:txBody>
          </p:sp>
          <p:pic>
            <p:nvPicPr>
              <p:cNvPr id="29" name="Picture 28">
                <a:extLst>
                  <a:ext uri="{FF2B5EF4-FFF2-40B4-BE49-F238E27FC236}">
                    <a16:creationId xmlns:a16="http://schemas.microsoft.com/office/drawing/2014/main" id="{999751E2-12F1-5102-9C98-3B326609FB2A}"/>
                  </a:ext>
                </a:extLst>
              </p:cNvPr>
              <p:cNvPicPr>
                <a:picLocks noChangeAspect="1"/>
              </p:cNvPicPr>
              <p:nvPr/>
            </p:nvPicPr>
            <p:blipFill>
              <a:blip r:embed="rId7"/>
              <a:stretch>
                <a:fillRect/>
              </a:stretch>
            </p:blipFill>
            <p:spPr>
              <a:xfrm>
                <a:off x="6231917" y="1134192"/>
                <a:ext cx="3360711" cy="3360711"/>
              </a:xfrm>
              <a:prstGeom prst="rect">
                <a:avLst/>
              </a:prstGeom>
            </p:spPr>
          </p:pic>
        </p:grpSp>
        <p:pic>
          <p:nvPicPr>
            <p:cNvPr id="4" name="Picture 3">
              <a:extLst>
                <a:ext uri="{FF2B5EF4-FFF2-40B4-BE49-F238E27FC236}">
                  <a16:creationId xmlns:a16="http://schemas.microsoft.com/office/drawing/2014/main" id="{0C2628AC-0EFA-659C-DCF6-04BBB53AC1CA}"/>
                </a:ext>
              </a:extLst>
            </p:cNvPr>
            <p:cNvPicPr>
              <a:picLocks noChangeAspect="1"/>
            </p:cNvPicPr>
            <p:nvPr/>
          </p:nvPicPr>
          <p:blipFill>
            <a:blip r:embed="rId8"/>
            <a:stretch>
              <a:fillRect/>
            </a:stretch>
          </p:blipFill>
          <p:spPr>
            <a:xfrm>
              <a:off x="753218" y="5201428"/>
              <a:ext cx="2865368" cy="1013548"/>
            </a:xfrm>
            <a:prstGeom prst="rect">
              <a:avLst/>
            </a:prstGeom>
          </p:spPr>
        </p:pic>
      </p:grpSp>
      <p:pic>
        <p:nvPicPr>
          <p:cNvPr id="6" name="Picture 5">
            <a:extLst>
              <a:ext uri="{FF2B5EF4-FFF2-40B4-BE49-F238E27FC236}">
                <a16:creationId xmlns:a16="http://schemas.microsoft.com/office/drawing/2014/main" id="{9A603B3E-685A-F2E1-50A7-214CFE1FA767}"/>
              </a:ext>
            </a:extLst>
          </p:cNvPr>
          <p:cNvPicPr>
            <a:picLocks noChangeAspect="1"/>
          </p:cNvPicPr>
          <p:nvPr/>
        </p:nvPicPr>
        <p:blipFill>
          <a:blip r:embed="rId9"/>
          <a:stretch>
            <a:fillRect/>
          </a:stretch>
        </p:blipFill>
        <p:spPr>
          <a:xfrm>
            <a:off x="8535723" y="1370367"/>
            <a:ext cx="3311993" cy="2605201"/>
          </a:xfrm>
          <a:prstGeom prst="rect">
            <a:avLst/>
          </a:prstGeom>
        </p:spPr>
      </p:pic>
    </p:spTree>
    <p:extLst>
      <p:ext uri="{BB962C8B-B14F-4D97-AF65-F5344CB8AC3E}">
        <p14:creationId xmlns:p14="http://schemas.microsoft.com/office/powerpoint/2010/main" val="4135607588"/>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510</Words>
  <Application>Microsoft Office PowerPoint</Application>
  <PresentationFormat>Widescreen</PresentationFormat>
  <Paragraphs>21</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Batang</vt:lpstr>
      <vt:lpstr>Aptos</vt:lpstr>
      <vt:lpstr>Arial</vt:lpstr>
      <vt:lpstr>Avenir Next LT Pro Light</vt:lpstr>
      <vt:lpstr>Consolas</vt:lpstr>
      <vt:lpstr>AlignmentVTI</vt:lpstr>
      <vt:lpstr>CARDIOVASCULAR DISEASE PREDICTOR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Devey</dc:creator>
  <cp:lastModifiedBy>Ioana Platon</cp:lastModifiedBy>
  <cp:revision>1</cp:revision>
  <dcterms:created xsi:type="dcterms:W3CDTF">2024-11-26T04:59:05Z</dcterms:created>
  <dcterms:modified xsi:type="dcterms:W3CDTF">2024-12-04T05:10:25Z</dcterms:modified>
</cp:coreProperties>
</file>