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42" r:id="rId5"/>
    <p:sldId id="359" r:id="rId6"/>
    <p:sldId id="373" r:id="rId7"/>
    <p:sldId id="379" r:id="rId8"/>
    <p:sldId id="388" r:id="rId9"/>
    <p:sldId id="382" r:id="rId10"/>
    <p:sldId id="383" r:id="rId11"/>
    <p:sldId id="387" r:id="rId12"/>
    <p:sldId id="386" r:id="rId13"/>
    <p:sldId id="384" r:id="rId14"/>
    <p:sldId id="389" r:id="rId15"/>
    <p:sldId id="385" r:id="rId16"/>
    <p:sldId id="380" r:id="rId17"/>
    <p:sldId id="3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1273" autoAdjust="0"/>
  </p:normalViewPr>
  <p:slideViewPr>
    <p:cSldViewPr snapToGrid="0" snapToObjects="1" showGuides="1">
      <p:cViewPr>
        <p:scale>
          <a:sx n="50" d="100"/>
          <a:sy n="50" d="100"/>
        </p:scale>
        <p:origin x="344" y="28"/>
      </p:cViewPr>
      <p:guideLst>
        <p:guide orient="horz" pos="2160"/>
        <p:guide pos="3840"/>
      </p:guideLst>
    </p:cSldViewPr>
  </p:slideViewPr>
  <p:outlineViewPr>
    <p:cViewPr>
      <p:scale>
        <a:sx n="33" d="100"/>
        <a:sy n="33" d="100"/>
      </p:scale>
      <p:origin x="0" y="0"/>
    </p:cViewPr>
  </p:outlineViewPr>
  <p:notesTextViewPr>
    <p:cViewPr>
      <p:scale>
        <a:sx n="1" d="1"/>
        <a:sy n="1" d="1"/>
      </p:scale>
      <p:origin x="0" y="-1096"/>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lendragon umana" userId="77ae3e3d9a614ce5" providerId="LiveId" clId="{42F9BC6A-FAF0-44EC-AAAE-CA242DE3E1D8}"/>
    <pc:docChg chg="custSel modSld">
      <pc:chgData name="Fallendragon umana" userId="77ae3e3d9a614ce5" providerId="LiveId" clId="{42F9BC6A-FAF0-44EC-AAAE-CA242DE3E1D8}" dt="2024-08-02T02:42:16.249" v="543" actId="20577"/>
      <pc:docMkLst>
        <pc:docMk/>
      </pc:docMkLst>
      <pc:sldChg chg="modSp mod modNotesTx">
        <pc:chgData name="Fallendragon umana" userId="77ae3e3d9a614ce5" providerId="LiveId" clId="{42F9BC6A-FAF0-44EC-AAAE-CA242DE3E1D8}" dt="2024-08-02T02:42:16.249" v="543" actId="20577"/>
        <pc:sldMkLst>
          <pc:docMk/>
          <pc:sldMk cId="873525583" sldId="389"/>
        </pc:sldMkLst>
        <pc:spChg chg="mod">
          <ac:chgData name="Fallendragon umana" userId="77ae3e3d9a614ce5" providerId="LiveId" clId="{42F9BC6A-FAF0-44EC-AAAE-CA242DE3E1D8}" dt="2024-08-02T02:21:55.962" v="243" actId="20577"/>
          <ac:spMkLst>
            <pc:docMk/>
            <pc:sldMk cId="873525583" sldId="389"/>
            <ac:spMk id="4" creationId="{67328E6B-D306-C2F9-54E9-FD35599AC24B}"/>
          </ac:spMkLst>
        </pc:spChg>
      </pc:sldChg>
    </pc:docChg>
  </pc:docChgLst>
  <pc:docChgLst>
    <pc:chgData name="Ioana Platon" userId="18b0f7fbbefdf8fb" providerId="LiveId" clId="{89084985-5EC9-44C7-8B97-02A0B3B795B9}"/>
    <pc:docChg chg="undo custSel addSld delSld modSld">
      <pc:chgData name="Ioana Platon" userId="18b0f7fbbefdf8fb" providerId="LiveId" clId="{89084985-5EC9-44C7-8B97-02A0B3B795B9}" dt="2024-08-03T14:28:05.800" v="495" actId="1035"/>
      <pc:docMkLst>
        <pc:docMk/>
      </pc:docMkLst>
      <pc:sldChg chg="modSp mod">
        <pc:chgData name="Ioana Platon" userId="18b0f7fbbefdf8fb" providerId="LiveId" clId="{89084985-5EC9-44C7-8B97-02A0B3B795B9}" dt="2024-08-03T14:03:24.340" v="106" actId="6549"/>
        <pc:sldMkLst>
          <pc:docMk/>
          <pc:sldMk cId="1460159330" sldId="359"/>
        </pc:sldMkLst>
        <pc:spChg chg="mod">
          <ac:chgData name="Ioana Platon" userId="18b0f7fbbefdf8fb" providerId="LiveId" clId="{89084985-5EC9-44C7-8B97-02A0B3B795B9}" dt="2024-08-03T14:03:24.340" v="106" actId="6549"/>
          <ac:spMkLst>
            <pc:docMk/>
            <pc:sldMk cId="1460159330" sldId="359"/>
            <ac:spMk id="31" creationId="{F1239C0E-3F39-787D-0FC3-6B7C9BA37E8F}"/>
          </ac:spMkLst>
        </pc:spChg>
        <pc:picChg chg="mod">
          <ac:chgData name="Ioana Platon" userId="18b0f7fbbefdf8fb" providerId="LiveId" clId="{89084985-5EC9-44C7-8B97-02A0B3B795B9}" dt="2024-08-03T13:54:07.156" v="18" actId="208"/>
          <ac:picMkLst>
            <pc:docMk/>
            <pc:sldMk cId="1460159330" sldId="359"/>
            <ac:picMk id="3" creationId="{3A576D96-680B-2BB7-493C-5C06C6CE61F9}"/>
          </ac:picMkLst>
        </pc:picChg>
      </pc:sldChg>
      <pc:sldChg chg="modSp mod">
        <pc:chgData name="Ioana Platon" userId="18b0f7fbbefdf8fb" providerId="LiveId" clId="{89084985-5EC9-44C7-8B97-02A0B3B795B9}" dt="2024-08-03T13:53:51.098" v="17" actId="208"/>
        <pc:sldMkLst>
          <pc:docMk/>
          <pc:sldMk cId="1397193754" sldId="373"/>
        </pc:sldMkLst>
        <pc:picChg chg="mod">
          <ac:chgData name="Ioana Platon" userId="18b0f7fbbefdf8fb" providerId="LiveId" clId="{89084985-5EC9-44C7-8B97-02A0B3B795B9}" dt="2024-08-03T13:53:51.098" v="17" actId="208"/>
          <ac:picMkLst>
            <pc:docMk/>
            <pc:sldMk cId="1397193754" sldId="373"/>
            <ac:picMk id="6" creationId="{00422618-F9B7-21E4-7BEA-8338F411EFF6}"/>
          </ac:picMkLst>
        </pc:picChg>
      </pc:sldChg>
      <pc:sldChg chg="modSp mod">
        <pc:chgData name="Ioana Platon" userId="18b0f7fbbefdf8fb" providerId="LiveId" clId="{89084985-5EC9-44C7-8B97-02A0B3B795B9}" dt="2024-08-03T14:28:05.800" v="495" actId="1035"/>
        <pc:sldMkLst>
          <pc:docMk/>
          <pc:sldMk cId="2170071140" sldId="379"/>
        </pc:sldMkLst>
        <pc:spChg chg="mod">
          <ac:chgData name="Ioana Platon" userId="18b0f7fbbefdf8fb" providerId="LiveId" clId="{89084985-5EC9-44C7-8B97-02A0B3B795B9}" dt="2024-08-03T14:28:05.800" v="495" actId="1035"/>
          <ac:spMkLst>
            <pc:docMk/>
            <pc:sldMk cId="2170071140" sldId="379"/>
            <ac:spMk id="13" creationId="{4D45BEF3-11A3-1DD7-2FBD-7AD7875B5DB0}"/>
          </ac:spMkLst>
        </pc:spChg>
        <pc:picChg chg="mod">
          <ac:chgData name="Ioana Platon" userId="18b0f7fbbefdf8fb" providerId="LiveId" clId="{89084985-5EC9-44C7-8B97-02A0B3B795B9}" dt="2024-08-03T13:54:42.993" v="22" actId="208"/>
          <ac:picMkLst>
            <pc:docMk/>
            <pc:sldMk cId="2170071140" sldId="379"/>
            <ac:picMk id="15" creationId="{86347072-678B-C6F3-9659-4E6B48266E03}"/>
          </ac:picMkLst>
        </pc:picChg>
      </pc:sldChg>
      <pc:sldChg chg="delSp modSp add del mod">
        <pc:chgData name="Ioana Platon" userId="18b0f7fbbefdf8fb" providerId="LiveId" clId="{89084985-5EC9-44C7-8B97-02A0B3B795B9}" dt="2024-08-03T14:13:58.045" v="486" actId="20577"/>
        <pc:sldMkLst>
          <pc:docMk/>
          <pc:sldMk cId="79695288" sldId="380"/>
        </pc:sldMkLst>
        <pc:spChg chg="mod">
          <ac:chgData name="Ioana Platon" userId="18b0f7fbbefdf8fb" providerId="LiveId" clId="{89084985-5EC9-44C7-8B97-02A0B3B795B9}" dt="2024-08-03T14:01:34.053" v="28" actId="6549"/>
          <ac:spMkLst>
            <pc:docMk/>
            <pc:sldMk cId="79695288" sldId="380"/>
            <ac:spMk id="2" creationId="{A2DE810E-8E37-1D8A-245B-020E4E4C0B9F}"/>
          </ac:spMkLst>
        </pc:spChg>
        <pc:spChg chg="mod">
          <ac:chgData name="Ioana Platon" userId="18b0f7fbbefdf8fb" providerId="LiveId" clId="{89084985-5EC9-44C7-8B97-02A0B3B795B9}" dt="2024-08-03T14:13:58.045" v="486" actId="20577"/>
          <ac:spMkLst>
            <pc:docMk/>
            <pc:sldMk cId="79695288" sldId="380"/>
            <ac:spMk id="3" creationId="{7D7CECA3-144C-CD4B-9246-81B4F2E65466}"/>
          </ac:spMkLst>
        </pc:spChg>
        <pc:spChg chg="del">
          <ac:chgData name="Ioana Platon" userId="18b0f7fbbefdf8fb" providerId="LiveId" clId="{89084985-5EC9-44C7-8B97-02A0B3B795B9}" dt="2024-08-03T14:01:37.189" v="29" actId="478"/>
          <ac:spMkLst>
            <pc:docMk/>
            <pc:sldMk cId="79695288" sldId="380"/>
            <ac:spMk id="5" creationId="{A33D1544-95D3-8A05-6E1B-C08C307C55D4}"/>
          </ac:spMkLst>
        </pc:spChg>
      </pc:sldChg>
      <pc:sldChg chg="modSp mod">
        <pc:chgData name="Ioana Platon" userId="18b0f7fbbefdf8fb" providerId="LiveId" clId="{89084985-5EC9-44C7-8B97-02A0B3B795B9}" dt="2024-08-03T14:13:44.969" v="478" actId="20577"/>
        <pc:sldMkLst>
          <pc:docMk/>
          <pc:sldMk cId="870782436" sldId="385"/>
        </pc:sldMkLst>
        <pc:spChg chg="mod">
          <ac:chgData name="Ioana Platon" userId="18b0f7fbbefdf8fb" providerId="LiveId" clId="{89084985-5EC9-44C7-8B97-02A0B3B795B9}" dt="2024-08-03T14:13:44.969" v="478" actId="20577"/>
          <ac:spMkLst>
            <pc:docMk/>
            <pc:sldMk cId="870782436" sldId="385"/>
            <ac:spMk id="4" creationId="{67328E6B-D306-C2F9-54E9-FD35599AC24B}"/>
          </ac:spMkLst>
        </pc:spChg>
      </pc:sldChg>
      <pc:sldChg chg="modSp mod">
        <pc:chgData name="Ioana Platon" userId="18b0f7fbbefdf8fb" providerId="LiveId" clId="{89084985-5EC9-44C7-8B97-02A0B3B795B9}" dt="2024-08-03T14:12:32.796" v="456" actId="20577"/>
        <pc:sldMkLst>
          <pc:docMk/>
          <pc:sldMk cId="2265579874" sldId="388"/>
        </pc:sldMkLst>
        <pc:spChg chg="mod">
          <ac:chgData name="Ioana Platon" userId="18b0f7fbbefdf8fb" providerId="LiveId" clId="{89084985-5EC9-44C7-8B97-02A0B3B795B9}" dt="2024-08-03T14:12:32.796" v="456" actId="20577"/>
          <ac:spMkLst>
            <pc:docMk/>
            <pc:sldMk cId="2265579874" sldId="388"/>
            <ac:spMk id="13" creationId="{4D45BEF3-11A3-1DD7-2FBD-7AD7875B5DB0}"/>
          </ac:spMkLst>
        </pc:spChg>
        <pc:picChg chg="mod">
          <ac:chgData name="Ioana Platon" userId="18b0f7fbbefdf8fb" providerId="LiveId" clId="{89084985-5EC9-44C7-8B97-02A0B3B795B9}" dt="2024-08-03T13:55:07.700" v="27" actId="208"/>
          <ac:picMkLst>
            <pc:docMk/>
            <pc:sldMk cId="2265579874" sldId="388"/>
            <ac:picMk id="15" creationId="{86347072-678B-C6F3-9659-4E6B48266E03}"/>
          </ac:picMkLst>
        </pc:picChg>
      </pc:sldChg>
      <pc:sldChg chg="modSp mod">
        <pc:chgData name="Ioana Platon" userId="18b0f7fbbefdf8fb" providerId="LiveId" clId="{89084985-5EC9-44C7-8B97-02A0B3B795B9}" dt="2024-08-03T14:13:16.719" v="468" actId="20577"/>
        <pc:sldMkLst>
          <pc:docMk/>
          <pc:sldMk cId="873525583" sldId="389"/>
        </pc:sldMkLst>
        <pc:spChg chg="mod">
          <ac:chgData name="Ioana Platon" userId="18b0f7fbbefdf8fb" providerId="LiveId" clId="{89084985-5EC9-44C7-8B97-02A0B3B795B9}" dt="2024-08-03T14:13:16.719" v="468" actId="20577"/>
          <ac:spMkLst>
            <pc:docMk/>
            <pc:sldMk cId="873525583" sldId="389"/>
            <ac:spMk id="4" creationId="{67328E6B-D306-C2F9-54E9-FD35599AC24B}"/>
          </ac:spMkLst>
        </pc:spChg>
      </pc:sldChg>
    </pc:docChg>
  </pc:docChgLst>
  <pc:docChgLst>
    <pc:chgData name="Fallendragon umana" userId="77ae3e3d9a614ce5" providerId="LiveId" clId="{A1ACA6EF-0B55-4319-8FC4-0CFAEC198465}"/>
    <pc:docChg chg="undo custSel modSld">
      <pc:chgData name="Fallendragon umana" userId="77ae3e3d9a614ce5" providerId="LiveId" clId="{A1ACA6EF-0B55-4319-8FC4-0CFAEC198465}" dt="2024-08-05T22:54:20.515" v="4"/>
      <pc:docMkLst>
        <pc:docMk/>
      </pc:docMkLst>
      <pc:sldChg chg="modNotesTx">
        <pc:chgData name="Fallendragon umana" userId="77ae3e3d9a614ce5" providerId="LiveId" clId="{A1ACA6EF-0B55-4319-8FC4-0CFAEC198465}" dt="2024-08-05T22:53:52.551" v="0"/>
        <pc:sldMkLst>
          <pc:docMk/>
          <pc:sldMk cId="79695288" sldId="380"/>
        </pc:sldMkLst>
      </pc:sldChg>
      <pc:sldChg chg="addSp delSp mod modNotesTx">
        <pc:chgData name="Fallendragon umana" userId="77ae3e3d9a614ce5" providerId="LiveId" clId="{A1ACA6EF-0B55-4319-8FC4-0CFAEC198465}" dt="2024-08-05T22:54:07.312" v="3"/>
        <pc:sldMkLst>
          <pc:docMk/>
          <pc:sldMk cId="870782436" sldId="385"/>
        </pc:sldMkLst>
        <pc:spChg chg="add del">
          <ac:chgData name="Fallendragon umana" userId="77ae3e3d9a614ce5" providerId="LiveId" clId="{A1ACA6EF-0B55-4319-8FC4-0CFAEC198465}" dt="2024-08-05T22:54:04.920" v="2" actId="22"/>
          <ac:spMkLst>
            <pc:docMk/>
            <pc:sldMk cId="870782436" sldId="385"/>
            <ac:spMk id="7" creationId="{804948F9-81A4-4BC0-BFFC-2C8E9F3E82D3}"/>
          </ac:spMkLst>
        </pc:spChg>
      </pc:sldChg>
      <pc:sldChg chg="modNotesTx">
        <pc:chgData name="Fallendragon umana" userId="77ae3e3d9a614ce5" providerId="LiveId" clId="{A1ACA6EF-0B55-4319-8FC4-0CFAEC198465}" dt="2024-08-05T22:54:20.515" v="4"/>
        <pc:sldMkLst>
          <pc:docMk/>
          <pc:sldMk cId="873525583" sldId="3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3681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on the linear regression showing the healthcare spending between males and females, I observed that male spending appeared more consistent, while female spending showed more fluctuations in its increase. From 2018 to 2020, The healthcare expenditure for females saw an increase of approximately $1,040,366(</a:t>
            </a:r>
            <a:r>
              <a:rPr lang="en-US" b="0" i="0">
                <a:solidFill>
                  <a:srgbClr val="333333"/>
                </a:solidFill>
                <a:effectLst/>
                <a:highlight>
                  <a:srgbClr val="FFFFFF"/>
                </a:highlight>
                <a:latin typeface="Arial" panose="020B0604020202020204" pitchFamily="34" charset="0"/>
              </a:rPr>
              <a:t>one million forty thousand three hundred sixty-six)</a:t>
            </a:r>
            <a:r>
              <a:rPr lang="en-US"/>
              <a:t> millions, while during the same period, spending for males only increased by $961,000(</a:t>
            </a:r>
            <a:r>
              <a:rPr lang="en-US" b="0" i="0">
                <a:solidFill>
                  <a:srgbClr val="333333"/>
                </a:solidFill>
                <a:effectLst/>
                <a:highlight>
                  <a:srgbClr val="FFFFFF"/>
                </a:highlight>
                <a:latin typeface="Arial" panose="020B0604020202020204" pitchFamily="34" charset="0"/>
              </a:rPr>
              <a:t>nine hundred ninety-one thousand)</a:t>
            </a:r>
            <a:r>
              <a:rPr lang="en-US"/>
              <a:t> millions. </a:t>
            </a:r>
          </a:p>
          <a:p>
            <a:endParaRPr lang="en-US"/>
          </a:p>
          <a:p>
            <a:r>
              <a:rPr lang="en-US"/>
              <a:t>When considering both males and females, total healthcare spending between 2002 to 2018 increased by $2,001,000(</a:t>
            </a:r>
            <a:r>
              <a:rPr lang="en-US" b="0" i="0">
                <a:solidFill>
                  <a:srgbClr val="333333"/>
                </a:solidFill>
                <a:effectLst/>
                <a:highlight>
                  <a:srgbClr val="FFFFFF"/>
                </a:highlight>
                <a:latin typeface="Arial" panose="020B0604020202020204" pitchFamily="34" charset="0"/>
              </a:rPr>
              <a:t>two million one thousand</a:t>
            </a:r>
            <a:br>
              <a:rPr lang="en-US"/>
            </a:br>
            <a:r>
              <a:rPr lang="en-US"/>
              <a:t>0) millions. The largest increase occurred between 2018 and 2020, when spending rose from $ 3,019,769(</a:t>
            </a:r>
            <a:r>
              <a:rPr lang="en-US" b="0" i="0">
                <a:solidFill>
                  <a:srgbClr val="333333"/>
                </a:solidFill>
                <a:effectLst/>
                <a:highlight>
                  <a:srgbClr val="FFFFFF"/>
                </a:highlight>
                <a:latin typeface="Arial" panose="020B0604020202020204" pitchFamily="34" charset="0"/>
              </a:rPr>
              <a:t>three million nineteen thousand seven hundred sixty-nine)</a:t>
            </a:r>
            <a:r>
              <a:rPr lang="en-US"/>
              <a:t>to $3,366,975(</a:t>
            </a:r>
            <a:r>
              <a:rPr lang="en-US" b="0" i="0">
                <a:solidFill>
                  <a:srgbClr val="333333"/>
                </a:solidFill>
                <a:effectLst/>
                <a:highlight>
                  <a:srgbClr val="FFFFFF"/>
                </a:highlight>
                <a:latin typeface="Arial" panose="020B0604020202020204" pitchFamily="34" charset="0"/>
              </a:rPr>
              <a:t>three million three hundred sixty-six thousand nine hundred seventy-five)</a:t>
            </a:r>
            <a:r>
              <a:rPr lang="en-US"/>
              <a:t>, a difference of $647,206(</a:t>
            </a:r>
            <a:r>
              <a:rPr lang="en-US" b="0" i="0">
                <a:solidFill>
                  <a:srgbClr val="333333"/>
                </a:solidFill>
                <a:effectLst/>
                <a:highlight>
                  <a:srgbClr val="FFFFFF"/>
                </a:highlight>
                <a:latin typeface="Arial" panose="020B0604020202020204" pitchFamily="34" charset="0"/>
              </a:rPr>
              <a:t>six hundred forty-seven thousand two hundred six</a:t>
            </a:r>
            <a:br>
              <a:rPr lang="en-US"/>
            </a:br>
            <a:r>
              <a:rPr lang="en-US"/>
              <a:t>). The most likely reason for this significant increase is the impact of COVID-19, according to the provided Data. I anticipate that healthcare spending will continue to rise significantly in the coming years. </a:t>
            </a:r>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50813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linear regression showing the healthcare spending between males and females, I observed that male spending appeared more consistent, while female spending showed more fluctuations in its increase. From 2018 to 2020, The healthcare expenditure for females saw an increase of approximately $1,040,366(</a:t>
            </a:r>
            <a:r>
              <a:rPr lang="en-US" b="0" i="0" dirty="0">
                <a:solidFill>
                  <a:srgbClr val="333333"/>
                </a:solidFill>
                <a:effectLst/>
                <a:highlight>
                  <a:srgbClr val="FFFFFF"/>
                </a:highlight>
                <a:latin typeface="Arial" panose="020B0604020202020204" pitchFamily="34" charset="0"/>
              </a:rPr>
              <a:t>one million forty thousand three hundred sixty-six)</a:t>
            </a:r>
            <a:r>
              <a:rPr lang="en-US" dirty="0"/>
              <a:t> millions, while during the same period, spending for males only increased by $961,000(</a:t>
            </a:r>
            <a:r>
              <a:rPr lang="en-US" b="0" i="0" dirty="0">
                <a:solidFill>
                  <a:srgbClr val="333333"/>
                </a:solidFill>
                <a:effectLst/>
                <a:highlight>
                  <a:srgbClr val="FFFFFF"/>
                </a:highlight>
                <a:latin typeface="Arial" panose="020B0604020202020204" pitchFamily="34" charset="0"/>
              </a:rPr>
              <a:t>nine hundred ninety-one thousand)</a:t>
            </a:r>
            <a:r>
              <a:rPr lang="en-US" dirty="0"/>
              <a:t> millions. </a:t>
            </a:r>
          </a:p>
          <a:p>
            <a:endParaRPr lang="en-US" dirty="0"/>
          </a:p>
          <a:p>
            <a:r>
              <a:rPr lang="en-US" dirty="0"/>
              <a:t>When considering both males and females, total healthcare spending between 2002 to 2018 increased by $2,001,000(</a:t>
            </a:r>
            <a:r>
              <a:rPr lang="en-US" b="0" i="0" dirty="0">
                <a:solidFill>
                  <a:srgbClr val="333333"/>
                </a:solidFill>
                <a:effectLst/>
                <a:highlight>
                  <a:srgbClr val="FFFFFF"/>
                </a:highlight>
                <a:latin typeface="Arial" panose="020B0604020202020204" pitchFamily="34" charset="0"/>
              </a:rPr>
              <a:t>two million one thousand</a:t>
            </a:r>
            <a:br>
              <a:rPr lang="en-US" dirty="0"/>
            </a:br>
            <a:r>
              <a:rPr lang="en-US" dirty="0"/>
              <a:t>0) millions. The largest increase occurred between 2018 and 2020, when spending rose from $ 3,019,769(</a:t>
            </a:r>
            <a:r>
              <a:rPr lang="en-US" b="0" i="0" dirty="0">
                <a:solidFill>
                  <a:srgbClr val="333333"/>
                </a:solidFill>
                <a:effectLst/>
                <a:highlight>
                  <a:srgbClr val="FFFFFF"/>
                </a:highlight>
                <a:latin typeface="Arial" panose="020B0604020202020204" pitchFamily="34" charset="0"/>
              </a:rPr>
              <a:t>three million nineteen thousand seven hundred sixty-nine)</a:t>
            </a:r>
            <a:r>
              <a:rPr lang="en-US" dirty="0"/>
              <a:t>to $3,366,975(</a:t>
            </a:r>
            <a:r>
              <a:rPr lang="en-US" b="0" i="0" dirty="0">
                <a:solidFill>
                  <a:srgbClr val="333333"/>
                </a:solidFill>
                <a:effectLst/>
                <a:highlight>
                  <a:srgbClr val="FFFFFF"/>
                </a:highlight>
                <a:latin typeface="Arial" panose="020B0604020202020204" pitchFamily="34" charset="0"/>
              </a:rPr>
              <a:t>three million three hundred sixty-six thousand nine hundred seventy-five)</a:t>
            </a:r>
            <a:r>
              <a:rPr lang="en-US" dirty="0"/>
              <a:t>, a difference of $647,206(</a:t>
            </a:r>
            <a:r>
              <a:rPr lang="en-US" b="0" i="0" dirty="0">
                <a:solidFill>
                  <a:srgbClr val="333333"/>
                </a:solidFill>
                <a:effectLst/>
                <a:highlight>
                  <a:srgbClr val="FFFFFF"/>
                </a:highlight>
                <a:latin typeface="Arial" panose="020B0604020202020204" pitchFamily="34" charset="0"/>
              </a:rPr>
              <a:t>six hundred forty-seven thousand two hundred six</a:t>
            </a:r>
            <a:br>
              <a:rPr lang="en-US" dirty="0"/>
            </a:br>
            <a:r>
              <a:rPr lang="en-US" dirty="0"/>
              <a:t>). The most likely reason for this significant increase is the impact of COVID-19, according to the provided Data. I anticipate that healthcare spending will continue to rise significantly in the coming years. </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53219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takeaways I noticed with this project was taking careful attention to the header column and what data we were trying to grab from the column which lead to wanting our years column to be our rows and problem solving for this issue. </a:t>
            </a:r>
          </a:p>
          <a:p>
            <a:endParaRPr lang="en-US" dirty="0"/>
          </a:p>
          <a:p>
            <a:r>
              <a:rPr lang="en-US" dirty="0"/>
              <a:t>We also noticed that when we merged our projects folders, our Data Frame was causing issues due to the fact we had different punctuation and or names, which caused more cleaning; communication between teammates was also super important to understand where everyone was at when we merged our projects some things overlapped to due to lack of communication.</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Consolas" panose="020B0609020204030204" pitchFamily="49" charset="0"/>
              </a:rPr>
              <a:t>Based on the line charts created in our analysis, we can see that spending for females consistently outpaced males from 2002 to 2020. Total healthcare spending for Females went from $778,215 millions in 2002 to $1,818,581 millions in 2020, while spending from Males went from $587,266 millions to $1,548,394 millions. </a:t>
            </a:r>
          </a:p>
          <a:p>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The highest healthcare spending occurred in the 45-64 age group throughout all the years, but the 65-84 age group is encroaching on this spending as of 2020. The lowest healthcare spending is within the 85+ plus age group, probably due to the smaller size of this population as individuals pass.</a:t>
            </a:r>
          </a:p>
          <a:p>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Lastly, when we look at spending per sex and age group for females, the spending between the three age groups (45-64, 65-84, &amp; 19-44) is pretty similar, with some fluctuations over the years. In 2002, the 65-84 age group was just over the other two and then dipped in the middle from 2006 to 2018, then shot up in 2020 (most likely due to COVID-19 spending per CMS). The 0-18 and 85+ show the lowest spending across all of the years, with under $156,000 millions each in 2020.</a:t>
            </a:r>
          </a:p>
          <a:p>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Spending per sex and age group for males follows a similar pattern between age groups, with the 45-64 age group showing the highest expenditure and the 85+ age group the lowest. Unlike health care spending for females, spending for males across age groups does not intertwine over the years; all age groups continuously increase at similar rates. The 65-84 group is showing a spike in 2020, like female spending, but it does not surpass the 45-64 group as female expenditure does.</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Consolas" panose="020B0609020204030204" pitchFamily="49" charset="0"/>
              </a:rPr>
              <a:t>Based on the line charts created in our analysis, we can see that spending for females consistently outpaced males from 2002 to 2020. Total healthcare spending for Females went from $778,215 millions in 2002 to $1,818,581 millions in 2020, while spending from Males went from $587,266 millions to $1,548,394 millions. </a:t>
            </a:r>
          </a:p>
          <a:p>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The highest healthcare spending occurred in the 45-64 age group throughout all the years, but the 65-84 age group is encroaching on this spending as of 2020. The lowest healthcare spending is within the 85+ plus age group, probably due to the smaller size of this population as individuals pass.</a:t>
            </a:r>
          </a:p>
          <a:p>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Lastly, when we look at spending per sex and age group for females, the spending between the three age groups (45-64, 65-84, &amp; 19-44) is pretty similar, with some fluctuations over the years. In 2002, the 65-84 age group was just over the other two and then dipped in the middle from 2006 to 2018, then shot up in 2020 (most likely due to COVID-19 spending per CMS). The 0-18 and 85+ show the lowest spending across all of the years, with under $156,000 millions each in 2020.</a:t>
            </a:r>
          </a:p>
          <a:p>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Spending per sex and age group for males follows a similar pattern between age groups, with the 45-64 age group showing the highest expenditure and the 85+ age group the lowest. Unlike health care spending for females, spending for males across age groups does not intertwine over the years; all age groups continuously increase at similar rates. The 65-84 group is showing a spike in 2020, like female spending, but it does not surpass the 45-64 group as female expenditure does.</a:t>
            </a:r>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4466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178938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85699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32874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1462962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US Health Care Spending</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Scott Park-</a:t>
            </a:r>
            <a:r>
              <a:rPr lang="en-US" dirty="0" err="1"/>
              <a:t>Vokoun</a:t>
            </a:r>
            <a:r>
              <a:rPr lang="en-US" dirty="0"/>
              <a:t>, Ioana </a:t>
            </a:r>
            <a:r>
              <a:rPr lang="en-US" dirty="0" err="1"/>
              <a:t>platon</a:t>
            </a:r>
            <a:r>
              <a:rPr lang="en-US" dirty="0"/>
              <a:t>, </a:t>
            </a:r>
          </a:p>
          <a:p>
            <a:r>
              <a:rPr lang="en-US" dirty="0"/>
              <a:t>and Brandon Umana</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Total spending</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Regression Plotting</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367298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Regression Plotting</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491247" y="2976282"/>
            <a:ext cx="3652735" cy="3710322"/>
          </a:xfrm>
        </p:spPr>
        <p:txBody>
          <a:bodyPr/>
          <a:lstStyle/>
          <a:p>
            <a:pPr marL="285750" indent="-285750">
              <a:buFont typeface="Arial" panose="020B0604020202020204" pitchFamily="34" charset="0"/>
              <a:buChar char="•"/>
            </a:pPr>
            <a:r>
              <a:rPr lang="en-US" dirty="0"/>
              <a:t>Male spending increases more steadily than female. </a:t>
            </a:r>
          </a:p>
          <a:p>
            <a:pPr marL="285750" indent="-285750">
              <a:buFont typeface="Arial" panose="020B0604020202020204" pitchFamily="34" charset="0"/>
              <a:buChar char="•"/>
            </a:pPr>
            <a:r>
              <a:rPr lang="en-US" dirty="0"/>
              <a:t>Female spending increased by  1,040,366.</a:t>
            </a:r>
          </a:p>
          <a:p>
            <a:pPr marL="285750" indent="-285750">
              <a:buFont typeface="Arial" panose="020B0604020202020204" pitchFamily="34" charset="0"/>
              <a:buChar char="•"/>
            </a:pPr>
            <a:r>
              <a:rPr lang="en-US" dirty="0"/>
              <a:t>Male spending increased by 961,128.</a:t>
            </a:r>
          </a:p>
          <a:p>
            <a:endParaRPr lang="en-US" dirty="0"/>
          </a:p>
        </p:txBody>
      </p:sp>
      <p:pic>
        <p:nvPicPr>
          <p:cNvPr id="2050" name="Picture 2">
            <a:extLst>
              <a:ext uri="{FF2B5EF4-FFF2-40B4-BE49-F238E27FC236}">
                <a16:creationId xmlns:a16="http://schemas.microsoft.com/office/drawing/2014/main" id="{49DD65AD-7CB2-8606-D1B3-5FCECF65C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198" y="135155"/>
            <a:ext cx="53340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10C1749-8479-BBE3-EFC7-F0FE5B04D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198" y="3522446"/>
            <a:ext cx="53340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828FBC-E9A5-C8D1-2D57-A3D1CB1EFAE8}"/>
              </a:ext>
            </a:extLst>
          </p:cNvPr>
          <p:cNvPicPr>
            <a:picLocks noChangeAspect="1"/>
          </p:cNvPicPr>
          <p:nvPr/>
        </p:nvPicPr>
        <p:blipFill>
          <a:blip r:embed="rId5"/>
          <a:stretch>
            <a:fillRect/>
          </a:stretch>
        </p:blipFill>
        <p:spPr>
          <a:xfrm rot="18895373">
            <a:off x="10931841" y="6362750"/>
            <a:ext cx="81920" cy="81920"/>
          </a:xfrm>
          <a:prstGeom prst="rect">
            <a:avLst/>
          </a:prstGeom>
        </p:spPr>
      </p:pic>
      <p:pic>
        <p:nvPicPr>
          <p:cNvPr id="6" name="Picture 5">
            <a:extLst>
              <a:ext uri="{FF2B5EF4-FFF2-40B4-BE49-F238E27FC236}">
                <a16:creationId xmlns:a16="http://schemas.microsoft.com/office/drawing/2014/main" id="{4EA62CB5-70BF-BCF4-33C9-0FE10E84EAFC}"/>
              </a:ext>
            </a:extLst>
          </p:cNvPr>
          <p:cNvPicPr>
            <a:picLocks noChangeAspect="1"/>
          </p:cNvPicPr>
          <p:nvPr/>
        </p:nvPicPr>
        <p:blipFill>
          <a:blip r:embed="rId6"/>
          <a:stretch>
            <a:fillRect/>
          </a:stretch>
        </p:blipFill>
        <p:spPr>
          <a:xfrm flipV="1">
            <a:off x="9587166" y="451628"/>
            <a:ext cx="45719" cy="45719"/>
          </a:xfrm>
          <a:prstGeom prst="rect">
            <a:avLst/>
          </a:prstGeom>
        </p:spPr>
      </p:pic>
    </p:spTree>
    <p:extLst>
      <p:ext uri="{BB962C8B-B14F-4D97-AF65-F5344CB8AC3E}">
        <p14:creationId xmlns:p14="http://schemas.microsoft.com/office/powerpoint/2010/main" val="87352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Regression Plotting</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573932" y="3078480"/>
            <a:ext cx="3375977" cy="3047997"/>
          </a:xfrm>
        </p:spPr>
        <p:txBody>
          <a:bodyPr/>
          <a:lstStyle/>
          <a:p>
            <a:pPr marL="285750" indent="-285750">
              <a:buFont typeface="Arial" panose="020B0604020202020204" pitchFamily="34" charset="0"/>
              <a:buChar char="•"/>
            </a:pPr>
            <a:r>
              <a:rPr lang="en-US" dirty="0"/>
              <a:t>The total spending increased by  2,001,494 from 2002 – 2020.</a:t>
            </a:r>
          </a:p>
          <a:p>
            <a:pPr marL="285750" indent="-285750">
              <a:buFont typeface="Arial" panose="020B0604020202020204" pitchFamily="34" charset="0"/>
              <a:buChar char="•"/>
            </a:pPr>
            <a:r>
              <a:rPr lang="en-US" dirty="0"/>
              <a:t>The highest increase in two years was between 2018-2020. </a:t>
            </a:r>
          </a:p>
          <a:p>
            <a:pPr marL="285750" indent="-285750">
              <a:buFont typeface="Arial" panose="020B0604020202020204" pitchFamily="34" charset="0"/>
              <a:buChar char="•"/>
            </a:pPr>
            <a:r>
              <a:rPr lang="en-US" dirty="0"/>
              <a:t>Predicting it will continue to increase.</a:t>
            </a:r>
          </a:p>
          <a:p>
            <a:endParaRPr lang="en-US" dirty="0"/>
          </a:p>
        </p:txBody>
      </p:sp>
      <p:pic>
        <p:nvPicPr>
          <p:cNvPr id="2" name="Picture 1">
            <a:extLst>
              <a:ext uri="{FF2B5EF4-FFF2-40B4-BE49-F238E27FC236}">
                <a16:creationId xmlns:a16="http://schemas.microsoft.com/office/drawing/2014/main" id="{87980702-AB7C-C29E-0925-D2F8F5B16217}"/>
              </a:ext>
            </a:extLst>
          </p:cNvPr>
          <p:cNvPicPr>
            <a:picLocks noChangeAspect="1"/>
          </p:cNvPicPr>
          <p:nvPr/>
        </p:nvPicPr>
        <p:blipFill>
          <a:blip r:embed="rId3"/>
          <a:stretch>
            <a:fillRect/>
          </a:stretch>
        </p:blipFill>
        <p:spPr>
          <a:xfrm>
            <a:off x="5890632" y="1724722"/>
            <a:ext cx="5334000" cy="3200400"/>
          </a:xfrm>
          <a:prstGeom prst="rect">
            <a:avLst/>
          </a:prstGeom>
        </p:spPr>
      </p:pic>
      <p:pic>
        <p:nvPicPr>
          <p:cNvPr id="5" name="Picture 4">
            <a:extLst>
              <a:ext uri="{FF2B5EF4-FFF2-40B4-BE49-F238E27FC236}">
                <a16:creationId xmlns:a16="http://schemas.microsoft.com/office/drawing/2014/main" id="{E9D1EE5C-F694-3298-C48C-78E9DEA249F6}"/>
              </a:ext>
            </a:extLst>
          </p:cNvPr>
          <p:cNvPicPr>
            <a:picLocks noChangeAspect="1"/>
          </p:cNvPicPr>
          <p:nvPr/>
        </p:nvPicPr>
        <p:blipFill>
          <a:blip r:embed="rId4"/>
          <a:stretch>
            <a:fillRect/>
          </a:stretch>
        </p:blipFill>
        <p:spPr>
          <a:xfrm rot="20124779" flipH="1">
            <a:off x="10490669" y="2225902"/>
            <a:ext cx="166550" cy="166550"/>
          </a:xfrm>
          <a:prstGeom prst="rect">
            <a:avLst/>
          </a:prstGeom>
        </p:spPr>
      </p:pic>
    </p:spTree>
    <p:extLst>
      <p:ext uri="{BB962C8B-B14F-4D97-AF65-F5344CB8AC3E}">
        <p14:creationId xmlns:p14="http://schemas.microsoft.com/office/powerpoint/2010/main" val="87078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TAKEAWAYS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5182800" cy="3427265"/>
          </a:xfrm>
        </p:spPr>
        <p:txBody>
          <a:bodyPr/>
          <a:lstStyle/>
          <a:p>
            <a:r>
              <a:rPr lang="en-US" dirty="0"/>
              <a:t>Pay attention to multiple header columns.</a:t>
            </a:r>
          </a:p>
          <a:p>
            <a:r>
              <a:rPr lang="en-US" dirty="0"/>
              <a:t>Account for the way the data is laid out in your </a:t>
            </a:r>
            <a:r>
              <a:rPr lang="en-US" dirty="0" err="1"/>
              <a:t>DataFrame</a:t>
            </a:r>
            <a:r>
              <a:rPr lang="en-US" dirty="0"/>
              <a:t>.</a:t>
            </a:r>
          </a:p>
          <a:p>
            <a:r>
              <a:rPr lang="en-US" dirty="0"/>
              <a:t>Have a set initial </a:t>
            </a:r>
            <a:r>
              <a:rPr lang="en-US" dirty="0" err="1"/>
              <a:t>DataFrame</a:t>
            </a:r>
            <a:r>
              <a:rPr lang="en-US" dirty="0"/>
              <a:t> name for all team members.</a:t>
            </a:r>
          </a:p>
          <a:p>
            <a:r>
              <a:rPr lang="en-US" dirty="0"/>
              <a:t>Clear communication with your team when merging GitHub Branches.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5" name="TextBox 4">
            <a:extLst>
              <a:ext uri="{FF2B5EF4-FFF2-40B4-BE49-F238E27FC236}">
                <a16:creationId xmlns:a16="http://schemas.microsoft.com/office/drawing/2014/main" id="{38DCCEBA-621C-2719-2FB3-8A1295B8250D}"/>
              </a:ext>
            </a:extLst>
          </p:cNvPr>
          <p:cNvSpPr txBox="1"/>
          <p:nvPr/>
        </p:nvSpPr>
        <p:spPr>
          <a:xfrm>
            <a:off x="6194900" y="2465535"/>
            <a:ext cx="5182800" cy="1754326"/>
          </a:xfrm>
          <a:prstGeom prst="rect">
            <a:avLst/>
          </a:prstGeom>
          <a:noFill/>
        </p:spPr>
        <p:txBody>
          <a:bodyPr wrap="square" rtlCol="0">
            <a:spAutoFit/>
          </a:bodyPr>
          <a:lstStyle/>
          <a:p>
            <a:r>
              <a:rPr lang="en-US" dirty="0">
                <a:solidFill>
                  <a:schemeClr val="bg1"/>
                </a:solidFill>
              </a:rPr>
              <a:t>Opportunities for improvement:</a:t>
            </a:r>
          </a:p>
          <a:p>
            <a:pPr marL="285750" indent="-285750">
              <a:buFont typeface="Arial" panose="020B0604020202020204" pitchFamily="34" charset="0"/>
              <a:buChar char="•"/>
            </a:pPr>
            <a:r>
              <a:rPr lang="en-US" dirty="0">
                <a:solidFill>
                  <a:schemeClr val="bg1"/>
                </a:solidFill>
              </a:rPr>
              <a:t>Find data regarding how many people are in each age group or use specific payer sources.</a:t>
            </a:r>
          </a:p>
          <a:p>
            <a:pPr marL="285750" indent="-285750">
              <a:buFont typeface="Arial" panose="020B0604020202020204" pitchFamily="34" charset="0"/>
              <a:buChar char="•"/>
            </a:pPr>
            <a:r>
              <a:rPr lang="en-US" dirty="0">
                <a:solidFill>
                  <a:schemeClr val="bg1"/>
                </a:solidFill>
              </a:rPr>
              <a:t>Deeper analysis of each service provided.</a:t>
            </a:r>
          </a:p>
          <a:p>
            <a:pPr marL="285750" indent="-285750">
              <a:buFont typeface="Arial" panose="020B0604020202020204" pitchFamily="34" charset="0"/>
              <a:buChar char="•"/>
            </a:pPr>
            <a:r>
              <a:rPr lang="en-US" dirty="0">
                <a:solidFill>
                  <a:schemeClr val="bg1"/>
                </a:solidFill>
              </a:rPr>
              <a:t>Use regression analysis to predict future spending.</a:t>
            </a:r>
          </a:p>
        </p:txBody>
      </p:sp>
    </p:spTree>
    <p:extLst>
      <p:ext uri="{BB962C8B-B14F-4D97-AF65-F5344CB8AC3E}">
        <p14:creationId xmlns:p14="http://schemas.microsoft.com/office/powerpoint/2010/main" val="7969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endParaRPr lang="en-US" dirty="0"/>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Introduction</a:t>
            </a:r>
          </a:p>
          <a:p>
            <a:r>
              <a:rPr lang="en-US" dirty="0"/>
              <a:t>Total Spending by Sex &amp; Age Groups</a:t>
            </a:r>
          </a:p>
          <a:p>
            <a:r>
              <a:rPr lang="en-US" dirty="0"/>
              <a:t>Total Spending by Service</a:t>
            </a:r>
          </a:p>
          <a:p>
            <a:r>
              <a:rPr lang="en-US" dirty="0"/>
              <a:t>Regression Plotting of Total Spending</a:t>
            </a:r>
          </a:p>
          <a:p>
            <a:r>
              <a:rPr lang="en-US" dirty="0"/>
              <a:t>Takeaways</a:t>
            </a:r>
          </a:p>
        </p:txBody>
      </p:sp>
      <p:pic>
        <p:nvPicPr>
          <p:cNvPr id="3" name="Graphic 2" descr="Frangipani outline">
            <a:extLst>
              <a:ext uri="{FF2B5EF4-FFF2-40B4-BE49-F238E27FC236}">
                <a16:creationId xmlns:a16="http://schemas.microsoft.com/office/drawing/2014/main" id="{3A576D96-680B-2BB7-493C-5C06C6CE61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0969" y="14868"/>
            <a:ext cx="390430" cy="390430"/>
          </a:xfrm>
          <a:prstGeom prst="rect">
            <a:avLst/>
          </a:prstGeom>
        </p:spPr>
      </p:pic>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Total spending</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sex &amp; age groups</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pic>
        <p:nvPicPr>
          <p:cNvPr id="6" name="Graphic 5" descr="Cruise ship outline">
            <a:extLst>
              <a:ext uri="{FF2B5EF4-FFF2-40B4-BE49-F238E27FC236}">
                <a16:creationId xmlns:a16="http://schemas.microsoft.com/office/drawing/2014/main" id="{00422618-F9B7-21E4-7BEA-8338F411E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17" y="346082"/>
            <a:ext cx="298085" cy="298085"/>
          </a:xfrm>
          <a:prstGeom prst="rect">
            <a:avLst/>
          </a:prstGeom>
        </p:spPr>
      </p:pic>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sex &amp; age groups</a:t>
            </a:r>
          </a:p>
        </p:txBody>
      </p:sp>
      <p:pic>
        <p:nvPicPr>
          <p:cNvPr id="5" name="Content Placeholder 4" descr="A graph of different colored lines&#10;&#10;Description automatically generated">
            <a:extLst>
              <a:ext uri="{FF2B5EF4-FFF2-40B4-BE49-F238E27FC236}">
                <a16:creationId xmlns:a16="http://schemas.microsoft.com/office/drawing/2014/main" id="{E639DBFE-8153-AF74-90C9-D07677A37434}"/>
              </a:ext>
            </a:extLst>
          </p:cNvPr>
          <p:cNvPicPr>
            <a:picLocks noGrp="1" noChangeAspect="1"/>
          </p:cNvPicPr>
          <p:nvPr>
            <p:ph sz="quarter" idx="36"/>
          </p:nvPr>
        </p:nvPicPr>
        <p:blipFill rotWithShape="1">
          <a:blip r:embed="rId3"/>
          <a:srcRect l="2561" r="4918"/>
          <a:stretch/>
        </p:blipFill>
        <p:spPr>
          <a:xfrm>
            <a:off x="5560863" y="3494460"/>
            <a:ext cx="5922057" cy="3200400"/>
          </a:xfrm>
        </p:spPr>
      </p:pic>
      <p:pic>
        <p:nvPicPr>
          <p:cNvPr id="7" name="Picture 6" descr="A graph with a line&#10;&#10;Description automatically generated">
            <a:extLst>
              <a:ext uri="{FF2B5EF4-FFF2-40B4-BE49-F238E27FC236}">
                <a16:creationId xmlns:a16="http://schemas.microsoft.com/office/drawing/2014/main" id="{6CA5166E-14E6-D99F-3C95-0556351E7E0B}"/>
              </a:ext>
            </a:extLst>
          </p:cNvPr>
          <p:cNvPicPr>
            <a:picLocks noChangeAspect="1"/>
          </p:cNvPicPr>
          <p:nvPr/>
        </p:nvPicPr>
        <p:blipFill rotWithShape="1">
          <a:blip r:embed="rId4"/>
          <a:srcRect r="1311"/>
          <a:stretch/>
        </p:blipFill>
        <p:spPr>
          <a:xfrm>
            <a:off x="5560863" y="228600"/>
            <a:ext cx="5922057" cy="3200400"/>
          </a:xfrm>
          <a:prstGeom prst="rect">
            <a:avLst/>
          </a:prstGeom>
        </p:spPr>
      </p:pic>
      <p:sp>
        <p:nvSpPr>
          <p:cNvPr id="12" name="Content Placeholder 3">
            <a:extLst>
              <a:ext uri="{FF2B5EF4-FFF2-40B4-BE49-F238E27FC236}">
                <a16:creationId xmlns:a16="http://schemas.microsoft.com/office/drawing/2014/main" id="{4AEE3D8B-2B58-9E4C-504D-C26E9473BB37}"/>
              </a:ext>
            </a:extLst>
          </p:cNvPr>
          <p:cNvSpPr txBox="1">
            <a:spLocks/>
          </p:cNvSpPr>
          <p:nvPr/>
        </p:nvSpPr>
        <p:spPr>
          <a:xfrm>
            <a:off x="841716" y="3078480"/>
            <a:ext cx="3108193" cy="30479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Content Placeholder 3">
            <a:extLst>
              <a:ext uri="{FF2B5EF4-FFF2-40B4-BE49-F238E27FC236}">
                <a16:creationId xmlns:a16="http://schemas.microsoft.com/office/drawing/2014/main" id="{4D45BEF3-11A3-1DD7-2FBD-7AD7875B5DB0}"/>
              </a:ext>
            </a:extLst>
          </p:cNvPr>
          <p:cNvSpPr txBox="1">
            <a:spLocks/>
          </p:cNvSpPr>
          <p:nvPr/>
        </p:nvSpPr>
        <p:spPr>
          <a:xfrm>
            <a:off x="333214" y="2850836"/>
            <a:ext cx="4014061" cy="30479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0" dirty="0">
                <a:effectLst/>
                <a:latin typeface="Consolas" panose="020B0609020204030204" pitchFamily="49" charset="0"/>
              </a:rPr>
              <a:t>Female spending consistently outpaced male spending</a:t>
            </a:r>
            <a:r>
              <a:rPr lang="en-US" dirty="0">
                <a:latin typeface="Consolas" panose="020B0609020204030204" pitchFamily="49" charset="0"/>
              </a:rPr>
              <a:t>.</a:t>
            </a:r>
          </a:p>
          <a:p>
            <a:pPr marL="285750" indent="-285750">
              <a:buFont typeface="Arial" panose="020B0604020202020204" pitchFamily="34" charset="0"/>
              <a:buChar char="•"/>
            </a:pPr>
            <a:r>
              <a:rPr lang="en-US" b="0" dirty="0">
                <a:effectLst/>
                <a:latin typeface="Consolas" panose="020B0609020204030204" pitchFamily="49" charset="0"/>
              </a:rPr>
              <a:t>Spending for Females increased from $.78 to $1.8 trillion.</a:t>
            </a:r>
          </a:p>
          <a:p>
            <a:pPr marL="285750" indent="-285750">
              <a:buFont typeface="Arial" panose="020B0604020202020204" pitchFamily="34" charset="0"/>
              <a:buChar char="•"/>
            </a:pPr>
            <a:r>
              <a:rPr lang="en-US" b="0" dirty="0">
                <a:effectLst/>
                <a:latin typeface="Consolas" panose="020B0609020204030204" pitchFamily="49" charset="0"/>
              </a:rPr>
              <a:t>Spending for Males increased from $.58 to $1.5 trillion. </a:t>
            </a:r>
          </a:p>
          <a:p>
            <a:pPr marL="285750" indent="-285750">
              <a:buFont typeface="Arial" panose="020B0604020202020204" pitchFamily="34" charset="0"/>
              <a:buChar char="•"/>
            </a:pPr>
            <a:r>
              <a:rPr lang="en-US" b="0" dirty="0">
                <a:effectLst/>
                <a:latin typeface="Consolas" panose="020B0609020204030204" pitchFamily="49" charset="0"/>
              </a:rPr>
              <a:t>The 45-64 age group has the highest spending &amp; 85+ the lowest.</a:t>
            </a:r>
          </a:p>
        </p:txBody>
      </p:sp>
      <p:pic>
        <p:nvPicPr>
          <p:cNvPr id="15" name="Graphic 14" descr="Wine outline">
            <a:extLst>
              <a:ext uri="{FF2B5EF4-FFF2-40B4-BE49-F238E27FC236}">
                <a16:creationId xmlns:a16="http://schemas.microsoft.com/office/drawing/2014/main" id="{86347072-678B-C6F3-9659-4E6B48266E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2332" y="6484088"/>
            <a:ext cx="373912" cy="373912"/>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sex &amp; age groups</a:t>
            </a:r>
          </a:p>
        </p:txBody>
      </p:sp>
      <p:pic>
        <p:nvPicPr>
          <p:cNvPr id="9" name="Picture 8">
            <a:extLst>
              <a:ext uri="{FF2B5EF4-FFF2-40B4-BE49-F238E27FC236}">
                <a16:creationId xmlns:a16="http://schemas.microsoft.com/office/drawing/2014/main" id="{C7B38AFC-AC11-22E1-3CFB-C3D394C2816E}"/>
              </a:ext>
            </a:extLst>
          </p:cNvPr>
          <p:cNvPicPr>
            <a:picLocks noChangeAspect="1"/>
          </p:cNvPicPr>
          <p:nvPr/>
        </p:nvPicPr>
        <p:blipFill>
          <a:blip r:embed="rId3"/>
          <a:stretch>
            <a:fillRect/>
          </a:stretch>
        </p:blipFill>
        <p:spPr>
          <a:xfrm>
            <a:off x="5215813" y="171396"/>
            <a:ext cx="6400800" cy="3200400"/>
          </a:xfrm>
          <a:prstGeom prst="rect">
            <a:avLst/>
          </a:prstGeom>
        </p:spPr>
      </p:pic>
      <p:pic>
        <p:nvPicPr>
          <p:cNvPr id="11" name="Picture 10">
            <a:extLst>
              <a:ext uri="{FF2B5EF4-FFF2-40B4-BE49-F238E27FC236}">
                <a16:creationId xmlns:a16="http://schemas.microsoft.com/office/drawing/2014/main" id="{6C1D2C8C-D766-3AAB-A2EB-11C9AB895D03}"/>
              </a:ext>
            </a:extLst>
          </p:cNvPr>
          <p:cNvPicPr>
            <a:picLocks noChangeAspect="1"/>
          </p:cNvPicPr>
          <p:nvPr/>
        </p:nvPicPr>
        <p:blipFill>
          <a:blip r:embed="rId4"/>
          <a:stretch>
            <a:fillRect/>
          </a:stretch>
        </p:blipFill>
        <p:spPr>
          <a:xfrm>
            <a:off x="5215813" y="3486205"/>
            <a:ext cx="6400800" cy="3200400"/>
          </a:xfrm>
          <a:prstGeom prst="rect">
            <a:avLst/>
          </a:prstGeom>
        </p:spPr>
      </p:pic>
      <p:sp>
        <p:nvSpPr>
          <p:cNvPr id="12" name="Content Placeholder 3">
            <a:extLst>
              <a:ext uri="{FF2B5EF4-FFF2-40B4-BE49-F238E27FC236}">
                <a16:creationId xmlns:a16="http://schemas.microsoft.com/office/drawing/2014/main" id="{4AEE3D8B-2B58-9E4C-504D-C26E9473BB37}"/>
              </a:ext>
            </a:extLst>
          </p:cNvPr>
          <p:cNvSpPr txBox="1">
            <a:spLocks/>
          </p:cNvSpPr>
          <p:nvPr/>
        </p:nvSpPr>
        <p:spPr>
          <a:xfrm>
            <a:off x="841716" y="3078480"/>
            <a:ext cx="3108193" cy="30479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Content Placeholder 3">
            <a:extLst>
              <a:ext uri="{FF2B5EF4-FFF2-40B4-BE49-F238E27FC236}">
                <a16:creationId xmlns:a16="http://schemas.microsoft.com/office/drawing/2014/main" id="{4D45BEF3-11A3-1DD7-2FBD-7AD7875B5DB0}"/>
              </a:ext>
            </a:extLst>
          </p:cNvPr>
          <p:cNvSpPr txBox="1">
            <a:spLocks/>
          </p:cNvSpPr>
          <p:nvPr/>
        </p:nvSpPr>
        <p:spPr>
          <a:xfrm>
            <a:off x="333214" y="2917742"/>
            <a:ext cx="4014061" cy="304799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0" dirty="0">
                <a:effectLst/>
                <a:latin typeface="Consolas" panose="020B0609020204030204" pitchFamily="49" charset="0"/>
              </a:rPr>
              <a:t>The is a gap </a:t>
            </a:r>
            <a:r>
              <a:rPr lang="en-US" dirty="0">
                <a:latin typeface="Consolas" panose="020B0609020204030204" pitchFamily="49" charset="0"/>
              </a:rPr>
              <a:t>in spending </a:t>
            </a:r>
            <a:r>
              <a:rPr lang="en-US" b="0" dirty="0">
                <a:effectLst/>
                <a:latin typeface="Consolas" panose="020B0609020204030204" pitchFamily="49" charset="0"/>
              </a:rPr>
              <a:t>between the top three age groups and the lowest two in spending for females.</a:t>
            </a:r>
          </a:p>
          <a:p>
            <a:pPr marL="285750" indent="-285750">
              <a:buFont typeface="Arial" panose="020B0604020202020204" pitchFamily="34" charset="0"/>
              <a:buChar char="•"/>
            </a:pPr>
            <a:r>
              <a:rPr lang="en-US" dirty="0">
                <a:latin typeface="Consolas" panose="020B0609020204030204" pitchFamily="49" charset="0"/>
              </a:rPr>
              <a:t>Spending for males by age group is consistently spaced.</a:t>
            </a:r>
          </a:p>
          <a:p>
            <a:pPr marL="285750" indent="-285750">
              <a:buFont typeface="Arial" panose="020B0604020202020204" pitchFamily="34" charset="0"/>
              <a:buChar char="•"/>
            </a:pPr>
            <a:r>
              <a:rPr lang="en-US" b="0" dirty="0">
                <a:effectLst/>
                <a:latin typeface="Consolas" panose="020B0609020204030204" pitchFamily="49" charset="0"/>
              </a:rPr>
              <a:t>The male 65-84 </a:t>
            </a:r>
            <a:r>
              <a:rPr lang="en-US" dirty="0">
                <a:latin typeface="Consolas" panose="020B0609020204030204" pitchFamily="49" charset="0"/>
              </a:rPr>
              <a:t>age group spiked in 2020.</a:t>
            </a:r>
            <a:endParaRPr lang="en-US" b="0" dirty="0">
              <a:effectLst/>
              <a:latin typeface="Consolas" panose="020B0609020204030204" pitchFamily="49" charset="0"/>
            </a:endParaRPr>
          </a:p>
        </p:txBody>
      </p:sp>
      <p:pic>
        <p:nvPicPr>
          <p:cNvPr id="15" name="Graphic 14" descr="Wine outline">
            <a:extLst>
              <a:ext uri="{FF2B5EF4-FFF2-40B4-BE49-F238E27FC236}">
                <a16:creationId xmlns:a16="http://schemas.microsoft.com/office/drawing/2014/main" id="{86347072-678B-C6F3-9659-4E6B48266E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87200" y="6498956"/>
            <a:ext cx="359044" cy="359044"/>
          </a:xfrm>
          <a:prstGeom prst="rect">
            <a:avLst/>
          </a:prstGeom>
        </p:spPr>
      </p:pic>
    </p:spTree>
    <p:extLst>
      <p:ext uri="{BB962C8B-B14F-4D97-AF65-F5344CB8AC3E}">
        <p14:creationId xmlns:p14="http://schemas.microsoft.com/office/powerpoint/2010/main" val="226557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Total spending</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Service Categories</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360058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Service Categories</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419100" y="3078480"/>
            <a:ext cx="3873931" cy="3047997"/>
          </a:xfrm>
        </p:spPr>
        <p:txBody>
          <a:bodyPr/>
          <a:lstStyle/>
          <a:p>
            <a:pPr marL="285750" indent="-285750">
              <a:buFont typeface="Arial" panose="020B0604020202020204" pitchFamily="34" charset="0"/>
              <a:buChar char="•"/>
            </a:pPr>
            <a:r>
              <a:rPr lang="en-US" dirty="0"/>
              <a:t>Hospital Care, Physician and Clinical Services, and Prescription Drugs are the highest spending categories</a:t>
            </a:r>
          </a:p>
          <a:p>
            <a:pPr marL="285750" indent="-285750">
              <a:buFont typeface="Arial" panose="020B0604020202020204" pitchFamily="34" charset="0"/>
              <a:buChar char="•"/>
            </a:pPr>
            <a:r>
              <a:rPr lang="en-US" dirty="0"/>
              <a:t>They account for:</a:t>
            </a:r>
          </a:p>
          <a:p>
            <a:pPr marL="854964" lvl="1"/>
            <a:r>
              <a:rPr lang="en-US" dirty="0"/>
              <a:t>72.4% of all spending</a:t>
            </a:r>
          </a:p>
          <a:p>
            <a:pPr marL="854964" lvl="1"/>
            <a:r>
              <a:rPr lang="en-US" dirty="0"/>
              <a:t>Roughly $1.6 billion on average per year</a:t>
            </a:r>
          </a:p>
        </p:txBody>
      </p:sp>
      <p:pic>
        <p:nvPicPr>
          <p:cNvPr id="1026" name="Picture 2">
            <a:extLst>
              <a:ext uri="{FF2B5EF4-FFF2-40B4-BE49-F238E27FC236}">
                <a16:creationId xmlns:a16="http://schemas.microsoft.com/office/drawing/2014/main" id="{12C31238-7308-EAD5-A645-04C83C4B4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631" y="171396"/>
            <a:ext cx="533399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372E79-74AE-9FE8-79E1-0D60F8B14091}"/>
              </a:ext>
            </a:extLst>
          </p:cNvPr>
          <p:cNvPicPr>
            <a:picLocks noChangeAspect="1"/>
          </p:cNvPicPr>
          <p:nvPr/>
        </p:nvPicPr>
        <p:blipFill>
          <a:blip r:embed="rId4"/>
          <a:stretch>
            <a:fillRect/>
          </a:stretch>
        </p:blipFill>
        <p:spPr>
          <a:xfrm>
            <a:off x="5206574" y="3527386"/>
            <a:ext cx="6729945" cy="3200400"/>
          </a:xfrm>
          <a:prstGeom prst="rect">
            <a:avLst/>
          </a:prstGeom>
        </p:spPr>
      </p:pic>
    </p:spTree>
    <p:extLst>
      <p:ext uri="{BB962C8B-B14F-4D97-AF65-F5344CB8AC3E}">
        <p14:creationId xmlns:p14="http://schemas.microsoft.com/office/powerpoint/2010/main" val="348212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Service Categories</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419100" y="3078480"/>
            <a:ext cx="3873931" cy="3047997"/>
          </a:xfrm>
        </p:spPr>
        <p:txBody>
          <a:bodyPr/>
          <a:lstStyle/>
          <a:p>
            <a:pPr marL="285750" indent="-285750">
              <a:buFont typeface="Arial" panose="020B0604020202020204" pitchFamily="34" charset="0"/>
              <a:buChar char="•"/>
            </a:pPr>
            <a:r>
              <a:rPr lang="en-US" dirty="0"/>
              <a:t>45-64 age group highest spender</a:t>
            </a:r>
          </a:p>
          <a:p>
            <a:pPr marL="285750" indent="-285750">
              <a:buFont typeface="Arial" panose="020B0604020202020204" pitchFamily="34" charset="0"/>
              <a:buChar char="•"/>
            </a:pPr>
            <a:r>
              <a:rPr lang="en-US" dirty="0"/>
              <a:t>65-84 and 19-44 age groups spent similar amount 2002-2006</a:t>
            </a:r>
          </a:p>
          <a:p>
            <a:pPr marL="285750" indent="-285750">
              <a:buFont typeface="Arial" panose="020B0604020202020204" pitchFamily="34" charset="0"/>
              <a:buChar char="•"/>
            </a:pPr>
            <a:r>
              <a:rPr lang="en-US" dirty="0"/>
              <a:t>85+ spent least</a:t>
            </a:r>
          </a:p>
          <a:p>
            <a:pPr marL="285750" indent="-285750">
              <a:buFont typeface="Arial" panose="020B0604020202020204" pitchFamily="34" charset="0"/>
              <a:buChar char="•"/>
            </a:pPr>
            <a:r>
              <a:rPr lang="en-US" dirty="0"/>
              <a:t>Spending increased every year since 2002</a:t>
            </a:r>
          </a:p>
          <a:p>
            <a:pPr marL="854964" lvl="1"/>
            <a:r>
              <a:rPr lang="en-US" dirty="0"/>
              <a:t>More than doubled by 2020</a:t>
            </a:r>
          </a:p>
        </p:txBody>
      </p:sp>
      <p:pic>
        <p:nvPicPr>
          <p:cNvPr id="1030" name="Picture 6">
            <a:extLst>
              <a:ext uri="{FF2B5EF4-FFF2-40B4-BE49-F238E27FC236}">
                <a16:creationId xmlns:a16="http://schemas.microsoft.com/office/drawing/2014/main" id="{5F39D23B-DAFE-4F9E-EEA2-C3295525E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630" y="3560736"/>
            <a:ext cx="53340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8">
            <a:extLst>
              <a:ext uri="{FF2B5EF4-FFF2-40B4-BE49-F238E27FC236}">
                <a16:creationId xmlns:a16="http://schemas.microsoft.com/office/drawing/2014/main" id="{ED0A7767-5A6B-1672-3BB1-3170F549F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630" y="96864"/>
            <a:ext cx="5334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D5190C-EF20-EA01-4897-6887A5BF2244}"/>
              </a:ext>
            </a:extLst>
          </p:cNvPr>
          <p:cNvSpPr txBox="1"/>
          <p:nvPr/>
        </p:nvSpPr>
        <p:spPr>
          <a:xfrm>
            <a:off x="835370" y="2247249"/>
            <a:ext cx="3190672" cy="369332"/>
          </a:xfrm>
          <a:prstGeom prst="rect">
            <a:avLst/>
          </a:prstGeom>
          <a:noFill/>
        </p:spPr>
        <p:txBody>
          <a:bodyPr wrap="square" rtlCol="0">
            <a:spAutoFit/>
          </a:bodyPr>
          <a:lstStyle/>
          <a:p>
            <a:r>
              <a:rPr lang="en-US" dirty="0">
                <a:solidFill>
                  <a:schemeClr val="accent4"/>
                </a:solidFill>
              </a:rPr>
              <a:t>Prescription Drugs</a:t>
            </a:r>
          </a:p>
        </p:txBody>
      </p:sp>
    </p:spTree>
    <p:extLst>
      <p:ext uri="{BB962C8B-B14F-4D97-AF65-F5344CB8AC3E}">
        <p14:creationId xmlns:p14="http://schemas.microsoft.com/office/powerpoint/2010/main" val="30379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dirty="0"/>
              <a:t>Service Categories</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419100" y="3078480"/>
            <a:ext cx="3873931" cy="3047997"/>
          </a:xfrm>
        </p:spPr>
        <p:txBody>
          <a:bodyPr/>
          <a:lstStyle/>
          <a:p>
            <a:pPr marL="285750" indent="-285750">
              <a:buFont typeface="Arial" panose="020B0604020202020204" pitchFamily="34" charset="0"/>
              <a:buChar char="•"/>
            </a:pPr>
            <a:r>
              <a:rPr lang="en-US" dirty="0"/>
              <a:t>Spending decreases as age increases (Medicaid)</a:t>
            </a:r>
          </a:p>
          <a:p>
            <a:pPr marL="285750" indent="-285750">
              <a:buFont typeface="Arial" panose="020B0604020202020204" pitchFamily="34" charset="0"/>
              <a:buChar char="•"/>
            </a:pPr>
            <a:r>
              <a:rPr lang="en-US" dirty="0"/>
              <a:t>65-84 age group saw biggest increase in spending </a:t>
            </a:r>
          </a:p>
          <a:p>
            <a:pPr marL="285750" indent="-285750">
              <a:buFont typeface="Arial" panose="020B0604020202020204" pitchFamily="34" charset="0"/>
              <a:buChar char="•"/>
            </a:pPr>
            <a:r>
              <a:rPr lang="en-US" dirty="0"/>
              <a:t>85+ age group spent the least and saw the smallest increase in spending</a:t>
            </a:r>
          </a:p>
        </p:txBody>
      </p:sp>
      <p:pic>
        <p:nvPicPr>
          <p:cNvPr id="2050" name="Picture 2">
            <a:extLst>
              <a:ext uri="{FF2B5EF4-FFF2-40B4-BE49-F238E27FC236}">
                <a16:creationId xmlns:a16="http://schemas.microsoft.com/office/drawing/2014/main" id="{BE557A51-87A1-F88E-E2BA-BBB453059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100" y="197622"/>
            <a:ext cx="64008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75F20372-7E8B-0D9E-A4C5-90A31D969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3545222"/>
            <a:ext cx="5334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C15A58-7207-6DCF-6DB7-02F275273594}"/>
              </a:ext>
            </a:extLst>
          </p:cNvPr>
          <p:cNvSpPr txBox="1"/>
          <p:nvPr/>
        </p:nvSpPr>
        <p:spPr>
          <a:xfrm>
            <a:off x="835370" y="2247249"/>
            <a:ext cx="3190672" cy="369332"/>
          </a:xfrm>
          <a:prstGeom prst="rect">
            <a:avLst/>
          </a:prstGeom>
          <a:noFill/>
        </p:spPr>
        <p:txBody>
          <a:bodyPr wrap="square" rtlCol="0">
            <a:spAutoFit/>
          </a:bodyPr>
          <a:lstStyle/>
          <a:p>
            <a:r>
              <a:rPr lang="en-US" dirty="0">
                <a:solidFill>
                  <a:schemeClr val="accent4"/>
                </a:solidFill>
              </a:rPr>
              <a:t>Dental Services</a:t>
            </a:r>
          </a:p>
        </p:txBody>
      </p:sp>
    </p:spTree>
    <p:extLst>
      <p:ext uri="{BB962C8B-B14F-4D97-AF65-F5344CB8AC3E}">
        <p14:creationId xmlns:p14="http://schemas.microsoft.com/office/powerpoint/2010/main" val="3646944523"/>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{82232BAF-5B58-4144-9C72-47CBE87BFAC3}tf11936837_win32</Template>
  <TotalTime>1743</TotalTime>
  <Words>1516</Words>
  <Application>Microsoft Office PowerPoint</Application>
  <PresentationFormat>Widescreen</PresentationFormat>
  <Paragraphs>96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Nova</vt:lpstr>
      <vt:lpstr>Biome</vt:lpstr>
      <vt:lpstr>Calibri</vt:lpstr>
      <vt:lpstr>Consolas</vt:lpstr>
      <vt:lpstr>Custom</vt:lpstr>
      <vt:lpstr>US Health Care Spending</vt:lpstr>
      <vt:lpstr>Agenda</vt:lpstr>
      <vt:lpstr>Total spending</vt:lpstr>
      <vt:lpstr>sex &amp; age groups</vt:lpstr>
      <vt:lpstr>sex &amp; age groups</vt:lpstr>
      <vt:lpstr>Total spending</vt:lpstr>
      <vt:lpstr>Service Categories</vt:lpstr>
      <vt:lpstr>Service Categories</vt:lpstr>
      <vt:lpstr>Service Categories</vt:lpstr>
      <vt:lpstr>Total spending</vt:lpstr>
      <vt:lpstr>Regression Plotting</vt:lpstr>
      <vt:lpstr>Regression Plotting</vt:lpstr>
      <vt:lpstr>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Ioana Platon</dc:creator>
  <cp:lastModifiedBy>Fallendragon umana</cp:lastModifiedBy>
  <cp:revision>4</cp:revision>
  <dcterms:created xsi:type="dcterms:W3CDTF">2024-07-31T01:11:04Z</dcterms:created>
  <dcterms:modified xsi:type="dcterms:W3CDTF">2024-08-05T22:54:20Z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