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9" r:id="rId8"/>
    <p:sldId id="388" r:id="rId9"/>
    <p:sldId id="382" r:id="rId10"/>
    <p:sldId id="383" r:id="rId11"/>
    <p:sldId id="387" r:id="rId12"/>
    <p:sldId id="386" r:id="rId13"/>
    <p:sldId id="384" r:id="rId14"/>
    <p:sldId id="389" r:id="rId15"/>
    <p:sldId id="385" r:id="rId16"/>
    <p:sldId id="380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1273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22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a Platon" userId="18b0f7fbbefdf8fb" providerId="LiveId" clId="{89084985-5EC9-44C7-8B97-02A0B3B795B9}"/>
    <pc:docChg chg="undo custSel addSld delSld modSld">
      <pc:chgData name="Ioana Platon" userId="18b0f7fbbefdf8fb" providerId="LiveId" clId="{89084985-5EC9-44C7-8B97-02A0B3B795B9}" dt="2024-08-03T14:28:05.800" v="495" actId="1035"/>
      <pc:docMkLst>
        <pc:docMk/>
      </pc:docMkLst>
      <pc:sldChg chg="modSp mod">
        <pc:chgData name="Ioana Platon" userId="18b0f7fbbefdf8fb" providerId="LiveId" clId="{89084985-5EC9-44C7-8B97-02A0B3B795B9}" dt="2024-08-03T14:03:24.340" v="106" actId="6549"/>
        <pc:sldMkLst>
          <pc:docMk/>
          <pc:sldMk cId="1460159330" sldId="359"/>
        </pc:sldMkLst>
        <pc:spChg chg="mod">
          <ac:chgData name="Ioana Platon" userId="18b0f7fbbefdf8fb" providerId="LiveId" clId="{89084985-5EC9-44C7-8B97-02A0B3B795B9}" dt="2024-08-03T14:03:24.340" v="106" actId="6549"/>
          <ac:spMkLst>
            <pc:docMk/>
            <pc:sldMk cId="1460159330" sldId="359"/>
            <ac:spMk id="31" creationId="{F1239C0E-3F39-787D-0FC3-6B7C9BA37E8F}"/>
          </ac:spMkLst>
        </pc:spChg>
        <pc:picChg chg="mod">
          <ac:chgData name="Ioana Platon" userId="18b0f7fbbefdf8fb" providerId="LiveId" clId="{89084985-5EC9-44C7-8B97-02A0B3B795B9}" dt="2024-08-03T13:54:07.156" v="18" actId="208"/>
          <ac:picMkLst>
            <pc:docMk/>
            <pc:sldMk cId="1460159330" sldId="359"/>
            <ac:picMk id="3" creationId="{3A576D96-680B-2BB7-493C-5C06C6CE61F9}"/>
          </ac:picMkLst>
        </pc:picChg>
      </pc:sldChg>
      <pc:sldChg chg="modSp mod">
        <pc:chgData name="Ioana Platon" userId="18b0f7fbbefdf8fb" providerId="LiveId" clId="{89084985-5EC9-44C7-8B97-02A0B3B795B9}" dt="2024-08-03T13:53:51.098" v="17" actId="208"/>
        <pc:sldMkLst>
          <pc:docMk/>
          <pc:sldMk cId="1397193754" sldId="373"/>
        </pc:sldMkLst>
        <pc:picChg chg="mod">
          <ac:chgData name="Ioana Platon" userId="18b0f7fbbefdf8fb" providerId="LiveId" clId="{89084985-5EC9-44C7-8B97-02A0B3B795B9}" dt="2024-08-03T13:53:51.098" v="17" actId="208"/>
          <ac:picMkLst>
            <pc:docMk/>
            <pc:sldMk cId="1397193754" sldId="373"/>
            <ac:picMk id="6" creationId="{00422618-F9B7-21E4-7BEA-8338F411EFF6}"/>
          </ac:picMkLst>
        </pc:picChg>
      </pc:sldChg>
      <pc:sldChg chg="modSp mod">
        <pc:chgData name="Ioana Platon" userId="18b0f7fbbefdf8fb" providerId="LiveId" clId="{89084985-5EC9-44C7-8B97-02A0B3B795B9}" dt="2024-08-03T14:28:05.800" v="495" actId="1035"/>
        <pc:sldMkLst>
          <pc:docMk/>
          <pc:sldMk cId="2170071140" sldId="379"/>
        </pc:sldMkLst>
        <pc:spChg chg="mod">
          <ac:chgData name="Ioana Platon" userId="18b0f7fbbefdf8fb" providerId="LiveId" clId="{89084985-5EC9-44C7-8B97-02A0B3B795B9}" dt="2024-08-03T14:28:05.800" v="495" actId="1035"/>
          <ac:spMkLst>
            <pc:docMk/>
            <pc:sldMk cId="2170071140" sldId="379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4:42.993" v="22" actId="208"/>
          <ac:picMkLst>
            <pc:docMk/>
            <pc:sldMk cId="2170071140" sldId="379"/>
            <ac:picMk id="15" creationId="{86347072-678B-C6F3-9659-4E6B48266E03}"/>
          </ac:picMkLst>
        </pc:picChg>
      </pc:sldChg>
      <pc:sldChg chg="delSp modSp add del mod">
        <pc:chgData name="Ioana Platon" userId="18b0f7fbbefdf8fb" providerId="LiveId" clId="{89084985-5EC9-44C7-8B97-02A0B3B795B9}" dt="2024-08-03T14:13:58.045" v="486" actId="20577"/>
        <pc:sldMkLst>
          <pc:docMk/>
          <pc:sldMk cId="79695288" sldId="380"/>
        </pc:sldMkLst>
        <pc:spChg chg="mod">
          <ac:chgData name="Ioana Platon" userId="18b0f7fbbefdf8fb" providerId="LiveId" clId="{89084985-5EC9-44C7-8B97-02A0B3B795B9}" dt="2024-08-03T14:01:34.053" v="28" actId="6549"/>
          <ac:spMkLst>
            <pc:docMk/>
            <pc:sldMk cId="79695288" sldId="380"/>
            <ac:spMk id="2" creationId="{A2DE810E-8E37-1D8A-245B-020E4E4C0B9F}"/>
          </ac:spMkLst>
        </pc:spChg>
        <pc:spChg chg="mod">
          <ac:chgData name="Ioana Platon" userId="18b0f7fbbefdf8fb" providerId="LiveId" clId="{89084985-5EC9-44C7-8B97-02A0B3B795B9}" dt="2024-08-03T14:13:58.045" v="486" actId="20577"/>
          <ac:spMkLst>
            <pc:docMk/>
            <pc:sldMk cId="79695288" sldId="380"/>
            <ac:spMk id="3" creationId="{7D7CECA3-144C-CD4B-9246-81B4F2E65466}"/>
          </ac:spMkLst>
        </pc:spChg>
        <pc:spChg chg="del">
          <ac:chgData name="Ioana Platon" userId="18b0f7fbbefdf8fb" providerId="LiveId" clId="{89084985-5EC9-44C7-8B97-02A0B3B795B9}" dt="2024-08-03T14:01:37.189" v="29" actId="478"/>
          <ac:spMkLst>
            <pc:docMk/>
            <pc:sldMk cId="79695288" sldId="380"/>
            <ac:spMk id="5" creationId="{A33D1544-95D3-8A05-6E1B-C08C307C55D4}"/>
          </ac:spMkLst>
        </pc:spChg>
      </pc:sldChg>
      <pc:sldChg chg="modSp mod">
        <pc:chgData name="Ioana Platon" userId="18b0f7fbbefdf8fb" providerId="LiveId" clId="{89084985-5EC9-44C7-8B97-02A0B3B795B9}" dt="2024-08-03T14:13:44.969" v="478" actId="20577"/>
        <pc:sldMkLst>
          <pc:docMk/>
          <pc:sldMk cId="870782436" sldId="385"/>
        </pc:sldMkLst>
        <pc:spChg chg="mod">
          <ac:chgData name="Ioana Platon" userId="18b0f7fbbefdf8fb" providerId="LiveId" clId="{89084985-5EC9-44C7-8B97-02A0B3B795B9}" dt="2024-08-03T14:13:44.969" v="478" actId="20577"/>
          <ac:spMkLst>
            <pc:docMk/>
            <pc:sldMk cId="870782436" sldId="385"/>
            <ac:spMk id="4" creationId="{67328E6B-D306-C2F9-54E9-FD35599AC24B}"/>
          </ac:spMkLst>
        </pc:spChg>
      </pc:sldChg>
      <pc:sldChg chg="modSp mod">
        <pc:chgData name="Ioana Platon" userId="18b0f7fbbefdf8fb" providerId="LiveId" clId="{89084985-5EC9-44C7-8B97-02A0B3B795B9}" dt="2024-08-03T14:12:32.796" v="456" actId="20577"/>
        <pc:sldMkLst>
          <pc:docMk/>
          <pc:sldMk cId="2265579874" sldId="388"/>
        </pc:sldMkLst>
        <pc:spChg chg="mod">
          <ac:chgData name="Ioana Platon" userId="18b0f7fbbefdf8fb" providerId="LiveId" clId="{89084985-5EC9-44C7-8B97-02A0B3B795B9}" dt="2024-08-03T14:12:32.796" v="456" actId="20577"/>
          <ac:spMkLst>
            <pc:docMk/>
            <pc:sldMk cId="2265579874" sldId="388"/>
            <ac:spMk id="13" creationId="{4D45BEF3-11A3-1DD7-2FBD-7AD7875B5DB0}"/>
          </ac:spMkLst>
        </pc:spChg>
        <pc:picChg chg="mod">
          <ac:chgData name="Ioana Platon" userId="18b0f7fbbefdf8fb" providerId="LiveId" clId="{89084985-5EC9-44C7-8B97-02A0B3B795B9}" dt="2024-08-03T13:55:07.700" v="27" actId="208"/>
          <ac:picMkLst>
            <pc:docMk/>
            <pc:sldMk cId="2265579874" sldId="388"/>
            <ac:picMk id="15" creationId="{86347072-678B-C6F3-9659-4E6B48266E03}"/>
          </ac:picMkLst>
        </pc:picChg>
      </pc:sldChg>
      <pc:sldChg chg="modSp mod">
        <pc:chgData name="Ioana Platon" userId="18b0f7fbbefdf8fb" providerId="LiveId" clId="{89084985-5EC9-44C7-8B97-02A0B3B795B9}" dt="2024-08-03T14:13:16.719" v="468" actId="20577"/>
        <pc:sldMkLst>
          <pc:docMk/>
          <pc:sldMk cId="873525583" sldId="389"/>
        </pc:sldMkLst>
        <pc:spChg chg="mod">
          <ac:chgData name="Ioana Platon" userId="18b0f7fbbefdf8fb" providerId="LiveId" clId="{89084985-5EC9-44C7-8B97-02A0B3B795B9}" dt="2024-08-03T14:13:16.719" v="468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  <pc:docChgLst>
    <pc:chgData name="Fallendragon umana" userId="77ae3e3d9a614ce5" providerId="LiveId" clId="{42F9BC6A-FAF0-44EC-AAAE-CA242DE3E1D8}"/>
    <pc:docChg chg="custSel modSld">
      <pc:chgData name="Fallendragon umana" userId="77ae3e3d9a614ce5" providerId="LiveId" clId="{42F9BC6A-FAF0-44EC-AAAE-CA242DE3E1D8}" dt="2024-08-02T02:42:16.249" v="543" actId="20577"/>
      <pc:docMkLst>
        <pc:docMk/>
      </pc:docMkLst>
      <pc:sldChg chg="modSp mod modNotesTx">
        <pc:chgData name="Fallendragon umana" userId="77ae3e3d9a614ce5" providerId="LiveId" clId="{42F9BC6A-FAF0-44EC-AAAE-CA242DE3E1D8}" dt="2024-08-02T02:42:16.249" v="543" actId="20577"/>
        <pc:sldMkLst>
          <pc:docMk/>
          <pc:sldMk cId="873525583" sldId="389"/>
        </pc:sldMkLst>
        <pc:spChg chg="mod">
          <ac:chgData name="Fallendragon umana" userId="77ae3e3d9a614ce5" providerId="LiveId" clId="{42F9BC6A-FAF0-44EC-AAAE-CA242DE3E1D8}" dt="2024-08-02T02:21:55.962" v="243" actId="20577"/>
          <ac:spMkLst>
            <pc:docMk/>
            <pc:sldMk cId="873525583" sldId="389"/>
            <ac:spMk id="4" creationId="{67328E6B-D306-C2F9-54E9-FD35599AC2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linear regression showing the healthcare spending between males and females, I observed that male spending appeared more consistent, while female spending showed more fluctuations in its increase. From 2018 to 2020, healthcare expenditure for females saw an increase of approximately $1,040,366 millions, while during the same period, spending for males only increased by $961,000 millions. </a:t>
            </a:r>
          </a:p>
          <a:p>
            <a:endParaRPr lang="en-US" dirty="0"/>
          </a:p>
          <a:p>
            <a:r>
              <a:rPr lang="en-US" dirty="0"/>
              <a:t>When considering both males and females, total healthcare spending between 2002 to 2018 increased by $2,001,000 millions. The largest increase occurred between 2018 and 2020, when spending rose from $3,019,769 to $3,366,975, a difference of $647,206. The most likely reason for this significant increase is the impact of COVID-19, which has been a persistent trend. I anticipate that healthcare spending will continue to rise significantly in the coming years.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30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Based on the line charts created in our analysis, we can see that spending for females consistently outpaced males from 2002 to 2020. Total healthcare spending for Females went from $778,215 millions in 2002 to $1,818,581 millions in 2020, while spending from Males went from $587,266 millions to $1,548,394 millions.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 highest healthcare spending occurred in the 45-64 age group throughout all the years, but the 65-84 age group is encroaching on this spending as of 2020. The lowest healthcare spending is within the 85+ plus age group, probably due to the smaller size of this population as individuals pass.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Lastly, when we look at spending per sex and age group for females, the spending between the three age groups (45-64, 65-84, &amp; 19-44) is pretty similar, with some fluctuations over the years. In 2002, the 65-84 age group was just over the other two and then dipped in the middle from 2006 to 2018, then shot up in 2020 (most likely due to COVID-19 spending per CMS). The 0-18 and 85+ show the lowest spending across all of the years, with under $156,000 millions each in 2020.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Spending per sex and age group for males follows a similar pattern between age groups, with the 45-64 age group showing the highest expenditure and the 85+ age group the lowest. Unlike health care spending for females, spending for males across age groups does not intertwine over the years; all age groups continuously increase at similar rates. The 65-84 group is showing a spike in 2020, like female spending, but it does not surpass the 45-64 group as female expenditure does.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7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4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6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1247" y="2976282"/>
            <a:ext cx="3652735" cy="3710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increases more steadily than female.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spending increased by  1,040,366.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spending increased by 961,128.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DD65AD-7CB2-8606-D1B3-5FCECF65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135155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10C1749-8479-BBE3-EFC7-F0FE5B04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98" y="352244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28FBC-E9A5-C8D1-2D57-A3D1CB1E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895373">
            <a:off x="10931841" y="6362750"/>
            <a:ext cx="81920" cy="81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62CB5-70BF-BCF4-33C9-0FE10E84E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9587166" y="451628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73932" y="3078480"/>
            <a:ext cx="3375977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spending increased by  2,001,494 from 2002 –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increase in two years was between 2018-2020.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it will continue to increase.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80702-AB7C-C29E-0925-D2F8F5B16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32" y="1724722"/>
            <a:ext cx="53340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1EE5C-F694-3298-C48C-78E9DEA2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24779" flipH="1">
            <a:off x="10490669" y="2225902"/>
            <a:ext cx="166550" cy="1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5182800" cy="3427265"/>
          </a:xfrm>
        </p:spPr>
        <p:txBody>
          <a:bodyPr/>
          <a:lstStyle/>
          <a:p>
            <a:r>
              <a:rPr lang="en-US" dirty="0"/>
              <a:t>Pay attention to multiple header columns.</a:t>
            </a:r>
          </a:p>
          <a:p>
            <a:r>
              <a:rPr lang="en-US" dirty="0"/>
              <a:t>Account for the way the data is laid out in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Have a set initial </a:t>
            </a:r>
            <a:r>
              <a:rPr lang="en-US" dirty="0" err="1"/>
              <a:t>DataFrame</a:t>
            </a:r>
            <a:r>
              <a:rPr lang="en-US" dirty="0"/>
              <a:t> name for all team members.</a:t>
            </a:r>
          </a:p>
          <a:p>
            <a:r>
              <a:rPr lang="en-US" dirty="0"/>
              <a:t>Clear communication with your team when merging GitHub Branches.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CCEBA-621C-2719-2FB3-8A1295B8250D}"/>
              </a:ext>
            </a:extLst>
          </p:cNvPr>
          <p:cNvSpPr txBox="1"/>
          <p:nvPr/>
        </p:nvSpPr>
        <p:spPr>
          <a:xfrm>
            <a:off x="6194900" y="2465535"/>
            <a:ext cx="518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Opportunities for improvement: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data regarding how many people are in each age group or use specific payer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Deeper analysis of each service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regression analysis to predict future spending.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Takeaways</a:t>
            </a:r>
          </a:p>
        </p:txBody>
      </p:sp>
      <p:pic>
        <p:nvPicPr>
          <p:cNvPr id="3" name="Graphic 2" descr="Frangipani outline">
            <a:extLst>
              <a:ext uri="{FF2B5EF4-FFF2-40B4-BE49-F238E27FC236}">
                <a16:creationId xmlns:a16="http://schemas.microsoft.com/office/drawing/2014/main" id="{3A576D96-680B-2BB7-493C-5C06C6CE6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0969" y="14868"/>
            <a:ext cx="390430" cy="3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Graphic 5" descr="Cruise ship outline">
            <a:extLst>
              <a:ext uri="{FF2B5EF4-FFF2-40B4-BE49-F238E27FC236}">
                <a16:creationId xmlns:a16="http://schemas.microsoft.com/office/drawing/2014/main" id="{00422618-F9B7-21E4-7BEA-8338F411E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17" y="346082"/>
            <a:ext cx="298085" cy="2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639DBFE-8153-AF74-90C9-D07677A3743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/>
          <a:srcRect l="2561" r="4918"/>
          <a:stretch/>
        </p:blipFill>
        <p:spPr>
          <a:xfrm>
            <a:off x="5560863" y="3494460"/>
            <a:ext cx="5922057" cy="3200400"/>
          </a:xfr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CA5166E-14E6-D99F-3C95-0556351E7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1"/>
          <a:stretch/>
        </p:blipFill>
        <p:spPr>
          <a:xfrm>
            <a:off x="5560863" y="228600"/>
            <a:ext cx="5922057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850836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Female spending consistently outpaced male spending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Females increased from $.78 to $1.8 trillion.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Spending for Males increased from $.58 to $1.5 trillion.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45-64 age group has the highest spending &amp; 85+ the lowest.</a:t>
            </a: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2332" y="6484088"/>
            <a:ext cx="373912" cy="37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B38AFC-AC11-22E1-3CFB-C3D394C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3" y="171396"/>
            <a:ext cx="6400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2C8C-D766-3AAB-A2EB-11C9AB895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486205"/>
            <a:ext cx="6400800" cy="320040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AEE3D8B-2B58-9E4C-504D-C26E9473BB37}"/>
              </a:ext>
            </a:extLst>
          </p:cNvPr>
          <p:cNvSpPr txBox="1">
            <a:spLocks/>
          </p:cNvSpPr>
          <p:nvPr/>
        </p:nvSpPr>
        <p:spPr>
          <a:xfrm>
            <a:off x="841716" y="3078480"/>
            <a:ext cx="3108193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D45BEF3-11A3-1DD7-2FBD-7AD7875B5DB0}"/>
              </a:ext>
            </a:extLst>
          </p:cNvPr>
          <p:cNvSpPr txBox="1">
            <a:spLocks/>
          </p:cNvSpPr>
          <p:nvPr/>
        </p:nvSpPr>
        <p:spPr>
          <a:xfrm>
            <a:off x="333214" y="2917742"/>
            <a:ext cx="4014061" cy="3047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is a gap </a:t>
            </a:r>
            <a:r>
              <a:rPr lang="en-US" dirty="0">
                <a:latin typeface="Consolas" panose="020B0609020204030204" pitchFamily="49" charset="0"/>
              </a:rPr>
              <a:t>in spending </a:t>
            </a:r>
            <a:r>
              <a:rPr lang="en-US" b="0" dirty="0">
                <a:effectLst/>
                <a:latin typeface="Consolas" panose="020B0609020204030204" pitchFamily="49" charset="0"/>
              </a:rPr>
              <a:t>between the top three age groups and the lowest two in spending for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Spending for males by age group is consistently spaced.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The male 65-84 </a:t>
            </a:r>
            <a:r>
              <a:rPr lang="en-US" dirty="0">
                <a:latin typeface="Consolas" panose="020B0609020204030204" pitchFamily="49" charset="0"/>
              </a:rPr>
              <a:t>age group spiked in 2020.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Graphic 14" descr="Wine outline">
            <a:extLst>
              <a:ext uri="{FF2B5EF4-FFF2-40B4-BE49-F238E27FC236}">
                <a16:creationId xmlns:a16="http://schemas.microsoft.com/office/drawing/2014/main" id="{86347072-678B-C6F3-9659-4E6B48266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87200" y="6498956"/>
            <a:ext cx="359044" cy="3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Care, Physician and Clinical Services, and Prescription Drugs are the highest spending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account for:</a:t>
            </a:r>
          </a:p>
          <a:p>
            <a:pPr marL="854964" lvl="1"/>
            <a:r>
              <a:rPr lang="en-US" dirty="0"/>
              <a:t>72.4% of all spending</a:t>
            </a:r>
          </a:p>
          <a:p>
            <a:pPr marL="854964" lvl="1"/>
            <a:r>
              <a:rPr lang="en-US" dirty="0"/>
              <a:t>Roughly $1.6 billion on average per year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1238-7308-EAD5-A645-04C83C4B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1" y="171396"/>
            <a:ext cx="53339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2E79-74AE-9FE8-79E1-0D60F8B14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74" y="3527386"/>
            <a:ext cx="672994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45-64 age group highest spender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and 19-44 age groups spent similar amount 2002-2006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spent least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increased every year since 2002</a:t>
            </a:r>
          </a:p>
          <a:p>
            <a:pPr marL="854964" lvl="1"/>
            <a:r>
              <a:rPr lang="en-US" dirty="0"/>
              <a:t>More than doubled by 2020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F39D23B-DAFE-4F9E-EEA2-C3295525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3560736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D0A7767-5A6B-1672-3BB1-3170F549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30" y="96864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5190C-EF20-EA01-4897-6887A5BF224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Prescription Drugs</a:t>
            </a:r>
          </a:p>
        </p:txBody>
      </p:sp>
    </p:spTree>
    <p:extLst>
      <p:ext uri="{BB962C8B-B14F-4D97-AF65-F5344CB8AC3E}">
        <p14:creationId xmlns:p14="http://schemas.microsoft.com/office/powerpoint/2010/main" val="3037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19100" y="3078480"/>
            <a:ext cx="387393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Spending decreases as age increases (Medicaid)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65-84 age group saw biggest increase in spending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85+ age group spent the least and saw the smallest increase in spending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57A51-87A1-F88E-E2BA-BBB45305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7622"/>
            <a:ext cx="64008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5F20372-7E8B-0D9E-A4C5-90A31D96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545222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15A58-7207-6DCF-6DB7-02F275273594}"/>
              </a:ext>
            </a:extLst>
          </p:cNvPr>
          <p:cNvSpPr txBox="1"/>
          <p:nvPr/>
        </p:nvSpPr>
        <p:spPr>
          <a:xfrm>
            <a:off x="835370" y="2247249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Dental Services</a:t>
            </a:r>
          </a:p>
        </p:txBody>
      </p:sp>
    </p:spTree>
    <p:extLst>
      <p:ext uri="{BB962C8B-B14F-4D97-AF65-F5344CB8AC3E}">
        <p14:creationId xmlns:p14="http://schemas.microsoft.com/office/powerpoint/2010/main" val="3646944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1742</TotalTime>
  <Words>1159</Words>
  <Application>Microsoft Office PowerPoint</Application>
  <PresentationFormat>Widescreen</PresentationFormat>
  <Paragraphs>90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Consolas</vt:lpstr>
      <vt:lpstr>Custom</vt:lpstr>
      <vt:lpstr>US Health Care Spending</vt:lpstr>
      <vt:lpstr>Agenda</vt:lpstr>
      <vt:lpstr>Total spending</vt:lpstr>
      <vt:lpstr>sex &amp; age groups</vt:lpstr>
      <vt:lpstr>sex &amp; age groups</vt:lpstr>
      <vt:lpstr>Total spending</vt:lpstr>
      <vt:lpstr>Service Categories</vt:lpstr>
      <vt:lpstr>Service Categories</vt:lpstr>
      <vt:lpstr>Service Categories</vt:lpstr>
      <vt:lpstr>Total spending</vt:lpstr>
      <vt:lpstr>Regression Plotting</vt:lpstr>
      <vt:lpstr>Regression Plotting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Scott Vokoun</cp:lastModifiedBy>
  <cp:revision>4</cp:revision>
  <dcterms:created xsi:type="dcterms:W3CDTF">2024-07-31T01:11:04Z</dcterms:created>
  <dcterms:modified xsi:type="dcterms:W3CDTF">2024-08-05T15:17:56Z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