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9" r:id="rId8"/>
    <p:sldId id="388" r:id="rId9"/>
    <p:sldId id="382" r:id="rId10"/>
    <p:sldId id="383" r:id="rId11"/>
    <p:sldId id="387" r:id="rId12"/>
    <p:sldId id="386" r:id="rId13"/>
    <p:sldId id="384" r:id="rId14"/>
    <p:sldId id="389" r:id="rId15"/>
    <p:sldId id="385" r:id="rId16"/>
    <p:sldId id="380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1273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22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lendragon umana" userId="77ae3e3d9a614ce5" providerId="LiveId" clId="{42F9BC6A-FAF0-44EC-AAAE-CA242DE3E1D8}"/>
    <pc:docChg chg="custSel modSld">
      <pc:chgData name="Fallendragon umana" userId="77ae3e3d9a614ce5" providerId="LiveId" clId="{42F9BC6A-FAF0-44EC-AAAE-CA242DE3E1D8}" dt="2024-08-02T02:42:16.249" v="543" actId="20577"/>
      <pc:docMkLst>
        <pc:docMk/>
      </pc:docMkLst>
      <pc:sldChg chg="modSp mod modNotesTx">
        <pc:chgData name="Fallendragon umana" userId="77ae3e3d9a614ce5" providerId="LiveId" clId="{42F9BC6A-FAF0-44EC-AAAE-CA242DE3E1D8}" dt="2024-08-02T02:42:16.249" v="543" actId="20577"/>
        <pc:sldMkLst>
          <pc:docMk/>
          <pc:sldMk cId="873525583" sldId="389"/>
        </pc:sldMkLst>
        <pc:spChg chg="mod">
          <ac:chgData name="Fallendragon umana" userId="77ae3e3d9a614ce5" providerId="LiveId" clId="{42F9BC6A-FAF0-44EC-AAAE-CA242DE3E1D8}" dt="2024-08-02T02:21:55.962" v="243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linear regression showing the healthcare spending between males and females, I observed that male spending appeared more consistent, while female spending showed more fluctuations in its increase. From 2018 to 2020, healthcare expenditure for females saw an increase of approximately $1,040,366 millions, while during the same period, spending for males only increased by $961,000 millions. </a:t>
            </a:r>
          </a:p>
          <a:p>
            <a:endParaRPr lang="en-US" dirty="0"/>
          </a:p>
          <a:p>
            <a:r>
              <a:rPr lang="en-US" dirty="0"/>
              <a:t>When considering both males and females, total healthcare spending between 2002 to 2018 increased by $2,001,000 millions. The largest increase occurred between 2018 and 2020, when spending rose from $3,019,769 to $3,366,975, a difference of $647,206. The most likely reason for this significant increase is the impact of COVID-19, which has been a persistent trend. I anticipate that healthcare spending will continue to rise significantly in the coming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US Health Care Spending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Scott Park-</a:t>
            </a:r>
            <a:r>
              <a:rPr lang="en-US" dirty="0" err="1"/>
              <a:t>Vokoun</a:t>
            </a:r>
            <a:r>
              <a:rPr lang="en-US" dirty="0"/>
              <a:t>, Ioana </a:t>
            </a:r>
            <a:r>
              <a:rPr lang="en-US" dirty="0" err="1"/>
              <a:t>platon</a:t>
            </a:r>
            <a:r>
              <a:rPr lang="en-US" dirty="0"/>
              <a:t>, </a:t>
            </a:r>
          </a:p>
          <a:p>
            <a:r>
              <a:rPr lang="en-US" dirty="0"/>
              <a:t>and Brandon Umana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1247" y="2976282"/>
            <a:ext cx="3652735" cy="3710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male spending increases more steadily then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spending increased by  1,040,366.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spending increased by 961,128.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DD65AD-7CB2-8606-D1B3-5FCECF65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135155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C1749-8479-BBE3-EFC7-F0FE5B04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352244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28FBC-E9A5-C8D1-2D57-A3D1CB1E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95373">
            <a:off x="10931841" y="6362750"/>
            <a:ext cx="81920" cy="8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62CB5-70BF-BCF4-33C9-0FE10E84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587166" y="451628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73932" y="3078480"/>
            <a:ext cx="3375977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spending increased  2,001,494 from 2002 –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in increase in two years was between 2018-2020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it will continue to increase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80702-AB7C-C29E-0925-D2F8F5B1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32" y="1724722"/>
            <a:ext cx="53340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1EE5C-F694-3298-C48C-78E9DEA2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24779" flipH="1">
            <a:off x="10490669" y="2225902"/>
            <a:ext cx="166550" cy="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Total Spending by Sex &amp; Age Groups</a:t>
            </a:r>
          </a:p>
          <a:p>
            <a:r>
              <a:rPr lang="en-US" dirty="0"/>
              <a:t>Total Spending by Service</a:t>
            </a:r>
          </a:p>
          <a:p>
            <a:r>
              <a:rPr lang="en-US" dirty="0"/>
              <a:t>Regression Plotting of Total Spending</a:t>
            </a:r>
          </a:p>
          <a:p>
            <a:r>
              <a:rPr lang="en-US" dirty="0"/>
              <a:t>Final  Takeaways</a:t>
            </a:r>
          </a:p>
        </p:txBody>
      </p:sp>
      <p:pic>
        <p:nvPicPr>
          <p:cNvPr id="3" name="Graphic 2" descr="Frangipani outline">
            <a:extLst>
              <a:ext uri="{FF2B5EF4-FFF2-40B4-BE49-F238E27FC236}">
                <a16:creationId xmlns:a16="http://schemas.microsoft.com/office/drawing/2014/main" id="{3A576D96-680B-2BB7-493C-5C06C6CE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4244" y="6150244"/>
            <a:ext cx="707756" cy="7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phic 5" descr="Cruise ship outline">
            <a:extLst>
              <a:ext uri="{FF2B5EF4-FFF2-40B4-BE49-F238E27FC236}">
                <a16:creationId xmlns:a16="http://schemas.microsoft.com/office/drawing/2014/main" id="{00422618-F9B7-21E4-7BEA-8338F411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17" y="346082"/>
            <a:ext cx="764260" cy="7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39DBFE-8153-AF74-90C9-D07677A3743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l="2561" r="4918"/>
          <a:stretch/>
        </p:blipFill>
        <p:spPr>
          <a:xfrm>
            <a:off x="5560863" y="3494460"/>
            <a:ext cx="5922057" cy="320040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CA5166E-14E6-D99F-3C95-0556351E7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1"/>
          <a:stretch/>
        </p:blipFill>
        <p:spPr>
          <a:xfrm>
            <a:off x="5560863" y="228600"/>
            <a:ext cx="5922057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Female spending consistently outpaced male spending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Spending for Females increased from $.78 to $1.8 trillion.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Spending for Males increased from $.58 to $1.5 trillion.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45-64 age group has the highest spending &amp; 85+ the lowest.</a:t>
            </a: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6613" y="6228369"/>
            <a:ext cx="629631" cy="6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38AFC-AC11-22E1-3CFB-C3D394C2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171396"/>
            <a:ext cx="6400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2C8C-D766-3AAB-A2EB-11C9AB89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13" y="3486205"/>
            <a:ext cx="6400800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is a large gap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in spending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between the top three age groups and the lowest two in spending for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Spending for males by age group is consistently spaced.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male 65-84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age group spiked in 2020.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6613" y="6228369"/>
            <a:ext cx="629631" cy="6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Care, Physician and Clinical Services, and Prescription Drugs are the highest spending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account for:</a:t>
            </a:r>
          </a:p>
          <a:p>
            <a:pPr marL="854964" lvl="1"/>
            <a:r>
              <a:rPr lang="en-US" dirty="0"/>
              <a:t>72.4% of all spending</a:t>
            </a:r>
          </a:p>
          <a:p>
            <a:pPr marL="854964" lvl="1"/>
            <a:r>
              <a:rPr lang="en-US" dirty="0"/>
              <a:t>Roughly $1.6 billion on average per year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31238-7308-EAD5-A645-04C83C4B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1" y="171396"/>
            <a:ext cx="53339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72E79-74AE-9FE8-79E1-0D60F8B14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74" y="3527386"/>
            <a:ext cx="67299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45-64 age group highest spender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and 19-44 age groups spent similar amount 2002-2006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spent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increased every year since 2002</a:t>
            </a:r>
          </a:p>
          <a:p>
            <a:pPr marL="854964" lvl="1"/>
            <a:r>
              <a:rPr lang="en-US" dirty="0"/>
              <a:t>More than doubled by 2020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39D23B-DAFE-4F9E-EEA2-C3295525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356073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ED0A7767-5A6B-1672-3BB1-3170F549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96864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5190C-EF20-EA01-4897-6887A5BF224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Prescription Drugs</a:t>
            </a:r>
          </a:p>
        </p:txBody>
      </p:sp>
    </p:spTree>
    <p:extLst>
      <p:ext uri="{BB962C8B-B14F-4D97-AF65-F5344CB8AC3E}">
        <p14:creationId xmlns:p14="http://schemas.microsoft.com/office/powerpoint/2010/main" val="3037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decreases as age increases (Medicaid)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age group saw biggest increase in spending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age group spent the least and saw the smallest increase in spending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57A51-87A1-F88E-E2BA-BBB45305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7622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5F20372-7E8B-0D9E-A4C5-90A31D96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45222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5A58-7207-6DCF-6DB7-02F27527359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Dental Services</a:t>
            </a:r>
          </a:p>
        </p:txBody>
      </p:sp>
    </p:spTree>
    <p:extLst>
      <p:ext uri="{BB962C8B-B14F-4D97-AF65-F5344CB8AC3E}">
        <p14:creationId xmlns:p14="http://schemas.microsoft.com/office/powerpoint/2010/main" val="3646944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{82232BAF-5B58-4144-9C72-47CBE87BFAC3}tf11936837_win32</Template>
  <TotalTime>1705</TotalTime>
  <Words>1081</Words>
  <Application>Microsoft Office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Consolas</vt:lpstr>
      <vt:lpstr>Custom</vt:lpstr>
      <vt:lpstr>US Health Care Spending</vt:lpstr>
      <vt:lpstr>Agenda</vt:lpstr>
      <vt:lpstr>Total spending</vt:lpstr>
      <vt:lpstr>sex &amp; age groups</vt:lpstr>
      <vt:lpstr>sex &amp; age groups</vt:lpstr>
      <vt:lpstr>Total spending</vt:lpstr>
      <vt:lpstr>Service Categories</vt:lpstr>
      <vt:lpstr>Service Categories</vt:lpstr>
      <vt:lpstr>Service Categories</vt:lpstr>
      <vt:lpstr>Total spending</vt:lpstr>
      <vt:lpstr>Regression Plotting</vt:lpstr>
      <vt:lpstr>Regression Plotting</vt:lpstr>
      <vt:lpstr>FINAL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 Platon</dc:creator>
  <cp:lastModifiedBy>Scott Vokoun</cp:lastModifiedBy>
  <cp:revision>3</cp:revision>
  <dcterms:created xsi:type="dcterms:W3CDTF">2024-07-31T01:11:04Z</dcterms:created>
  <dcterms:modified xsi:type="dcterms:W3CDTF">2024-08-02T04:04:07Z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