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9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1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82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68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0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10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34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1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42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18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0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35278-9FC7-41BA-82F6-3D91A8D36E77}" type="datetimeFigureOut">
              <a:rPr lang="ru-RU" smtClean="0"/>
              <a:t>13.03.2025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E37F-041B-4038-9564-B73C77B3A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6105525" y="1247774"/>
            <a:ext cx="6086475" cy="5610225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Разрабатывается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0" y="1247774"/>
            <a:ext cx="6086475" cy="56102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>
                <a:solidFill>
                  <a:schemeClr val="tx1"/>
                </a:solidFill>
              </a:rPr>
              <a:t>Готово к работе на сервере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10595" y="140903"/>
            <a:ext cx="4918016" cy="81506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FireTech</a:t>
            </a:r>
            <a:r>
              <a:rPr lang="en-US" dirty="0"/>
              <a:t>(41)</a:t>
            </a:r>
            <a:r>
              <a:rPr lang="ru-RU" dirty="0"/>
              <a:t> Система предотвращения и тушения пожаров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94560" y="1546167"/>
            <a:ext cx="2061556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RL(DS/DA)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04414" y="1546167"/>
            <a:ext cx="2078182" cy="5569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/>
              <a:t>Экспертная система(БАС)</a:t>
            </a:r>
          </a:p>
        </p:txBody>
      </p:sp>
      <p:sp>
        <p:nvSpPr>
          <p:cNvPr id="7" name="Блок-схема: несколько документов 6"/>
          <p:cNvSpPr/>
          <p:nvPr/>
        </p:nvSpPr>
        <p:spPr>
          <a:xfrm>
            <a:off x="99753" y="2471435"/>
            <a:ext cx="2094807" cy="412055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DS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2 </a:t>
            </a:r>
            <a:r>
              <a:rPr lang="ru-RU" sz="1100" dirty="0"/>
              <a:t>активных разработчика, необходимы ресурсы:</a:t>
            </a:r>
          </a:p>
          <a:p>
            <a:pPr algn="ctr"/>
            <a:r>
              <a:rPr lang="ru-RU" sz="1100" dirty="0"/>
              <a:t>4 ядра, ~3.0 ГГц.</a:t>
            </a:r>
          </a:p>
          <a:p>
            <a:pPr algn="ctr"/>
            <a:r>
              <a:rPr lang="en-US" sz="1100" dirty="0"/>
              <a:t>RAM:16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SSD: 5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  <a:p>
            <a:pPr algn="ctr"/>
            <a:r>
              <a:rPr lang="en-US" sz="1100" dirty="0"/>
              <a:t>GPU: RTX 3060, 6-12 </a:t>
            </a:r>
            <a:r>
              <a:rPr lang="ru-RU" sz="1100" dirty="0"/>
              <a:t>ГБ</a:t>
            </a:r>
            <a:endParaRPr lang="en-US" sz="1100" dirty="0"/>
          </a:p>
          <a:p>
            <a:pPr algn="ctr"/>
            <a:r>
              <a:rPr lang="ru-RU" sz="1100" dirty="0"/>
              <a:t>Предустановлены библиотеки: </a:t>
            </a:r>
            <a:r>
              <a:rPr lang="en-US" sz="1100" dirty="0" err="1"/>
              <a:t>PyTorch</a:t>
            </a:r>
            <a:r>
              <a:rPr lang="en-US" sz="1100" dirty="0"/>
              <a:t>, </a:t>
            </a:r>
            <a:r>
              <a:rPr lang="en-US" sz="1100" dirty="0" err="1"/>
              <a:t>PyGame</a:t>
            </a:r>
            <a:r>
              <a:rPr lang="en-US" sz="1100" dirty="0"/>
              <a:t>, gymnasium, stable-baselines3,</a:t>
            </a:r>
            <a:r>
              <a:rPr lang="ru-RU" sz="1100" dirty="0"/>
              <a:t> </a:t>
            </a:r>
            <a:r>
              <a:rPr lang="en-US" sz="1100" dirty="0" err="1"/>
              <a:t>tensorboard</a:t>
            </a:r>
            <a:r>
              <a:rPr lang="en-US" sz="1100" dirty="0"/>
              <a:t>, </a:t>
            </a:r>
            <a:r>
              <a:rPr lang="en-US" sz="1100" dirty="0" err="1"/>
              <a:t>pytest</a:t>
            </a:r>
            <a:endParaRPr lang="ru-RU" sz="1100" dirty="0"/>
          </a:p>
        </p:txBody>
      </p:sp>
      <p:sp>
        <p:nvSpPr>
          <p:cNvPr id="8" name="Блок-схема: несколько документов 7"/>
          <p:cNvSpPr/>
          <p:nvPr/>
        </p:nvSpPr>
        <p:spPr>
          <a:xfrm>
            <a:off x="4039987" y="2471436"/>
            <a:ext cx="1978430" cy="41205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DA</a:t>
            </a:r>
            <a:r>
              <a:rPr lang="en-US" sz="1100" dirty="0"/>
              <a:t> </a:t>
            </a:r>
            <a:endParaRPr lang="ru-RU" sz="1100" dirty="0"/>
          </a:p>
          <a:p>
            <a:pPr algn="ctr"/>
            <a:r>
              <a:rPr lang="en-US" sz="1100" dirty="0"/>
              <a:t> </a:t>
            </a:r>
            <a:r>
              <a:rPr lang="ru-RU" sz="1100" dirty="0"/>
              <a:t>Анализ логов, улучшение системы вознаграждения</a:t>
            </a:r>
            <a:r>
              <a:rPr lang="en-US" sz="1100" dirty="0"/>
              <a:t>, </a:t>
            </a:r>
            <a:r>
              <a:rPr lang="ru-RU" sz="1100" dirty="0"/>
              <a:t>анализ внешней среды и т.п.</a:t>
            </a:r>
          </a:p>
          <a:p>
            <a:pPr algn="ctr"/>
            <a:r>
              <a:rPr lang="ru-RU" sz="1100" dirty="0"/>
              <a:t>необходимы ресурсы:</a:t>
            </a:r>
          </a:p>
          <a:p>
            <a:pPr algn="ctr"/>
            <a:r>
              <a:rPr lang="ru-RU" sz="1100" dirty="0"/>
              <a:t>1 ядро, ~3.0 ГГц.</a:t>
            </a:r>
          </a:p>
          <a:p>
            <a:pPr algn="ctr"/>
            <a:r>
              <a:rPr lang="ru-RU" sz="1100" dirty="0"/>
              <a:t>Оперативная память (</a:t>
            </a:r>
            <a:r>
              <a:rPr lang="en-US" sz="1100" dirty="0"/>
              <a:t>RAM):</a:t>
            </a:r>
            <a:r>
              <a:rPr lang="ru-RU" sz="1100" dirty="0"/>
              <a:t>4</a:t>
            </a:r>
            <a:r>
              <a:rPr lang="en-US" sz="1100" dirty="0"/>
              <a:t> </a:t>
            </a:r>
            <a:r>
              <a:rPr lang="ru-RU" sz="1100" dirty="0"/>
              <a:t>ГБ.</a:t>
            </a:r>
          </a:p>
          <a:p>
            <a:pPr algn="ctr"/>
            <a:r>
              <a:rPr lang="en-US" sz="1100" dirty="0"/>
              <a:t>HDD: 5 </a:t>
            </a:r>
            <a:r>
              <a:rPr lang="ru-RU" sz="1100" dirty="0"/>
              <a:t>ГБ</a:t>
            </a:r>
            <a:r>
              <a:rPr lang="en-US" sz="1100" dirty="0"/>
              <a:t>.</a:t>
            </a:r>
          </a:p>
        </p:txBody>
      </p:sp>
      <p:sp>
        <p:nvSpPr>
          <p:cNvPr id="9" name="Блок-схема: магнитный диск 8"/>
          <p:cNvSpPr/>
          <p:nvPr/>
        </p:nvSpPr>
        <p:spPr>
          <a:xfrm>
            <a:off x="2518757" y="3209990"/>
            <a:ext cx="1197033" cy="19202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 err="1"/>
              <a:t>Логи</a:t>
            </a:r>
            <a:r>
              <a:rPr lang="ru-RU" sz="1050" dirty="0"/>
              <a:t> перемещения агентов, во время тестирования.</a:t>
            </a:r>
          </a:p>
          <a:p>
            <a:pPr algn="ctr"/>
            <a:r>
              <a:rPr lang="ru-RU" sz="1050" dirty="0"/>
              <a:t>Промежуточные веса</a:t>
            </a:r>
          </a:p>
        </p:txBody>
      </p:sp>
      <p:sp>
        <p:nvSpPr>
          <p:cNvPr id="10" name="Блок-схема: несколько документов 9"/>
          <p:cNvSpPr/>
          <p:nvPr/>
        </p:nvSpPr>
        <p:spPr>
          <a:xfrm>
            <a:off x="6209608" y="2471435"/>
            <a:ext cx="2094807" cy="4120558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WEB</a:t>
            </a:r>
            <a:r>
              <a:rPr lang="ru-RU" dirty="0"/>
              <a:t> сервер</a:t>
            </a:r>
          </a:p>
          <a:p>
            <a:pPr algn="ctr"/>
            <a:r>
              <a:rPr lang="ru-RU" sz="1100" dirty="0"/>
              <a:t>(упорядоченное представление собранных материалов)</a:t>
            </a:r>
          </a:p>
        </p:txBody>
      </p:sp>
      <p:sp>
        <p:nvSpPr>
          <p:cNvPr id="11" name="Блок-схема: несколько документов 10"/>
          <p:cNvSpPr/>
          <p:nvPr/>
        </p:nvSpPr>
        <p:spPr>
          <a:xfrm>
            <a:off x="10149841" y="2471436"/>
            <a:ext cx="1978430" cy="4120557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dirty="0" err="1"/>
              <a:t>Нейро</a:t>
            </a:r>
            <a:r>
              <a:rPr lang="ru-RU" dirty="0"/>
              <a:t> -экспертная система </a:t>
            </a:r>
            <a:r>
              <a:rPr lang="ru-RU" dirty="0" err="1"/>
              <a:t>пожаро</a:t>
            </a:r>
            <a:r>
              <a:rPr lang="ru-RU" dirty="0"/>
              <a:t> тушения</a:t>
            </a:r>
            <a:r>
              <a:rPr lang="en-US" sz="1100" dirty="0"/>
              <a:t>.</a:t>
            </a:r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8628611" y="3209990"/>
            <a:ext cx="1197033" cy="1920240"/>
          </a:xfrm>
          <a:prstGeom prst="flowChartMagneticDisk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050" dirty="0"/>
              <a:t>Файловое хранилище(5ГБ)</a:t>
            </a:r>
          </a:p>
          <a:p>
            <a:pPr algn="ctr"/>
            <a:r>
              <a:rPr lang="ru-RU" sz="1050" dirty="0"/>
              <a:t>База знаний по БАС, пожаротушению</a:t>
            </a:r>
          </a:p>
        </p:txBody>
      </p:sp>
      <p:cxnSp>
        <p:nvCxnSpPr>
          <p:cNvPr id="14" name="Прямая со стрелкой 13"/>
          <p:cNvCxnSpPr>
            <a:endCxn id="5" idx="0"/>
          </p:cNvCxnSpPr>
          <p:nvPr/>
        </p:nvCxnSpPr>
        <p:spPr>
          <a:xfrm flipH="1">
            <a:off x="3225338" y="955965"/>
            <a:ext cx="1575262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6" idx="0"/>
          </p:cNvCxnSpPr>
          <p:nvPr/>
        </p:nvCxnSpPr>
        <p:spPr>
          <a:xfrm>
            <a:off x="7048501" y="955965"/>
            <a:ext cx="2295005" cy="59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7" idx="0"/>
          </p:cNvCxnSpPr>
          <p:nvPr/>
        </p:nvCxnSpPr>
        <p:spPr>
          <a:xfrm flipH="1">
            <a:off x="1291271" y="2103120"/>
            <a:ext cx="1394779" cy="368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0"/>
          </p:cNvCxnSpPr>
          <p:nvPr/>
        </p:nvCxnSpPr>
        <p:spPr>
          <a:xfrm>
            <a:off x="3807229" y="2103120"/>
            <a:ext cx="1358082" cy="36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7377747" y="2094807"/>
            <a:ext cx="1394779" cy="3683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9893704" y="2094807"/>
            <a:ext cx="1358082" cy="36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9" idx="2"/>
          </p:cNvCxnSpPr>
          <p:nvPr/>
        </p:nvCxnSpPr>
        <p:spPr>
          <a:xfrm flipH="1" flipV="1">
            <a:off x="2194560" y="4162425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 flipV="1">
            <a:off x="3710595" y="4166267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 flipV="1">
            <a:off x="8304414" y="4170110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9820449" y="4173952"/>
            <a:ext cx="324197" cy="7685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71" y="1963"/>
            <a:ext cx="6848129" cy="6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1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828CE4-0060-7359-270D-27EE2237D886}"/>
              </a:ext>
            </a:extLst>
          </p:cNvPr>
          <p:cNvSpPr/>
          <p:nvPr/>
        </p:nvSpPr>
        <p:spPr>
          <a:xfrm>
            <a:off x="1153886" y="881743"/>
            <a:ext cx="1926771" cy="502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Агент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(рой дронов управляемый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RL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нейросетью)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37250F-ADC1-DCEF-F258-DD19BDE4AB10}"/>
              </a:ext>
            </a:extLst>
          </p:cNvPr>
          <p:cNvSpPr/>
          <p:nvPr/>
        </p:nvSpPr>
        <p:spPr>
          <a:xfrm>
            <a:off x="9329057" y="881743"/>
            <a:ext cx="1926771" cy="510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Среда</a:t>
            </a:r>
          </a:p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(эмулятор или реальное пространство)</a:t>
            </a:r>
          </a:p>
        </p:txBody>
      </p:sp>
      <p:sp>
        <p:nvSpPr>
          <p:cNvPr id="8" name="Блок-схема: магнитный диск 7">
            <a:extLst>
              <a:ext uri="{FF2B5EF4-FFF2-40B4-BE49-F238E27FC236}">
                <a16:creationId xmlns:a16="http://schemas.microsoft.com/office/drawing/2014/main" id="{6C13C61C-DFF0-991B-394C-13D9EBDD4419}"/>
              </a:ext>
            </a:extLst>
          </p:cNvPr>
          <p:cNvSpPr/>
          <p:nvPr/>
        </p:nvSpPr>
        <p:spPr>
          <a:xfrm>
            <a:off x="5774396" y="538218"/>
            <a:ext cx="2068286" cy="169796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5190ED7-7F82-2DC0-6CF9-D533F7DD2655}"/>
              </a:ext>
            </a:extLst>
          </p:cNvPr>
          <p:cNvSpPr/>
          <p:nvPr/>
        </p:nvSpPr>
        <p:spPr>
          <a:xfrm>
            <a:off x="3080657" y="2126343"/>
            <a:ext cx="6248400" cy="12319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Действие</a:t>
            </a:r>
            <a:r>
              <a:rPr lang="ru-RU" dirty="0">
                <a:solidFill>
                  <a:schemeClr val="tx1"/>
                </a:solidFill>
              </a:rPr>
              <a:t> (движение или операция выполняемая агентом)</a:t>
            </a:r>
          </a:p>
        </p:txBody>
      </p:sp>
      <p:sp>
        <p:nvSpPr>
          <p:cNvPr id="13" name="Стрелка: влево 12">
            <a:extLst>
              <a:ext uri="{FF2B5EF4-FFF2-40B4-BE49-F238E27FC236}">
                <a16:creationId xmlns:a16="http://schemas.microsoft.com/office/drawing/2014/main" id="{7CB97E4C-3909-4B9C-D2E8-D03E365CAFA0}"/>
              </a:ext>
            </a:extLst>
          </p:cNvPr>
          <p:cNvSpPr/>
          <p:nvPr/>
        </p:nvSpPr>
        <p:spPr>
          <a:xfrm>
            <a:off x="3080657" y="4679042"/>
            <a:ext cx="6248400" cy="123190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Состояние среды </a:t>
            </a:r>
            <a:r>
              <a:rPr lang="ru-RU" dirty="0">
                <a:solidFill>
                  <a:schemeClr val="tx1"/>
                </a:solidFill>
              </a:rPr>
              <a:t>(данные с </a:t>
            </a:r>
            <a:r>
              <a:rPr lang="ru-RU" dirty="0" err="1">
                <a:solidFill>
                  <a:schemeClr val="tx1"/>
                </a:solidFill>
              </a:rPr>
              <a:t>лидара</a:t>
            </a:r>
            <a:r>
              <a:rPr lang="ru-RU" dirty="0">
                <a:solidFill>
                  <a:schemeClr val="tx1"/>
                </a:solidFill>
              </a:rPr>
              <a:t>, камеры, </a:t>
            </a:r>
            <a:r>
              <a:rPr lang="en-US" dirty="0">
                <a:solidFill>
                  <a:schemeClr val="tx1"/>
                </a:solidFill>
              </a:rPr>
              <a:t>GPS</a:t>
            </a:r>
            <a:r>
              <a:rPr lang="ru-RU" dirty="0">
                <a:solidFill>
                  <a:schemeClr val="tx1"/>
                </a:solidFill>
              </a:rPr>
              <a:t> и т.п)</a:t>
            </a:r>
          </a:p>
        </p:txBody>
      </p:sp>
      <p:sp>
        <p:nvSpPr>
          <p:cNvPr id="14" name="Стрелка: влево 13">
            <a:extLst>
              <a:ext uri="{FF2B5EF4-FFF2-40B4-BE49-F238E27FC236}">
                <a16:creationId xmlns:a16="http://schemas.microsoft.com/office/drawing/2014/main" id="{C54A4F57-6115-CA6E-41EC-CE8D52836084}"/>
              </a:ext>
            </a:extLst>
          </p:cNvPr>
          <p:cNvSpPr/>
          <p:nvPr/>
        </p:nvSpPr>
        <p:spPr>
          <a:xfrm>
            <a:off x="3080657" y="3396343"/>
            <a:ext cx="6248400" cy="123190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Вознаграждение/наказание </a:t>
            </a:r>
            <a:r>
              <a:rPr lang="ru-RU" sz="1600" dirty="0">
                <a:solidFill>
                  <a:schemeClr val="tx1"/>
                </a:solidFill>
              </a:rPr>
              <a:t>(субъективная оценка действия)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C9B8902B-B8AD-A3C1-4F86-9CDBD1F66FC3}"/>
              </a:ext>
            </a:extLst>
          </p:cNvPr>
          <p:cNvSpPr/>
          <p:nvPr/>
        </p:nvSpPr>
        <p:spPr>
          <a:xfrm>
            <a:off x="3080657" y="869044"/>
            <a:ext cx="3015343" cy="12319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Периодическое сохранение весов модели </a:t>
            </a:r>
            <a:r>
              <a:rPr lang="ru-RU" sz="1400" dirty="0" smtClean="0">
                <a:solidFill>
                  <a:schemeClr val="tx1"/>
                </a:solidFill>
              </a:rPr>
              <a:t>и логов тестирования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8B8F62-B84E-3787-3659-E6BB3A90FA27}"/>
              </a:ext>
            </a:extLst>
          </p:cNvPr>
          <p:cNvSpPr/>
          <p:nvPr/>
        </p:nvSpPr>
        <p:spPr>
          <a:xfrm>
            <a:off x="5227814" y="2858478"/>
            <a:ext cx="18743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СУБД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4472" y="166255"/>
            <a:ext cx="729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Схема работы </a:t>
            </a:r>
            <a:r>
              <a:rPr lang="en-US" dirty="0"/>
              <a:t>Reinforcement </a:t>
            </a:r>
            <a:r>
              <a:rPr lang="en-US" dirty="0" smtClean="0"/>
              <a:t>Learning</a:t>
            </a:r>
            <a:r>
              <a:rPr lang="ru-RU" dirty="0" smtClean="0"/>
              <a:t> (</a:t>
            </a:r>
            <a:r>
              <a:rPr lang="ru-RU" dirty="0"/>
              <a:t>Обучение с подкреплением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26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CC101DFD-DC14-822D-DF64-3E72793F1DBB}"/>
              </a:ext>
            </a:extLst>
          </p:cNvPr>
          <p:cNvSpPr/>
          <p:nvPr/>
        </p:nvSpPr>
        <p:spPr>
          <a:xfrm>
            <a:off x="668079" y="1497369"/>
            <a:ext cx="10855842" cy="50640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Блок-схема: несколько документов 3">
            <a:extLst>
              <a:ext uri="{FF2B5EF4-FFF2-40B4-BE49-F238E27FC236}">
                <a16:creationId xmlns:a16="http://schemas.microsoft.com/office/drawing/2014/main" id="{E35761B9-8F63-F16C-B57F-5D0E61490733}"/>
              </a:ext>
            </a:extLst>
          </p:cNvPr>
          <p:cNvSpPr/>
          <p:nvPr/>
        </p:nvSpPr>
        <p:spPr>
          <a:xfrm>
            <a:off x="2651435" y="2053648"/>
            <a:ext cx="1226747" cy="1598532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70C57D89-A8D1-8758-3501-A17AD5E1C7D5}"/>
              </a:ext>
            </a:extLst>
          </p:cNvPr>
          <p:cNvSpPr/>
          <p:nvPr/>
        </p:nvSpPr>
        <p:spPr>
          <a:xfrm>
            <a:off x="969757" y="2041553"/>
            <a:ext cx="1086855" cy="1598532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51650-45B3-F34D-2C23-91A3D36B3C29}"/>
              </a:ext>
            </a:extLst>
          </p:cNvPr>
          <p:cNvSpPr txBox="1"/>
          <p:nvPr/>
        </p:nvSpPr>
        <p:spPr>
          <a:xfrm>
            <a:off x="949294" y="2304324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Jupiter Hub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E5C5D-8D60-C8E4-AFC9-AC7464F706C1}"/>
              </a:ext>
            </a:extLst>
          </p:cNvPr>
          <p:cNvSpPr txBox="1"/>
          <p:nvPr/>
        </p:nvSpPr>
        <p:spPr>
          <a:xfrm>
            <a:off x="1060263" y="3126642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1BE3C-1142-7053-94CF-8C974DBFAD27}"/>
              </a:ext>
            </a:extLst>
          </p:cNvPr>
          <p:cNvSpPr txBox="1"/>
          <p:nvPr/>
        </p:nvSpPr>
        <p:spPr>
          <a:xfrm>
            <a:off x="2684407" y="2416257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Jupiter notebooks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57784-0F88-37AB-1895-33FC87F931E3}"/>
              </a:ext>
            </a:extLst>
          </p:cNvPr>
          <p:cNvSpPr txBox="1"/>
          <p:nvPr/>
        </p:nvSpPr>
        <p:spPr>
          <a:xfrm>
            <a:off x="2749086" y="3120953"/>
            <a:ext cx="10545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</a:t>
            </a:r>
            <a:r>
              <a:rPr lang="en-US" sz="1000" dirty="0"/>
              <a:t> </a:t>
            </a:r>
            <a:r>
              <a:rPr lang="en-US" sz="800" dirty="0"/>
              <a:t>container</a:t>
            </a:r>
            <a:endParaRPr lang="ru-RU" sz="800" dirty="0"/>
          </a:p>
        </p:txBody>
      </p:sp>
      <p:sp>
        <p:nvSpPr>
          <p:cNvPr id="10" name="Блок-схема: магнитный диск 9">
            <a:extLst>
              <a:ext uri="{FF2B5EF4-FFF2-40B4-BE49-F238E27FC236}">
                <a16:creationId xmlns:a16="http://schemas.microsoft.com/office/drawing/2014/main" id="{96B8F979-68B1-F414-FCB5-44EBD3F06174}"/>
              </a:ext>
            </a:extLst>
          </p:cNvPr>
          <p:cNvSpPr/>
          <p:nvPr/>
        </p:nvSpPr>
        <p:spPr>
          <a:xfrm>
            <a:off x="4498813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32A7C-9A8C-0D0B-1397-EE9D4677DAA3}"/>
              </a:ext>
            </a:extLst>
          </p:cNvPr>
          <p:cNvSpPr txBox="1"/>
          <p:nvPr/>
        </p:nvSpPr>
        <p:spPr>
          <a:xfrm>
            <a:off x="4647691" y="310634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54F4B-83F3-520E-0469-6C79A90B056D}"/>
              </a:ext>
            </a:extLst>
          </p:cNvPr>
          <p:cNvSpPr txBox="1"/>
          <p:nvPr/>
        </p:nvSpPr>
        <p:spPr>
          <a:xfrm>
            <a:off x="4647691" y="2621869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PostgreSQL</a:t>
            </a:r>
            <a:endParaRPr lang="ru-RU" sz="1200" dirty="0"/>
          </a:p>
        </p:txBody>
      </p:sp>
      <p:sp>
        <p:nvSpPr>
          <p:cNvPr id="13" name="Блок-схема: магнитный диск 12">
            <a:extLst>
              <a:ext uri="{FF2B5EF4-FFF2-40B4-BE49-F238E27FC236}">
                <a16:creationId xmlns:a16="http://schemas.microsoft.com/office/drawing/2014/main" id="{E562AFAE-CC34-87DB-56D2-34C7AFFCBC2F}"/>
              </a:ext>
            </a:extLst>
          </p:cNvPr>
          <p:cNvSpPr/>
          <p:nvPr/>
        </p:nvSpPr>
        <p:spPr>
          <a:xfrm>
            <a:off x="6271756" y="2029353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151F2-07D9-4A94-87BB-7AB92D59E9FA}"/>
              </a:ext>
            </a:extLst>
          </p:cNvPr>
          <p:cNvSpPr txBox="1"/>
          <p:nvPr/>
        </p:nvSpPr>
        <p:spPr>
          <a:xfrm>
            <a:off x="6377132" y="31048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2B49DE-A7DC-C3B9-69E4-C844D75182B7}"/>
              </a:ext>
            </a:extLst>
          </p:cNvPr>
          <p:cNvSpPr txBox="1"/>
          <p:nvPr/>
        </p:nvSpPr>
        <p:spPr>
          <a:xfrm>
            <a:off x="6369412" y="263779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Prometheus</a:t>
            </a:r>
            <a:endParaRPr lang="ru-RU" sz="1200" dirty="0"/>
          </a:p>
        </p:txBody>
      </p:sp>
      <p:sp>
        <p:nvSpPr>
          <p:cNvPr id="16" name="Блок-схема: типовой процесс 15">
            <a:extLst>
              <a:ext uri="{FF2B5EF4-FFF2-40B4-BE49-F238E27FC236}">
                <a16:creationId xmlns:a16="http://schemas.microsoft.com/office/drawing/2014/main" id="{518EAB25-F843-BA3A-B7BA-07184014A8B3}"/>
              </a:ext>
            </a:extLst>
          </p:cNvPr>
          <p:cNvSpPr/>
          <p:nvPr/>
        </p:nvSpPr>
        <p:spPr>
          <a:xfrm>
            <a:off x="8066934" y="2029353"/>
            <a:ext cx="1320800" cy="139964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192F1-D372-B7D0-8D77-AFF479395991}"/>
              </a:ext>
            </a:extLst>
          </p:cNvPr>
          <p:cNvSpPr txBox="1"/>
          <p:nvPr/>
        </p:nvSpPr>
        <p:spPr>
          <a:xfrm>
            <a:off x="8271712" y="306838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EA9A5-88F4-B63C-EE91-EE8DF2D7DBAA}"/>
              </a:ext>
            </a:extLst>
          </p:cNvPr>
          <p:cNvSpPr txBox="1"/>
          <p:nvPr/>
        </p:nvSpPr>
        <p:spPr>
          <a:xfrm>
            <a:off x="8379205" y="2108333"/>
            <a:ext cx="69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Grafana</a:t>
            </a:r>
            <a:endParaRPr lang="ru-RU" sz="1200" dirty="0"/>
          </a:p>
        </p:txBody>
      </p:sp>
      <p:sp>
        <p:nvSpPr>
          <p:cNvPr id="19" name="Блок-схема: магнитный диск 18">
            <a:extLst>
              <a:ext uri="{FF2B5EF4-FFF2-40B4-BE49-F238E27FC236}">
                <a16:creationId xmlns:a16="http://schemas.microsoft.com/office/drawing/2014/main" id="{D2D60569-897F-8D71-3126-96CD159EB3EF}"/>
              </a:ext>
            </a:extLst>
          </p:cNvPr>
          <p:cNvSpPr/>
          <p:nvPr/>
        </p:nvSpPr>
        <p:spPr>
          <a:xfrm>
            <a:off x="10074536" y="2054155"/>
            <a:ext cx="1108376" cy="1469010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F546-4C1E-1777-7618-B31987F710F8}"/>
              </a:ext>
            </a:extLst>
          </p:cNvPr>
          <p:cNvSpPr txBox="1"/>
          <p:nvPr/>
        </p:nvSpPr>
        <p:spPr>
          <a:xfrm>
            <a:off x="10179912" y="3129626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D5B080-F41E-053D-C60D-66DE90735F43}"/>
              </a:ext>
            </a:extLst>
          </p:cNvPr>
          <p:cNvSpPr txBox="1"/>
          <p:nvPr/>
        </p:nvSpPr>
        <p:spPr>
          <a:xfrm>
            <a:off x="10172192" y="2662598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Loki</a:t>
            </a:r>
            <a:endParaRPr lang="ru-RU" sz="1200" dirty="0"/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9E4C8664-BA46-B53D-EFF6-2FABEB8B45C3}"/>
              </a:ext>
            </a:extLst>
          </p:cNvPr>
          <p:cNvSpPr/>
          <p:nvPr/>
        </p:nvSpPr>
        <p:spPr>
          <a:xfrm>
            <a:off x="904905" y="5238415"/>
            <a:ext cx="10278007" cy="774700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jupyter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-network</a:t>
            </a:r>
          </a:p>
        </p:txBody>
      </p:sp>
      <p:sp>
        <p:nvSpPr>
          <p:cNvPr id="24" name="Прямоугольник: усеченные верхние углы 23">
            <a:extLst>
              <a:ext uri="{FF2B5EF4-FFF2-40B4-BE49-F238E27FC236}">
                <a16:creationId xmlns:a16="http://schemas.microsoft.com/office/drawing/2014/main" id="{13C02E58-D235-7431-F90F-DB28ACD0BFC6}"/>
              </a:ext>
            </a:extLst>
          </p:cNvPr>
          <p:cNvSpPr/>
          <p:nvPr/>
        </p:nvSpPr>
        <p:spPr>
          <a:xfrm>
            <a:off x="5004328" y="3853546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CB2F03-5E62-08A7-78CB-D95F018AC1D1}"/>
              </a:ext>
            </a:extLst>
          </p:cNvPr>
          <p:cNvSpPr txBox="1"/>
          <p:nvPr/>
        </p:nvSpPr>
        <p:spPr>
          <a:xfrm>
            <a:off x="5004328" y="4369841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4E448-F00B-DBC6-7659-8921A7E84275}"/>
              </a:ext>
            </a:extLst>
          </p:cNvPr>
          <p:cNvSpPr txBox="1"/>
          <p:nvPr/>
        </p:nvSpPr>
        <p:spPr>
          <a:xfrm>
            <a:off x="5099401" y="390024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27" name="Прямоугольник: усеченные верхние углы 26">
            <a:extLst>
              <a:ext uri="{FF2B5EF4-FFF2-40B4-BE49-F238E27FC236}">
                <a16:creationId xmlns:a16="http://schemas.microsoft.com/office/drawing/2014/main" id="{E59B72CD-9E3B-FDBD-1016-85FAAE8B186F}"/>
              </a:ext>
            </a:extLst>
          </p:cNvPr>
          <p:cNvSpPr/>
          <p:nvPr/>
        </p:nvSpPr>
        <p:spPr>
          <a:xfrm>
            <a:off x="3211692" y="384119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DE2A5C-DD30-1F23-2E18-BC6E5FAFA25C}"/>
              </a:ext>
            </a:extLst>
          </p:cNvPr>
          <p:cNvSpPr txBox="1"/>
          <p:nvPr/>
        </p:nvSpPr>
        <p:spPr>
          <a:xfrm>
            <a:off x="3211692" y="435748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02AAB3-1FE1-30F7-1E0A-02802AA7D22D}"/>
              </a:ext>
            </a:extLst>
          </p:cNvPr>
          <p:cNvSpPr txBox="1"/>
          <p:nvPr/>
        </p:nvSpPr>
        <p:spPr>
          <a:xfrm>
            <a:off x="3236323" y="3886926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node-exporter</a:t>
            </a:r>
            <a:endParaRPr lang="ru-RU" sz="1200" dirty="0"/>
          </a:p>
        </p:txBody>
      </p:sp>
      <p:sp>
        <p:nvSpPr>
          <p:cNvPr id="30" name="Прямоугольник: усеченные верхние углы 29">
            <a:extLst>
              <a:ext uri="{FF2B5EF4-FFF2-40B4-BE49-F238E27FC236}">
                <a16:creationId xmlns:a16="http://schemas.microsoft.com/office/drawing/2014/main" id="{0DDEDABA-F0FB-5360-A469-9843098A9C36}"/>
              </a:ext>
            </a:extLst>
          </p:cNvPr>
          <p:cNvSpPr/>
          <p:nvPr/>
        </p:nvSpPr>
        <p:spPr>
          <a:xfrm>
            <a:off x="1612297" y="3819512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2C5AE3-5882-2323-288A-10985B8F4556}"/>
              </a:ext>
            </a:extLst>
          </p:cNvPr>
          <p:cNvSpPr txBox="1"/>
          <p:nvPr/>
        </p:nvSpPr>
        <p:spPr>
          <a:xfrm>
            <a:off x="1612297" y="4335807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71B66F-4D22-E254-8B9A-142DBEE1CE7A}"/>
              </a:ext>
            </a:extLst>
          </p:cNvPr>
          <p:cNvSpPr txBox="1"/>
          <p:nvPr/>
        </p:nvSpPr>
        <p:spPr>
          <a:xfrm>
            <a:off x="1636928" y="3865246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cadvisor</a:t>
            </a:r>
            <a:endParaRPr lang="ru-RU" sz="1200" dirty="0"/>
          </a:p>
        </p:txBody>
      </p:sp>
      <p:sp>
        <p:nvSpPr>
          <p:cNvPr id="34" name="Стрелка: изогнутая 33">
            <a:extLst>
              <a:ext uri="{FF2B5EF4-FFF2-40B4-BE49-F238E27FC236}">
                <a16:creationId xmlns:a16="http://schemas.microsoft.com/office/drawing/2014/main" id="{7092C442-9A7D-92C9-67BF-3BF6F9403095}"/>
              </a:ext>
            </a:extLst>
          </p:cNvPr>
          <p:cNvSpPr/>
          <p:nvPr/>
        </p:nvSpPr>
        <p:spPr>
          <a:xfrm rot="10800000" flipH="1">
            <a:off x="1270855" y="952905"/>
            <a:ext cx="1490698" cy="2155753"/>
          </a:xfrm>
          <a:prstGeom prst="bentArrow">
            <a:avLst>
              <a:gd name="adj1" fmla="val 9665"/>
              <a:gd name="adj2" fmla="val 18526"/>
              <a:gd name="adj3" fmla="val 25000"/>
              <a:gd name="adj4" fmla="val 4375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2852F1B6-FA19-8C4E-CEDF-628A964DB128}"/>
              </a:ext>
            </a:extLst>
          </p:cNvPr>
          <p:cNvSpPr/>
          <p:nvPr/>
        </p:nvSpPr>
        <p:spPr>
          <a:xfrm>
            <a:off x="4870774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DE2203E1-70CF-8337-B700-F4DF78F5C131}"/>
              </a:ext>
            </a:extLst>
          </p:cNvPr>
          <p:cNvSpPr/>
          <p:nvPr/>
        </p:nvSpPr>
        <p:spPr>
          <a:xfrm>
            <a:off x="6584813" y="952634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A8F14A40-8C63-1FA8-F4A2-E05BE6603BAA}"/>
              </a:ext>
            </a:extLst>
          </p:cNvPr>
          <p:cNvSpPr/>
          <p:nvPr/>
        </p:nvSpPr>
        <p:spPr>
          <a:xfrm>
            <a:off x="8579982" y="941641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B13092C0-CC3D-4BE2-B65F-49B284B0642C}"/>
              </a:ext>
            </a:extLst>
          </p:cNvPr>
          <p:cNvSpPr/>
          <p:nvPr/>
        </p:nvSpPr>
        <p:spPr>
          <a:xfrm>
            <a:off x="10446497" y="968153"/>
            <a:ext cx="364454" cy="1336171"/>
          </a:xfrm>
          <a:prstGeom prst="downArrow">
            <a:avLst>
              <a:gd name="adj1" fmla="val 36061"/>
              <a:gd name="adj2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B08577-BE39-7B16-6296-5C6D0128D181}"/>
              </a:ext>
            </a:extLst>
          </p:cNvPr>
          <p:cNvSpPr txBox="1"/>
          <p:nvPr/>
        </p:nvSpPr>
        <p:spPr>
          <a:xfrm>
            <a:off x="4870774" y="6013115"/>
            <a:ext cx="217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  <a:endParaRPr lang="ru-R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83E566-91A3-7D58-E59C-F6517B869CB7}"/>
              </a:ext>
            </a:extLst>
          </p:cNvPr>
          <p:cNvSpPr txBox="1"/>
          <p:nvPr/>
        </p:nvSpPr>
        <p:spPr>
          <a:xfrm>
            <a:off x="4728781" y="305354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5432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508CE4-19D7-8F68-CA59-BAFBC994F1AA}"/>
              </a:ext>
            </a:extLst>
          </p:cNvPr>
          <p:cNvSpPr txBox="1"/>
          <p:nvPr/>
        </p:nvSpPr>
        <p:spPr>
          <a:xfrm>
            <a:off x="6435078" y="35690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9090</a:t>
            </a:r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9104E-D362-8F3A-B9D4-577C4714664A}"/>
              </a:ext>
            </a:extLst>
          </p:cNvPr>
          <p:cNvSpPr txBox="1"/>
          <p:nvPr/>
        </p:nvSpPr>
        <p:spPr>
          <a:xfrm>
            <a:off x="8411087" y="343046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3000</a:t>
            </a:r>
            <a:endParaRPr lang="ru-RU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DEAEB9-0A7D-8A8A-AE22-87DC169691C8}"/>
              </a:ext>
            </a:extLst>
          </p:cNvPr>
          <p:cNvSpPr txBox="1"/>
          <p:nvPr/>
        </p:nvSpPr>
        <p:spPr>
          <a:xfrm>
            <a:off x="10277602" y="35564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3100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87433-A106-68DF-A4F6-FB6F7B8F6EAB}"/>
              </a:ext>
            </a:extLst>
          </p:cNvPr>
          <p:cNvSpPr txBox="1"/>
          <p:nvPr/>
        </p:nvSpPr>
        <p:spPr>
          <a:xfrm>
            <a:off x="1029927" y="332038"/>
            <a:ext cx="70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  <a:p>
            <a:r>
              <a:rPr lang="en-US" dirty="0"/>
              <a:t>8000</a:t>
            </a:r>
            <a:endParaRPr lang="ru-RU" dirty="0"/>
          </a:p>
        </p:txBody>
      </p:sp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979973C2-E37D-6701-C6D5-16395606EBB7}"/>
              </a:ext>
            </a:extLst>
          </p:cNvPr>
          <p:cNvSpPr/>
          <p:nvPr/>
        </p:nvSpPr>
        <p:spPr>
          <a:xfrm>
            <a:off x="2070137" y="2294523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18FDBAD9-1623-CA47-7A92-ECC34DD9065E}"/>
              </a:ext>
            </a:extLst>
          </p:cNvPr>
          <p:cNvSpPr/>
          <p:nvPr/>
        </p:nvSpPr>
        <p:spPr>
          <a:xfrm>
            <a:off x="3887856" y="2621869"/>
            <a:ext cx="594823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CC68A220-23A4-FE56-5351-FFF03B229FB4}"/>
              </a:ext>
            </a:extLst>
          </p:cNvPr>
          <p:cNvSpPr/>
          <p:nvPr/>
        </p:nvSpPr>
        <p:spPr>
          <a:xfrm>
            <a:off x="7423984" y="2621869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: вправо 44">
            <a:extLst>
              <a:ext uri="{FF2B5EF4-FFF2-40B4-BE49-F238E27FC236}">
                <a16:creationId xmlns:a16="http://schemas.microsoft.com/office/drawing/2014/main" id="{ED8EE4DE-D702-8061-E4B7-D20E17B778D8}"/>
              </a:ext>
            </a:extLst>
          </p:cNvPr>
          <p:cNvSpPr/>
          <p:nvPr/>
        </p:nvSpPr>
        <p:spPr>
          <a:xfrm rot="10800000">
            <a:off x="9387734" y="2642998"/>
            <a:ext cx="654504" cy="2965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: вниз 46">
            <a:extLst>
              <a:ext uri="{FF2B5EF4-FFF2-40B4-BE49-F238E27FC236}">
                <a16:creationId xmlns:a16="http://schemas.microsoft.com/office/drawing/2014/main" id="{E0132995-4DC2-852E-07C6-F711AE28EFB5}"/>
              </a:ext>
            </a:extLst>
          </p:cNvPr>
          <p:cNvSpPr/>
          <p:nvPr/>
        </p:nvSpPr>
        <p:spPr>
          <a:xfrm>
            <a:off x="5394909" y="3530089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: вниз 47">
            <a:extLst>
              <a:ext uri="{FF2B5EF4-FFF2-40B4-BE49-F238E27FC236}">
                <a16:creationId xmlns:a16="http://schemas.microsoft.com/office/drawing/2014/main" id="{8DA81815-D886-9B8B-7A64-6AD6D6615E48}"/>
              </a:ext>
            </a:extLst>
          </p:cNvPr>
          <p:cNvSpPr/>
          <p:nvPr/>
        </p:nvSpPr>
        <p:spPr>
          <a:xfrm>
            <a:off x="5393438" y="469793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: вниз 48">
            <a:extLst>
              <a:ext uri="{FF2B5EF4-FFF2-40B4-BE49-F238E27FC236}">
                <a16:creationId xmlns:a16="http://schemas.microsoft.com/office/drawing/2014/main" id="{B5A99121-6888-A10E-2479-E1E3CF6A9744}"/>
              </a:ext>
            </a:extLst>
          </p:cNvPr>
          <p:cNvSpPr/>
          <p:nvPr/>
        </p:nvSpPr>
        <p:spPr>
          <a:xfrm>
            <a:off x="3674796" y="4679594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: вниз 50">
            <a:extLst>
              <a:ext uri="{FF2B5EF4-FFF2-40B4-BE49-F238E27FC236}">
                <a16:creationId xmlns:a16="http://schemas.microsoft.com/office/drawing/2014/main" id="{D2A76B76-C12C-56A7-F2F9-5D19F8F3A185}"/>
              </a:ext>
            </a:extLst>
          </p:cNvPr>
          <p:cNvSpPr/>
          <p:nvPr/>
        </p:nvSpPr>
        <p:spPr>
          <a:xfrm>
            <a:off x="2033052" y="4670730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: вверх-вниз 51">
            <a:extLst>
              <a:ext uri="{FF2B5EF4-FFF2-40B4-BE49-F238E27FC236}">
                <a16:creationId xmlns:a16="http://schemas.microsoft.com/office/drawing/2014/main" id="{2DE71D2C-FA20-8157-7BD1-CF76F6A02AB6}"/>
              </a:ext>
            </a:extLst>
          </p:cNvPr>
          <p:cNvSpPr/>
          <p:nvPr/>
        </p:nvSpPr>
        <p:spPr>
          <a:xfrm>
            <a:off x="1303724" y="3688698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верх-вниз 52">
            <a:extLst>
              <a:ext uri="{FF2B5EF4-FFF2-40B4-BE49-F238E27FC236}">
                <a16:creationId xmlns:a16="http://schemas.microsoft.com/office/drawing/2014/main" id="{A836FC1F-0E2B-3D9D-021F-C3A0AD04FB40}"/>
              </a:ext>
            </a:extLst>
          </p:cNvPr>
          <p:cNvSpPr/>
          <p:nvPr/>
        </p:nvSpPr>
        <p:spPr>
          <a:xfrm>
            <a:off x="2928171" y="3689824"/>
            <a:ext cx="195312" cy="16988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верх-вниз 53">
            <a:extLst>
              <a:ext uri="{FF2B5EF4-FFF2-40B4-BE49-F238E27FC236}">
                <a16:creationId xmlns:a16="http://schemas.microsoft.com/office/drawing/2014/main" id="{A351EDAE-04C5-3860-19B6-9F161C60A5DA}"/>
              </a:ext>
            </a:extLst>
          </p:cNvPr>
          <p:cNvSpPr/>
          <p:nvPr/>
        </p:nvSpPr>
        <p:spPr>
          <a:xfrm>
            <a:off x="6562368" y="3563472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верх-вниз 54">
            <a:extLst>
              <a:ext uri="{FF2B5EF4-FFF2-40B4-BE49-F238E27FC236}">
                <a16:creationId xmlns:a16="http://schemas.microsoft.com/office/drawing/2014/main" id="{8B3FA319-5003-DBDD-FA4D-909BC060DCCE}"/>
              </a:ext>
            </a:extLst>
          </p:cNvPr>
          <p:cNvSpPr/>
          <p:nvPr/>
        </p:nvSpPr>
        <p:spPr>
          <a:xfrm>
            <a:off x="8597340" y="3481502"/>
            <a:ext cx="195312" cy="191883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: вверх-вниз 60">
            <a:extLst>
              <a:ext uri="{FF2B5EF4-FFF2-40B4-BE49-F238E27FC236}">
                <a16:creationId xmlns:a16="http://schemas.microsoft.com/office/drawing/2014/main" id="{363674FC-8A4F-4E27-F480-D59748768CD8}"/>
              </a:ext>
            </a:extLst>
          </p:cNvPr>
          <p:cNvSpPr/>
          <p:nvPr/>
        </p:nvSpPr>
        <p:spPr>
          <a:xfrm>
            <a:off x="4712493" y="3551998"/>
            <a:ext cx="195312" cy="183750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: усеченные верхние углы 56">
            <a:extLst>
              <a:ext uri="{FF2B5EF4-FFF2-40B4-BE49-F238E27FC236}">
                <a16:creationId xmlns:a16="http://schemas.microsoft.com/office/drawing/2014/main" id="{6778DB5D-6FCA-1274-F11B-DBD2BD7CE683}"/>
              </a:ext>
            </a:extLst>
          </p:cNvPr>
          <p:cNvSpPr/>
          <p:nvPr/>
        </p:nvSpPr>
        <p:spPr>
          <a:xfrm>
            <a:off x="6885526" y="3886929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FD2A9A-C58B-2B76-B01C-483A8FC8CCA7}"/>
              </a:ext>
            </a:extLst>
          </p:cNvPr>
          <p:cNvSpPr txBox="1"/>
          <p:nvPr/>
        </p:nvSpPr>
        <p:spPr>
          <a:xfrm>
            <a:off x="6885526" y="4403224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DA91EE-DF73-97EF-1186-03285B9B791A}"/>
              </a:ext>
            </a:extLst>
          </p:cNvPr>
          <p:cNvSpPr txBox="1"/>
          <p:nvPr/>
        </p:nvSpPr>
        <p:spPr>
          <a:xfrm>
            <a:off x="6980599" y="3933629"/>
            <a:ext cx="105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-exporter</a:t>
            </a:r>
            <a:endParaRPr lang="ru-RU" sz="1200" dirty="0"/>
          </a:p>
        </p:txBody>
      </p:sp>
      <p:sp>
        <p:nvSpPr>
          <p:cNvPr id="60" name="Стрелка: вниз 59">
            <a:extLst>
              <a:ext uri="{FF2B5EF4-FFF2-40B4-BE49-F238E27FC236}">
                <a16:creationId xmlns:a16="http://schemas.microsoft.com/office/drawing/2014/main" id="{994070AB-7134-1FD8-9552-945A1DCC68CE}"/>
              </a:ext>
            </a:extLst>
          </p:cNvPr>
          <p:cNvSpPr/>
          <p:nvPr/>
        </p:nvSpPr>
        <p:spPr>
          <a:xfrm>
            <a:off x="7276107" y="3563472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Стрелка: вниз 62">
            <a:extLst>
              <a:ext uri="{FF2B5EF4-FFF2-40B4-BE49-F238E27FC236}">
                <a16:creationId xmlns:a16="http://schemas.microsoft.com/office/drawing/2014/main" id="{97101ACB-DF18-9293-F790-9CC288B0C3DF}"/>
              </a:ext>
            </a:extLst>
          </p:cNvPr>
          <p:cNvSpPr/>
          <p:nvPr/>
        </p:nvSpPr>
        <p:spPr>
          <a:xfrm>
            <a:off x="7274636" y="4731317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усеченные верхние углы 63">
            <a:extLst>
              <a:ext uri="{FF2B5EF4-FFF2-40B4-BE49-F238E27FC236}">
                <a16:creationId xmlns:a16="http://schemas.microsoft.com/office/drawing/2014/main" id="{F4B309F6-8FEF-6894-B8ED-C5798B6B6EA0}"/>
              </a:ext>
            </a:extLst>
          </p:cNvPr>
          <p:cNvSpPr/>
          <p:nvPr/>
        </p:nvSpPr>
        <p:spPr>
          <a:xfrm>
            <a:off x="10071758" y="3867870"/>
            <a:ext cx="1054571" cy="817184"/>
          </a:xfrm>
          <a:prstGeom prst="snip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697AFF-02A0-8338-DEBF-9C25412A167E}"/>
              </a:ext>
            </a:extLst>
          </p:cNvPr>
          <p:cNvSpPr txBox="1"/>
          <p:nvPr/>
        </p:nvSpPr>
        <p:spPr>
          <a:xfrm>
            <a:off x="10071758" y="4384165"/>
            <a:ext cx="1054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Docker container</a:t>
            </a:r>
            <a:endParaRPr lang="ru-RU" sz="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9C84B2-6C8C-FAD8-89D9-9C0B12CF2EA3}"/>
              </a:ext>
            </a:extLst>
          </p:cNvPr>
          <p:cNvSpPr txBox="1"/>
          <p:nvPr/>
        </p:nvSpPr>
        <p:spPr>
          <a:xfrm>
            <a:off x="10166831" y="3914570"/>
            <a:ext cx="1054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promtail</a:t>
            </a:r>
            <a:endParaRPr lang="ru-RU" sz="1200" dirty="0"/>
          </a:p>
        </p:txBody>
      </p:sp>
      <p:sp>
        <p:nvSpPr>
          <p:cNvPr id="67" name="Стрелка: вниз 66">
            <a:extLst>
              <a:ext uri="{FF2B5EF4-FFF2-40B4-BE49-F238E27FC236}">
                <a16:creationId xmlns:a16="http://schemas.microsoft.com/office/drawing/2014/main" id="{C02FB9C2-0A2C-6857-80F8-267634BE8EA4}"/>
              </a:ext>
            </a:extLst>
          </p:cNvPr>
          <p:cNvSpPr/>
          <p:nvPr/>
        </p:nvSpPr>
        <p:spPr>
          <a:xfrm rot="10800000">
            <a:off x="10462339" y="3544413"/>
            <a:ext cx="211589" cy="3040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: вниз 67">
            <a:extLst>
              <a:ext uri="{FF2B5EF4-FFF2-40B4-BE49-F238E27FC236}">
                <a16:creationId xmlns:a16="http://schemas.microsoft.com/office/drawing/2014/main" id="{EB9642B4-141F-03FA-C627-17DCCF09C491}"/>
              </a:ext>
            </a:extLst>
          </p:cNvPr>
          <p:cNvSpPr/>
          <p:nvPr/>
        </p:nvSpPr>
        <p:spPr>
          <a:xfrm rot="10800000">
            <a:off x="10460868" y="4712258"/>
            <a:ext cx="213060" cy="7091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13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246</Words>
  <Application>Microsoft Office PowerPoint</Application>
  <PresentationFormat>Широкоэкранный</PresentationFormat>
  <Paragraphs>109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Vimpelcom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Окуловский Владимир Григорьевич</dc:creator>
  <cp:lastModifiedBy>Окуловский Владимир Григорьевич</cp:lastModifiedBy>
  <cp:revision>8</cp:revision>
  <dcterms:created xsi:type="dcterms:W3CDTF">2025-03-13T05:14:10Z</dcterms:created>
  <dcterms:modified xsi:type="dcterms:W3CDTF">2025-03-13T06:09:31Z</dcterms:modified>
</cp:coreProperties>
</file>