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6" r:id="rId2"/>
    <p:sldId id="375" r:id="rId3"/>
    <p:sldId id="371" r:id="rId4"/>
    <p:sldId id="372" r:id="rId5"/>
    <p:sldId id="373" r:id="rId6"/>
    <p:sldId id="344" r:id="rId7"/>
    <p:sldId id="374" r:id="rId8"/>
    <p:sldId id="378" r:id="rId9"/>
    <p:sldId id="38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AFF"/>
    <a:srgbClr val="FF7C80"/>
    <a:srgbClr val="FF9999"/>
    <a:srgbClr val="FF6600"/>
    <a:srgbClr val="41011E"/>
    <a:srgbClr val="CC66FF"/>
    <a:srgbClr val="BC4744"/>
    <a:srgbClr val="D282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9514" autoAdjust="0"/>
  </p:normalViewPr>
  <p:slideViewPr>
    <p:cSldViewPr>
      <p:cViewPr varScale="1">
        <p:scale>
          <a:sx n="72" d="100"/>
          <a:sy n="72" d="100"/>
        </p:scale>
        <p:origin x="11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2020/10/9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6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7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mtClean="0"/>
              <a:t>HTML </a:t>
            </a:r>
            <a:r>
              <a:rPr lang="en-US" altLang="zh-TW" smtClean="0"/>
              <a:t>inputs </a:t>
            </a:r>
            <a:r>
              <a:rPr lang="zh-TW" altLang="en-US" smtClean="0"/>
              <a:t>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to FHIR JSON </a:t>
            </a:r>
            <a:r>
              <a:rPr lang="zh-TW" altLang="en-US" smtClean="0"/>
              <a:t>資料</a:t>
            </a:r>
            <a:r>
              <a:rPr lang="en-US" altLang="zh-TW" smtClean="0"/>
              <a:t>  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877126" cy="796925"/>
          </a:xfrm>
        </p:spPr>
        <p:txBody>
          <a:bodyPr/>
          <a:lstStyle/>
          <a:p>
            <a:pPr algn="ctr"/>
            <a:r>
              <a:rPr lang="en-US" altLang="zh-TW" smtClean="0">
                <a:solidFill>
                  <a:schemeClr val="tx1"/>
                </a:solidFill>
                <a:effectLst/>
              </a:rPr>
              <a:t>Why FHIR JSON data</a:t>
            </a:r>
            <a:endParaRPr lang="zh-TW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endParaRPr lang="en-US" altLang="zh-TW" sz="2800" smtClean="0"/>
          </a:p>
          <a:p>
            <a:r>
              <a:rPr lang="zh-TW" altLang="en-US" sz="2800" smtClean="0"/>
              <a:t>基於 </a:t>
            </a:r>
            <a:r>
              <a:rPr lang="en-US" altLang="zh-TW" sz="2800" smtClean="0"/>
              <a:t>FHIR</a:t>
            </a:r>
            <a:r>
              <a:rPr lang="zh-TW" altLang="en-US" sz="2800" smtClean="0"/>
              <a:t> 規格產生 </a:t>
            </a:r>
            <a:r>
              <a:rPr lang="en-US" altLang="zh-TW" sz="2800" smtClean="0"/>
              <a:t>JSON</a:t>
            </a:r>
            <a:r>
              <a:rPr lang="zh-TW" altLang="en-US" sz="2800" smtClean="0"/>
              <a:t> 資料，利於</a:t>
            </a:r>
            <a:r>
              <a:rPr lang="en-US" altLang="zh-TW" sz="2800" smtClean="0"/>
              <a:t>:</a:t>
            </a:r>
          </a:p>
          <a:p>
            <a:pPr lvl="1"/>
            <a:r>
              <a:rPr lang="zh-TW" altLang="en-US" sz="2400" smtClean="0"/>
              <a:t>跨系統互通資料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將資料上傳到 </a:t>
            </a:r>
            <a:r>
              <a:rPr lang="en-US" altLang="zh-TW" sz="2400"/>
              <a:t>FHIR </a:t>
            </a:r>
            <a:r>
              <a:rPr lang="en-US" altLang="zh-TW" sz="2400" smtClean="0"/>
              <a:t>server</a:t>
            </a:r>
          </a:p>
          <a:p>
            <a:pPr lvl="2"/>
            <a:r>
              <a:rPr lang="zh-TW" altLang="en-US" sz="2200" smtClean="0"/>
              <a:t>方便集中保管</a:t>
            </a:r>
            <a:endParaRPr lang="en-US" altLang="zh-TW" sz="2200" smtClean="0"/>
          </a:p>
          <a:p>
            <a:pPr lvl="2"/>
            <a:r>
              <a:rPr lang="zh-TW" altLang="en-US" sz="2200" smtClean="0"/>
              <a:t>方便利用 </a:t>
            </a:r>
            <a:r>
              <a:rPr lang="en-US" altLang="zh-TW" sz="2200" smtClean="0"/>
              <a:t>FHIR</a:t>
            </a:r>
            <a:r>
              <a:rPr lang="zh-TW" altLang="en-US" sz="2200" smtClean="0"/>
              <a:t> </a:t>
            </a:r>
            <a:r>
              <a:rPr lang="en-US" altLang="zh-TW" sz="2200" smtClean="0"/>
              <a:t>API</a:t>
            </a:r>
            <a:r>
              <a:rPr lang="zh-TW" altLang="en-US" sz="2200" smtClean="0"/>
              <a:t> 查詢調閱 </a:t>
            </a:r>
            <a:endParaRPr lang="en-US" altLang="zh-TW" sz="2200"/>
          </a:p>
        </p:txBody>
      </p:sp>
    </p:spTree>
    <p:extLst>
      <p:ext uri="{BB962C8B-B14F-4D97-AF65-F5344CB8AC3E}">
        <p14:creationId xmlns:p14="http://schemas.microsoft.com/office/powerpoint/2010/main" val="3564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877126" cy="796925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effectLst/>
              </a:rPr>
              <a:t>FHIR </a:t>
            </a:r>
            <a:r>
              <a:rPr lang="zh-TW" altLang="en-US" smtClean="0">
                <a:solidFill>
                  <a:schemeClr val="tx1"/>
                </a:solidFill>
                <a:effectLst/>
              </a:rPr>
              <a:t>表單</a:t>
            </a:r>
            <a:r>
              <a:rPr lang="zh-TW" altLang="en-US" smtClean="0">
                <a:solidFill>
                  <a:srgbClr val="FF0000"/>
                </a:solidFill>
                <a:effectLst/>
              </a:rPr>
              <a:t>輸入表單</a:t>
            </a:r>
            <a:r>
              <a:rPr lang="zh-TW" altLang="en-US" smtClean="0">
                <a:solidFill>
                  <a:schemeClr val="tx1"/>
                </a:solidFill>
                <a:effectLst/>
              </a:rPr>
              <a:t>開發步驟</a:t>
            </a:r>
            <a:endParaRPr lang="zh-TW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endParaRPr lang="en-US" altLang="zh-TW" sz="2800" smtClean="0"/>
          </a:p>
          <a:p>
            <a:r>
              <a:rPr lang="zh-TW" altLang="en-US" sz="2800" smtClean="0"/>
              <a:t>設計 </a:t>
            </a:r>
            <a:r>
              <a:rPr lang="en-US" altLang="zh-TW" sz="2800"/>
              <a:t>HTML </a:t>
            </a:r>
            <a:r>
              <a:rPr lang="zh-TW" altLang="en-US" sz="2800" smtClean="0"/>
              <a:t>輸入網頁表單</a:t>
            </a:r>
            <a:endParaRPr lang="en-US" altLang="zh-TW" sz="2800" smtClean="0"/>
          </a:p>
          <a:p>
            <a:r>
              <a:rPr lang="zh-TW" altLang="en-US" sz="2800" smtClean="0">
                <a:solidFill>
                  <a:srgbClr val="FF0000"/>
                </a:solidFill>
              </a:rPr>
              <a:t>確立表單輸入與 </a:t>
            </a:r>
            <a:r>
              <a:rPr lang="en-US" altLang="zh-TW" sz="2800">
                <a:solidFill>
                  <a:srgbClr val="FF0000"/>
                </a:solidFill>
              </a:rPr>
              <a:t>FHIR </a:t>
            </a:r>
            <a:r>
              <a:rPr lang="zh-TW" altLang="en-US" sz="2800">
                <a:solidFill>
                  <a:srgbClr val="FF0000"/>
                </a:solidFill>
              </a:rPr>
              <a:t>資料</a:t>
            </a:r>
            <a:r>
              <a:rPr lang="zh-TW" altLang="en-US" sz="2800" smtClean="0">
                <a:solidFill>
                  <a:srgbClr val="FF0000"/>
                </a:solidFill>
              </a:rPr>
              <a:t>對應</a:t>
            </a:r>
            <a:endParaRPr lang="en-US" altLang="zh-TW" sz="2800">
              <a:solidFill>
                <a:srgbClr val="FF0000"/>
              </a:solidFill>
            </a:endParaRPr>
          </a:p>
          <a:p>
            <a:r>
              <a:rPr lang="zh-TW" altLang="en-US" sz="2800" smtClean="0">
                <a:solidFill>
                  <a:srgbClr val="FF0000"/>
                </a:solidFill>
              </a:rPr>
              <a:t>撰寫 </a:t>
            </a:r>
            <a:r>
              <a:rPr lang="en-US" altLang="zh-TW" sz="2800" smtClean="0">
                <a:solidFill>
                  <a:srgbClr val="FF0000"/>
                </a:solidFill>
              </a:rPr>
              <a:t>FHIR </a:t>
            </a:r>
            <a:r>
              <a:rPr lang="en-US" altLang="zh-TW" sz="2800">
                <a:solidFill>
                  <a:srgbClr val="FF0000"/>
                </a:solidFill>
              </a:rPr>
              <a:t>JSON </a:t>
            </a:r>
            <a:r>
              <a:rPr lang="zh-TW" altLang="en-US" sz="2800" smtClean="0">
                <a:solidFill>
                  <a:srgbClr val="FF0000"/>
                </a:solidFill>
              </a:rPr>
              <a:t>產生程式</a:t>
            </a:r>
            <a:endParaRPr lang="en-US" altLang="zh-TW" sz="2800" smtClean="0">
              <a:solidFill>
                <a:srgbClr val="FF0000"/>
              </a:solidFill>
            </a:endParaRPr>
          </a:p>
          <a:p>
            <a:r>
              <a:rPr lang="en-US" altLang="zh-TW" sz="2800" smtClean="0"/>
              <a:t>JSON</a:t>
            </a:r>
            <a:r>
              <a:rPr lang="zh-TW" altLang="en-US" sz="2800" smtClean="0"/>
              <a:t> 物件轉換成字串及</a:t>
            </a:r>
            <a:r>
              <a:rPr lang="zh-TW" altLang="en-US" sz="2800"/>
              <a:t>上</a:t>
            </a:r>
            <a:r>
              <a:rPr lang="zh-TW" altLang="en-US" sz="2800" smtClean="0"/>
              <a:t>傳</a:t>
            </a:r>
            <a:r>
              <a:rPr lang="en-US" altLang="zh-TW" sz="2800" smtClean="0"/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076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877126" cy="796925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effectLst/>
              </a:rPr>
              <a:t>FHIR </a:t>
            </a:r>
            <a:r>
              <a:rPr lang="zh-TW" altLang="en-US" smtClean="0">
                <a:solidFill>
                  <a:schemeClr val="tx1"/>
                </a:solidFill>
                <a:effectLst/>
              </a:rPr>
              <a:t>資料呈現網頁開發步驟</a:t>
            </a:r>
            <a:endParaRPr lang="zh-TW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endParaRPr lang="en-US" altLang="zh-TW" sz="2800" smtClean="0"/>
          </a:p>
          <a:p>
            <a:r>
              <a:rPr lang="zh-TW" altLang="en-US" sz="2800" smtClean="0"/>
              <a:t>設計 </a:t>
            </a:r>
            <a:r>
              <a:rPr lang="en-US" altLang="zh-TW" sz="2800"/>
              <a:t>HTML </a:t>
            </a:r>
            <a:r>
              <a:rPr lang="zh-TW" altLang="en-US" sz="2800" smtClean="0"/>
              <a:t>資料呈現網頁</a:t>
            </a:r>
            <a:endParaRPr lang="en-US" altLang="zh-TW" sz="2800" smtClean="0"/>
          </a:p>
          <a:p>
            <a:r>
              <a:rPr lang="zh-TW" altLang="en-US" sz="2800" smtClean="0">
                <a:solidFill>
                  <a:srgbClr val="FF0000"/>
                </a:solidFill>
              </a:rPr>
              <a:t>確立表單輸入與 </a:t>
            </a:r>
            <a:r>
              <a:rPr lang="en-US" altLang="zh-TW" sz="2800">
                <a:solidFill>
                  <a:srgbClr val="FF0000"/>
                </a:solidFill>
              </a:rPr>
              <a:t>FHIR </a:t>
            </a:r>
            <a:r>
              <a:rPr lang="zh-TW" altLang="en-US" sz="2800">
                <a:solidFill>
                  <a:srgbClr val="FF0000"/>
                </a:solidFill>
              </a:rPr>
              <a:t>資料</a:t>
            </a:r>
            <a:r>
              <a:rPr lang="zh-TW" altLang="en-US" sz="2800" smtClean="0">
                <a:solidFill>
                  <a:srgbClr val="FF0000"/>
                </a:solidFill>
              </a:rPr>
              <a:t>對應</a:t>
            </a:r>
            <a:endParaRPr lang="en-US" altLang="zh-TW" sz="2800">
              <a:solidFill>
                <a:srgbClr val="FF0000"/>
              </a:solidFill>
            </a:endParaRPr>
          </a:p>
          <a:p>
            <a:r>
              <a:rPr lang="zh-TW" altLang="en-US" sz="2800" smtClean="0"/>
              <a:t>下載 </a:t>
            </a:r>
            <a:r>
              <a:rPr lang="en-US" altLang="zh-TW" sz="2800" smtClean="0"/>
              <a:t>JSON </a:t>
            </a:r>
            <a:r>
              <a:rPr lang="zh-TW" altLang="en-US" sz="2800" smtClean="0"/>
              <a:t>字串並轉換成 </a:t>
            </a:r>
            <a:r>
              <a:rPr lang="en-US" altLang="zh-TW" sz="2800" smtClean="0"/>
              <a:t>JSON</a:t>
            </a:r>
            <a:r>
              <a:rPr lang="zh-TW" altLang="en-US" sz="2800" smtClean="0"/>
              <a:t> 物件 </a:t>
            </a:r>
            <a:endParaRPr lang="en-US" altLang="zh-TW" sz="2800" smtClean="0"/>
          </a:p>
          <a:p>
            <a:r>
              <a:rPr lang="zh-TW" altLang="en-US" sz="2800" smtClean="0">
                <a:solidFill>
                  <a:srgbClr val="FF0000"/>
                </a:solidFill>
              </a:rPr>
              <a:t>撰寫 </a:t>
            </a:r>
            <a:r>
              <a:rPr lang="en-US" altLang="zh-TW" sz="2800" smtClean="0">
                <a:solidFill>
                  <a:srgbClr val="FF0000"/>
                </a:solidFill>
              </a:rPr>
              <a:t>FHIR </a:t>
            </a:r>
            <a:r>
              <a:rPr lang="en-US" altLang="zh-TW" sz="2800">
                <a:solidFill>
                  <a:srgbClr val="FF0000"/>
                </a:solidFill>
              </a:rPr>
              <a:t>JSON </a:t>
            </a:r>
            <a:r>
              <a:rPr lang="zh-TW" altLang="en-US" sz="2800" smtClean="0">
                <a:solidFill>
                  <a:srgbClr val="FF0000"/>
                </a:solidFill>
              </a:rPr>
              <a:t>資料呈現網頁</a:t>
            </a:r>
            <a:endParaRPr lang="en-US" altLang="zh-TW" sz="2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7877126" cy="796925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effectLst/>
              </a:rPr>
              <a:t>FHIR </a:t>
            </a:r>
            <a:r>
              <a:rPr lang="zh-TW" altLang="en-US" smtClean="0">
                <a:solidFill>
                  <a:schemeClr val="tx1"/>
                </a:solidFill>
                <a:effectLst/>
              </a:rPr>
              <a:t>表單</a:t>
            </a:r>
            <a:r>
              <a:rPr lang="zh-TW" altLang="en-US" smtClean="0">
                <a:solidFill>
                  <a:srgbClr val="FF0000"/>
                </a:solidFill>
                <a:effectLst/>
              </a:rPr>
              <a:t>輸入表單</a:t>
            </a:r>
            <a:r>
              <a:rPr lang="zh-TW" altLang="en-US" smtClean="0">
                <a:solidFill>
                  <a:schemeClr val="tx1"/>
                </a:solidFill>
                <a:effectLst/>
              </a:rPr>
              <a:t>開發步驟</a:t>
            </a:r>
            <a:endParaRPr lang="zh-TW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endParaRPr lang="en-US" altLang="zh-TW" sz="2800" smtClean="0"/>
          </a:p>
          <a:p>
            <a:r>
              <a:rPr lang="zh-TW" altLang="en-US" sz="2800" smtClean="0"/>
              <a:t>設計 </a:t>
            </a:r>
            <a:r>
              <a:rPr lang="en-US" altLang="zh-TW" sz="2800"/>
              <a:t>HTML </a:t>
            </a:r>
            <a:r>
              <a:rPr lang="zh-TW" altLang="en-US" sz="2800" smtClean="0"/>
              <a:t>輸入網頁表單</a:t>
            </a:r>
            <a:endParaRPr lang="en-US" altLang="zh-TW" sz="2800" smtClean="0"/>
          </a:p>
          <a:p>
            <a:r>
              <a:rPr lang="zh-TW" altLang="en-US" sz="2800" smtClean="0">
                <a:solidFill>
                  <a:srgbClr val="FF0000"/>
                </a:solidFill>
              </a:rPr>
              <a:t>確立表單輸入與 </a:t>
            </a:r>
            <a:r>
              <a:rPr lang="en-US" altLang="zh-TW" sz="2800">
                <a:solidFill>
                  <a:srgbClr val="FF0000"/>
                </a:solidFill>
              </a:rPr>
              <a:t>FHIR </a:t>
            </a:r>
            <a:r>
              <a:rPr lang="zh-TW" altLang="en-US" sz="2800">
                <a:solidFill>
                  <a:srgbClr val="FF0000"/>
                </a:solidFill>
              </a:rPr>
              <a:t>資料</a:t>
            </a:r>
            <a:r>
              <a:rPr lang="zh-TW" altLang="en-US" sz="2800" smtClean="0">
                <a:solidFill>
                  <a:srgbClr val="FF0000"/>
                </a:solidFill>
              </a:rPr>
              <a:t>對應</a:t>
            </a:r>
            <a:endParaRPr lang="en-US" altLang="zh-TW" sz="2800">
              <a:solidFill>
                <a:srgbClr val="FF0000"/>
              </a:solidFill>
            </a:endParaRPr>
          </a:p>
          <a:p>
            <a:r>
              <a:rPr lang="zh-TW" altLang="en-US" sz="2800" smtClean="0">
                <a:solidFill>
                  <a:srgbClr val="FF0000"/>
                </a:solidFill>
              </a:rPr>
              <a:t>撰寫 </a:t>
            </a:r>
            <a:r>
              <a:rPr lang="en-US" altLang="zh-TW" sz="2800" smtClean="0">
                <a:solidFill>
                  <a:srgbClr val="FF0000"/>
                </a:solidFill>
              </a:rPr>
              <a:t>FHIR </a:t>
            </a:r>
            <a:r>
              <a:rPr lang="en-US" altLang="zh-TW" sz="2800">
                <a:solidFill>
                  <a:srgbClr val="FF0000"/>
                </a:solidFill>
              </a:rPr>
              <a:t>JSON </a:t>
            </a:r>
            <a:r>
              <a:rPr lang="zh-TW" altLang="en-US" sz="2800" smtClean="0">
                <a:solidFill>
                  <a:srgbClr val="FF0000"/>
                </a:solidFill>
              </a:rPr>
              <a:t>產生程式</a:t>
            </a:r>
            <a:endParaRPr lang="en-US" altLang="zh-TW" sz="2800" smtClean="0">
              <a:solidFill>
                <a:srgbClr val="FF0000"/>
              </a:solidFill>
            </a:endParaRPr>
          </a:p>
          <a:p>
            <a:r>
              <a:rPr lang="en-US" altLang="zh-TW" sz="2800" smtClean="0"/>
              <a:t>JSON</a:t>
            </a:r>
            <a:r>
              <a:rPr lang="zh-TW" altLang="en-US" sz="2800" smtClean="0"/>
              <a:t> 物件轉換成字串及</a:t>
            </a:r>
            <a:r>
              <a:rPr lang="zh-TW" altLang="en-US" sz="2800"/>
              <a:t>上</a:t>
            </a:r>
            <a:r>
              <a:rPr lang="zh-TW" altLang="en-US" sz="2800" smtClean="0"/>
              <a:t>傳</a:t>
            </a:r>
            <a:r>
              <a:rPr lang="en-US" altLang="zh-TW" sz="2800" smtClean="0"/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8120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86800" cy="796925"/>
          </a:xfrm>
        </p:spPr>
        <p:txBody>
          <a:bodyPr/>
          <a:lstStyle/>
          <a:p>
            <a:pPr algn="ctr"/>
            <a:r>
              <a:rPr lang="zh-TW" altLang="en-US" sz="2800" smtClean="0">
                <a:effectLst/>
              </a:rPr>
              <a:t>設計 </a:t>
            </a:r>
            <a:r>
              <a:rPr lang="en-US" altLang="zh-TW" sz="2800" smtClean="0">
                <a:effectLst/>
              </a:rPr>
              <a:t>FHIR</a:t>
            </a:r>
            <a:r>
              <a:rPr lang="zh-TW" altLang="en-US" sz="2800" smtClean="0">
                <a:effectLst/>
              </a:rPr>
              <a:t> </a:t>
            </a:r>
            <a:r>
              <a:rPr lang="en-US" altLang="zh-TW" sz="2800" smtClean="0">
                <a:effectLst/>
              </a:rPr>
              <a:t>JSON</a:t>
            </a:r>
            <a:r>
              <a:rPr lang="zh-TW" altLang="en-US" sz="2800" smtClean="0">
                <a:effectLst/>
              </a:rPr>
              <a:t> 資料產生程式</a:t>
            </a: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zh-TW" altLang="en-US" sz="1700" smtClean="0"/>
              <a:t>確立 </a:t>
            </a:r>
            <a:r>
              <a:rPr lang="en-US" altLang="zh-TW" sz="1700" smtClean="0"/>
              <a:t>FHIR </a:t>
            </a:r>
            <a:r>
              <a:rPr lang="en-US" altLang="zh-TW" sz="1700"/>
              <a:t>JSON data</a:t>
            </a:r>
          </a:p>
          <a:p>
            <a:pPr eaLnBrk="1" hangingPunct="1"/>
            <a:r>
              <a:rPr lang="zh-TW" altLang="en-US" sz="1700" smtClean="0"/>
              <a:t>依據 </a:t>
            </a:r>
            <a:r>
              <a:rPr lang="en-US" altLang="zh-TW" sz="1700" smtClean="0"/>
              <a:t>HL7 FHIR resources </a:t>
            </a:r>
            <a:r>
              <a:rPr lang="zh-TW" altLang="en-US" sz="1700" smtClean="0"/>
              <a:t>定義及範例</a:t>
            </a:r>
            <a:endParaRPr lang="en-US" altLang="zh-TW" sz="1700" smtClean="0"/>
          </a:p>
          <a:p>
            <a:pPr eaLnBrk="1" hangingPunct="1"/>
            <a:r>
              <a:rPr lang="en-US" altLang="zh-TW" sz="1700" smtClean="0"/>
              <a:t>JS</a:t>
            </a:r>
            <a:r>
              <a:rPr lang="zh-TW" altLang="en-US" sz="1700" smtClean="0"/>
              <a:t> 程式加入 </a:t>
            </a:r>
            <a:r>
              <a:rPr lang="en-US" altLang="zh-TW" sz="1700" smtClean="0"/>
              <a:t>JSON</a:t>
            </a:r>
            <a:r>
              <a:rPr lang="zh-TW" altLang="en-US" sz="1700" smtClean="0"/>
              <a:t> 物件模板</a:t>
            </a:r>
            <a:endParaRPr lang="en-US" altLang="zh-TW" sz="1700" smtClean="0"/>
          </a:p>
          <a:p>
            <a:pPr eaLnBrk="1" hangingPunct="1"/>
            <a:r>
              <a:rPr lang="zh-TW" altLang="en-US" sz="1700" smtClean="0"/>
              <a:t>設計 </a:t>
            </a:r>
            <a:r>
              <a:rPr lang="en-US" altLang="zh-TW" sz="1700" smtClean="0"/>
              <a:t>JSON</a:t>
            </a:r>
            <a:r>
              <a:rPr lang="zh-TW" altLang="en-US" sz="1700" smtClean="0"/>
              <a:t> 物件產生程式</a:t>
            </a:r>
            <a:endParaRPr lang="en-US" altLang="zh-TW" sz="1700" smtClean="0"/>
          </a:p>
          <a:p>
            <a:pPr eaLnBrk="1" hangingPunct="1"/>
            <a:r>
              <a:rPr lang="zh-TW" altLang="en-US" sz="1700" smtClean="0"/>
              <a:t>依據</a:t>
            </a:r>
            <a:r>
              <a:rPr lang="zh-TW" altLang="en-US" sz="1700" smtClean="0">
                <a:solidFill>
                  <a:srgbClr val="056AFF"/>
                </a:solidFill>
              </a:rPr>
              <a:t>表單輸入</a:t>
            </a:r>
            <a:r>
              <a:rPr lang="zh-TW" altLang="en-US" sz="1700" smtClean="0"/>
              <a:t>給定</a:t>
            </a:r>
            <a:r>
              <a:rPr lang="en-US" altLang="zh-TW" sz="1700"/>
              <a:t> </a:t>
            </a:r>
            <a:r>
              <a:rPr lang="en-US" altLang="zh-TW" sz="1700" smtClean="0">
                <a:solidFill>
                  <a:srgbClr val="FF0000"/>
                </a:solidFill>
              </a:rPr>
              <a:t>JSON </a:t>
            </a:r>
            <a:r>
              <a:rPr lang="zh-TW" altLang="en-US" sz="1700" smtClean="0">
                <a:solidFill>
                  <a:srgbClr val="FF0000"/>
                </a:solidFill>
              </a:rPr>
              <a:t>資料某欄位</a:t>
            </a:r>
            <a:r>
              <a:rPr lang="zh-TW" altLang="en-US" sz="1700" smtClean="0"/>
              <a:t>的值</a:t>
            </a:r>
            <a:endParaRPr lang="en-US" altLang="zh-TW" sz="1700" smtClean="0"/>
          </a:p>
          <a:p>
            <a:pPr lvl="1"/>
            <a:r>
              <a:rPr lang="zh-TW" altLang="en-US" sz="1300" smtClean="0">
                <a:solidFill>
                  <a:srgbClr val="FF0000"/>
                </a:solidFill>
              </a:rPr>
              <a:t> </a:t>
            </a:r>
            <a:r>
              <a:rPr lang="en-US" altLang="zh-TW" sz="1300" smtClean="0">
                <a:solidFill>
                  <a:srgbClr val="FF0000"/>
                </a:solidFill>
              </a:rPr>
              <a:t>myObj.name[0</a:t>
            </a:r>
            <a:r>
              <a:rPr lang="en-US" altLang="zh-TW" sz="1300">
                <a:solidFill>
                  <a:srgbClr val="FF0000"/>
                </a:solidFill>
              </a:rPr>
              <a:t>].family </a:t>
            </a:r>
            <a:r>
              <a:rPr lang="en-US" altLang="zh-TW" sz="1300"/>
              <a:t>= </a:t>
            </a:r>
            <a:r>
              <a:rPr lang="en-US" altLang="zh-TW" sz="1300">
                <a:solidFill>
                  <a:srgbClr val="056AFF"/>
                </a:solidFill>
              </a:rPr>
              <a:t>document.getElementById("familyName").</a:t>
            </a:r>
            <a:r>
              <a:rPr lang="en-US" altLang="zh-TW" sz="1300">
                <a:solidFill>
                  <a:srgbClr val="056AFF"/>
                </a:solidFill>
              </a:rPr>
              <a:t>value</a:t>
            </a:r>
            <a:r>
              <a:rPr lang="en-US" altLang="zh-TW" sz="1300" smtClean="0">
                <a:solidFill>
                  <a:srgbClr val="056AFF"/>
                </a:solidFill>
              </a:rPr>
              <a:t>;</a:t>
            </a:r>
          </a:p>
          <a:p>
            <a:pPr lvl="1"/>
            <a:r>
              <a:rPr lang="en-US" altLang="zh-TW" sz="1300" smtClean="0"/>
              <a:t>if(</a:t>
            </a:r>
            <a:r>
              <a:rPr lang="zh-TW" altLang="en-US" sz="1300" smtClean="0"/>
              <a:t>  </a:t>
            </a:r>
            <a:r>
              <a:rPr lang="en-US" altLang="zh-TW" sz="1300" smtClean="0">
                <a:solidFill>
                  <a:srgbClr val="056AFF"/>
                </a:solidFill>
              </a:rPr>
              <a:t>document.getElementById</a:t>
            </a:r>
            <a:r>
              <a:rPr lang="en-US" altLang="zh-TW" sz="1300">
                <a:solidFill>
                  <a:srgbClr val="056AFF"/>
                </a:solidFill>
              </a:rPr>
              <a:t>("rd_eating_1").checked </a:t>
            </a:r>
            <a:r>
              <a:rPr lang="en-US" altLang="zh-TW" sz="1300"/>
              <a:t>== </a:t>
            </a:r>
            <a:r>
              <a:rPr lang="en-US" altLang="zh-TW" sz="1300"/>
              <a:t>true</a:t>
            </a:r>
            <a:r>
              <a:rPr lang="en-US" altLang="zh-TW" sz="1300" smtClean="0"/>
              <a:t>)     </a:t>
            </a:r>
            <a:r>
              <a:rPr lang="en-US" altLang="zh-TW" sz="1300"/>
              <a:t>{ </a:t>
            </a:r>
            <a:r>
              <a:rPr lang="en-US" altLang="zh-TW" sz="1300">
                <a:solidFill>
                  <a:srgbClr val="FF0000"/>
                </a:solidFill>
              </a:rPr>
              <a:t>myObj.item[0].answer[0].valueInteger </a:t>
            </a:r>
            <a:r>
              <a:rPr lang="en-US" altLang="zh-TW" sz="1300"/>
              <a:t>=10;     }</a:t>
            </a:r>
          </a:p>
        </p:txBody>
      </p:sp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3" y="0"/>
            <a:ext cx="8686800" cy="2160240"/>
          </a:xfrm>
        </p:spPr>
        <p:txBody>
          <a:bodyPr/>
          <a:lstStyle/>
          <a:p>
            <a:pPr algn="ctr"/>
            <a:r>
              <a:rPr lang="zh-TW" altLang="en-US" sz="2800" smtClean="0">
                <a:effectLst/>
              </a:rPr>
              <a:t>範例程式</a:t>
            </a:r>
            <a:r>
              <a:rPr lang="en-US" altLang="zh-TW" sz="2800" smtClean="0">
                <a:effectLst/>
              </a:rPr>
              <a:t/>
            </a:r>
            <a:br>
              <a:rPr lang="en-US" altLang="zh-TW" sz="2800" smtClean="0">
                <a:effectLst/>
              </a:rPr>
            </a:br>
            <a:r>
              <a:rPr lang="en-US" altLang="zh-TW" sz="2800" smtClean="0">
                <a:effectLst/>
              </a:rPr>
              <a:t>PostPatient.html</a:t>
            </a:r>
            <a:r>
              <a:rPr lang="en-US" altLang="zh-TW" sz="2800">
                <a:effectLst/>
              </a:rPr>
              <a:t/>
            </a:r>
            <a:br>
              <a:rPr lang="en-US" altLang="zh-TW" sz="2800">
                <a:effectLst/>
              </a:rPr>
            </a:br>
            <a:endParaRPr lang="zh-TW" altLang="en-US" sz="2800" dirty="0" smtClean="0"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8840"/>
            <a:ext cx="8362950" cy="4137323"/>
          </a:xfrm>
        </p:spPr>
        <p:txBody>
          <a:bodyPr/>
          <a:lstStyle/>
          <a:p>
            <a:pPr eaLnBrk="1" hangingPunct="1"/>
            <a:endParaRPr lang="en-US" altLang="zh-TW" sz="1700" smtClean="0"/>
          </a:p>
          <a:p>
            <a:pPr eaLnBrk="1" hangingPunct="1"/>
            <a:r>
              <a:rPr lang="zh-TW" altLang="en-US" sz="1700" smtClean="0"/>
              <a:t>選定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</a:t>
            </a:r>
            <a:r>
              <a:rPr lang="en-US" altLang="zh-TW" sz="1700" smtClean="0"/>
              <a:t>resource </a:t>
            </a:r>
          </a:p>
          <a:p>
            <a:pPr lvl="1"/>
            <a:r>
              <a:rPr lang="en-US" altLang="zh-TW" sz="1300" smtClean="0"/>
              <a:t>FHIR patient</a:t>
            </a:r>
          </a:p>
          <a:p>
            <a:pPr eaLnBrk="1" hangingPunct="1"/>
            <a:r>
              <a:rPr lang="zh-TW" altLang="en-US" sz="1700" smtClean="0"/>
              <a:t>依據 </a:t>
            </a:r>
            <a:r>
              <a:rPr lang="en-US" altLang="zh-TW" sz="1700" smtClean="0"/>
              <a:t>FHIR</a:t>
            </a:r>
            <a:r>
              <a:rPr lang="zh-TW" altLang="en-US" sz="1700" smtClean="0"/>
              <a:t> 規範，編輯 </a:t>
            </a:r>
            <a:r>
              <a:rPr lang="en-US" altLang="zh-TW" sz="1700" smtClean="0"/>
              <a:t>JSON</a:t>
            </a:r>
            <a:r>
              <a:rPr lang="zh-TW" altLang="en-US" sz="1700"/>
              <a:t> </a:t>
            </a:r>
            <a:r>
              <a:rPr lang="zh-TW" altLang="en-US" sz="1700" smtClean="0"/>
              <a:t>物件</a:t>
            </a:r>
            <a:endParaRPr lang="en-US" altLang="zh-TW" sz="1700" smtClean="0"/>
          </a:p>
          <a:p>
            <a:pPr eaLnBrk="1" hangingPunct="1"/>
            <a:r>
              <a:rPr lang="en-US" altLang="zh-TW" sz="1700" smtClean="0"/>
              <a:t>mapping html input to JSON data element</a:t>
            </a:r>
          </a:p>
          <a:p>
            <a:pPr eaLnBrk="1" hangingPunct="1"/>
            <a:r>
              <a:rPr lang="zh-TW" altLang="en-US" sz="1700" smtClean="0"/>
              <a:t>產生及傳送 </a:t>
            </a:r>
            <a:r>
              <a:rPr lang="en-US" altLang="zh-TW" sz="1700" smtClean="0"/>
              <a:t>JSON</a:t>
            </a:r>
            <a:r>
              <a:rPr lang="zh-TW" altLang="en-US" sz="1700" smtClean="0"/>
              <a:t> </a:t>
            </a:r>
            <a:r>
              <a:rPr lang="zh-TW" altLang="en-US" sz="1700"/>
              <a:t>字串</a:t>
            </a:r>
            <a:endParaRPr lang="en-US" altLang="zh-TW" sz="1700" smtClean="0"/>
          </a:p>
        </p:txBody>
      </p:sp>
    </p:spTree>
    <p:extLst>
      <p:ext uri="{BB962C8B-B14F-4D97-AF65-F5344CB8AC3E}">
        <p14:creationId xmlns:p14="http://schemas.microsoft.com/office/powerpoint/2010/main" val="28219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2728" y="836712"/>
            <a:ext cx="7877126" cy="796925"/>
          </a:xfrm>
        </p:spPr>
        <p:txBody>
          <a:bodyPr/>
          <a:lstStyle/>
          <a:p>
            <a:pPr algn="ctr"/>
            <a:r>
              <a:rPr lang="zh-TW" altLang="en-US">
                <a:solidFill>
                  <a:schemeClr val="tx1"/>
                </a:solidFill>
                <a:effectLst/>
              </a:rPr>
              <a:t>進一步規範 </a:t>
            </a:r>
            <a:r>
              <a:rPr lang="en-US" altLang="zh-TW">
                <a:solidFill>
                  <a:schemeClr val="tx1"/>
                </a:solidFill>
                <a:effectLst/>
              </a:rPr>
              <a:t>FHIR resource </a:t>
            </a:r>
            <a:r>
              <a:rPr lang="zh-TW" altLang="en-US">
                <a:solidFill>
                  <a:schemeClr val="tx1"/>
                </a:solidFill>
                <a:effectLst/>
              </a:rPr>
              <a:t>規格</a:t>
            </a:r>
            <a:br>
              <a:rPr lang="zh-TW" altLang="en-US">
                <a:solidFill>
                  <a:schemeClr val="tx1"/>
                </a:solidFill>
                <a:effectLst/>
              </a:rPr>
            </a:br>
            <a:endParaRPr lang="zh-TW" altLang="en-US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r>
              <a:rPr lang="en-US" altLang="zh-TW" sz="2800"/>
              <a:t>FHIR </a:t>
            </a:r>
            <a:r>
              <a:rPr lang="zh-TW" altLang="en-US" sz="2800"/>
              <a:t>公告之  </a:t>
            </a:r>
            <a:r>
              <a:rPr lang="en-US" altLang="zh-TW" sz="2800"/>
              <a:t>resource </a:t>
            </a:r>
            <a:r>
              <a:rPr lang="zh-TW" altLang="en-US" sz="2800"/>
              <a:t>具通用</a:t>
            </a:r>
            <a:r>
              <a:rPr lang="zh-TW" altLang="en-US" sz="2800"/>
              <a:t>之</a:t>
            </a:r>
            <a:r>
              <a:rPr lang="zh-TW" altLang="en-US" sz="2800" smtClean="0"/>
              <a:t>彈性</a:t>
            </a:r>
            <a:endParaRPr lang="en-US" altLang="zh-TW" sz="2800" smtClean="0"/>
          </a:p>
          <a:p>
            <a:r>
              <a:rPr lang="zh-TW" altLang="en-US" sz="2800" smtClean="0"/>
              <a:t>需基於應用情境及各地狀況</a:t>
            </a:r>
            <a:endParaRPr lang="en-US" altLang="zh-TW" sz="2800" smtClean="0"/>
          </a:p>
          <a:p>
            <a:pPr lvl="1"/>
            <a:r>
              <a:rPr lang="zh-TW" altLang="en-US" sz="2400" smtClean="0"/>
              <a:t>選擇需要的的欄位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選擇填寫數值及編碼</a:t>
            </a:r>
            <a:endParaRPr lang="en-US" altLang="zh-TW" sz="2400" smtClean="0"/>
          </a:p>
          <a:p>
            <a:r>
              <a:rPr lang="zh-TW" altLang="en-US" sz="2800" smtClean="0"/>
              <a:t>挑戰跨系統互通</a:t>
            </a:r>
            <a:endParaRPr lang="en-US" altLang="zh-TW" sz="2800" smtClean="0"/>
          </a:p>
          <a:p>
            <a:pPr lvl="1"/>
            <a:r>
              <a:rPr lang="zh-TW" altLang="en-US" sz="2400" smtClean="0"/>
              <a:t>產生一致規格之 </a:t>
            </a:r>
            <a:r>
              <a:rPr lang="en-US" altLang="zh-TW" sz="2400" smtClean="0"/>
              <a:t>JSON</a:t>
            </a:r>
            <a:r>
              <a:rPr lang="zh-TW" altLang="en-US" sz="2400" smtClean="0"/>
              <a:t> 資料</a:t>
            </a:r>
            <a:endParaRPr lang="en-US" altLang="zh-TW" sz="2400" smtClean="0"/>
          </a:p>
          <a:p>
            <a:pPr lvl="1"/>
            <a:r>
              <a:rPr lang="zh-TW" altLang="en-US" sz="2400" smtClean="0"/>
              <a:t>不同開發團隊皆支援</a:t>
            </a:r>
            <a:r>
              <a:rPr lang="zh-TW" altLang="en-US" sz="2400"/>
              <a:t>聯測</a:t>
            </a:r>
            <a:endParaRPr lang="en-US" altLang="zh-TW" sz="2400" smtClean="0"/>
          </a:p>
          <a:p>
            <a:pPr lvl="2"/>
            <a:r>
              <a:rPr lang="en-US" altLang="zh-TW" sz="2200" smtClean="0"/>
              <a:t>MI-TW connectathon</a:t>
            </a:r>
          </a:p>
        </p:txBody>
      </p:sp>
    </p:spTree>
    <p:extLst>
      <p:ext uri="{BB962C8B-B14F-4D97-AF65-F5344CB8AC3E}">
        <p14:creationId xmlns:p14="http://schemas.microsoft.com/office/powerpoint/2010/main" val="2375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2728" y="836712"/>
            <a:ext cx="7877126" cy="796925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effectLst/>
              </a:rPr>
              <a:t>MI-TW connectathon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16832"/>
            <a:ext cx="8255446" cy="2342841"/>
          </a:xfrm>
        </p:spPr>
        <p:txBody>
          <a:bodyPr/>
          <a:lstStyle/>
          <a:p>
            <a:r>
              <a:rPr lang="en-US" altLang="zh-TW" sz="2800" smtClean="0"/>
              <a:t>MI-TW 2020</a:t>
            </a:r>
          </a:p>
          <a:p>
            <a:pPr lvl="1"/>
            <a:r>
              <a:rPr lang="en-US" altLang="zh-TW" sz="2400" smtClean="0"/>
              <a:t>https</a:t>
            </a:r>
            <a:r>
              <a:rPr lang="en-US" altLang="zh-TW" sz="2400"/>
              <a:t>://mos2718.github.io/MITW/</a:t>
            </a:r>
          </a:p>
          <a:p>
            <a:r>
              <a:rPr lang="en-US" altLang="zh-TW" sz="2800" smtClean="0"/>
              <a:t>TW FHIR Patient data</a:t>
            </a:r>
          </a:p>
          <a:p>
            <a:pPr lvl="1"/>
            <a:r>
              <a:rPr lang="en-US" altLang="zh-TW" sz="2000"/>
              <a:t>https</a:t>
            </a:r>
            <a:r>
              <a:rPr lang="en-US" altLang="zh-TW" sz="2000"/>
              <a:t>://</a:t>
            </a:r>
            <a:r>
              <a:rPr lang="en-US" altLang="zh-TW" sz="2000" smtClean="0"/>
              <a:t>mos2718.github.io/MITW/2020/patient.html</a:t>
            </a:r>
            <a:endParaRPr lang="en-US" altLang="zh-TW" sz="1800" smtClean="0"/>
          </a:p>
        </p:txBody>
      </p:sp>
    </p:spTree>
    <p:extLst>
      <p:ext uri="{BB962C8B-B14F-4D97-AF65-F5344CB8AC3E}">
        <p14:creationId xmlns:p14="http://schemas.microsoft.com/office/powerpoint/2010/main" val="181796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291</Words>
  <Application>Microsoft Office PowerPoint</Application>
  <PresentationFormat>如螢幕大小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MS PGothic</vt:lpstr>
      <vt:lpstr>あくあフォント</vt:lpstr>
      <vt:lpstr>微軟正黑體</vt:lpstr>
      <vt:lpstr>新細明體</vt:lpstr>
      <vt:lpstr>Arial</vt:lpstr>
      <vt:lpstr>Calibri</vt:lpstr>
      <vt:lpstr>Times New Roman</vt:lpstr>
      <vt:lpstr>BlueFlower</vt:lpstr>
      <vt:lpstr>HTML inputs   to FHIR JSON 資料  </vt:lpstr>
      <vt:lpstr>Why FHIR JSON data</vt:lpstr>
      <vt:lpstr>FHIR 表單輸入表單開發步驟</vt:lpstr>
      <vt:lpstr>FHIR 資料呈現網頁開發步驟</vt:lpstr>
      <vt:lpstr>FHIR 表單輸入表單開發步驟</vt:lpstr>
      <vt:lpstr>設計 FHIR JSON 資料產生程式</vt:lpstr>
      <vt:lpstr>範例程式 PostPatient.html </vt:lpstr>
      <vt:lpstr>進一步規範 FHIR resource 規格 </vt:lpstr>
      <vt:lpstr>MI-TW connectathon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chhsiao</cp:lastModifiedBy>
  <cp:revision>192</cp:revision>
  <dcterms:created xsi:type="dcterms:W3CDTF">2011-06-29T14:44:43Z</dcterms:created>
  <dcterms:modified xsi:type="dcterms:W3CDTF">2020-10-09T08:37:25Z</dcterms:modified>
</cp:coreProperties>
</file>