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58" r:id="rId5"/>
    <p:sldId id="268" r:id="rId6"/>
    <p:sldId id="269" r:id="rId7"/>
    <p:sldId id="260" r:id="rId8"/>
    <p:sldId id="271" r:id="rId9"/>
    <p:sldId id="272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8EE7D-50A7-9740-824C-3EABF68E68EE}" type="datetimeFigureOut">
              <a:rPr kumimoji="1" lang="zh-TW" altLang="en-US" smtClean="0"/>
              <a:t>2020/10/16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84EB3-6836-5443-965E-5C56253EF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59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9E337-C752-324C-8DF8-11D79E687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10C7DE-4FC2-0645-8738-F17A12DB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B01562-E0C4-5C45-B817-59044D3B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B46A-B6DA-2948-8C63-D15B5B4E57E6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75DFB-5D55-9047-9D08-2CA1A9E3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6E482-9A28-B348-A9CE-6921C154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3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19B89-14AB-1F4E-AF0E-022AE5B5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D01C26-B7A4-6C43-B2F3-50B4253D0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4CA6BD-3262-8141-B000-4B2EA11B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84E0-9776-0D49-89C0-A013B047DC4E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5C6157-0DCA-9847-8440-32A09799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264F74-843D-DE40-A257-F8FA3ACA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4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F8DA9F-F5F6-704C-B89B-E494CD4F1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7D911C-9B57-0E4C-91AD-5839BE8E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2C0F1-1387-3640-B55E-99B7F65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7DF9-7774-CA41-B1BD-96CD8465BC29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7B296-DDC4-B14C-A040-F39C51BD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C0D3A-6C97-2848-B92B-8C9C16B4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C9243-7850-0F41-B6F9-ABDA9962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807B4-AF52-1F42-9139-8E1060B4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F9C877-7F6D-944E-AD19-023287F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C594-B7E5-AB47-A8B4-331969318175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043A2-A618-ED48-9F48-2C3EC2EB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8CE74-C081-3B42-A2BE-206B0C49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A0FF8-0DBA-9349-A873-3F85112B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9C4BB5-5ED1-C741-BE6F-80DC4C16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FA55E7-7CE5-394B-AC57-3F3BDB8F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9130-2F48-DA42-BA55-CA2208EBF3A7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788684-AE44-8C4E-AD9B-ECEC3D94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607AF-1E08-BD41-847D-C5C025D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4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CF75C-2AE7-D84F-AE4A-427D7737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A3D86-36FD-3D42-A226-BC823B399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889C36-0610-594E-AB37-C11C6C39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EF6577-20B2-6B45-99BB-321EB38C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579C-A080-9D48-BAC0-140102832378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B83AA0-F27F-7347-B112-C613B6B7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03E437-2867-2D45-8072-7293F60D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7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AB71E-667F-F04B-8623-1FED315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408B05-E1EF-E24B-ACED-2FDED5F9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32DB26-1F6A-9440-AAEC-FC99958D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EBEF73-CE9C-304C-8F6F-34F2465C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6B5B02-5FF5-F146-A40B-ACE5CF6FA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95FA33-DD49-4947-98A1-23805ED8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1369-9579-0040-B1FD-B3ACFDF1FCD8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7C4DF0-E81C-714F-B8D9-6557140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15A235-7174-B740-B90D-F16A330B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00EFB-1223-AA40-8955-99760149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60732B-61B1-5246-B048-04F942E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F35B-AD54-664A-816B-5D3D4B341719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0582BF-FE89-064E-AF6F-4E72E86D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B2B317-8393-B747-A791-1C95A09B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6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BCA28F-9EDD-0349-BC48-A402613D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9D26-874F-424F-9577-5FFE4818D7B0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0096BD-A220-5741-B740-1611EEC0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5E22B-1F45-4E49-82AC-373511EE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0DB18-F261-FD4E-B068-8ACB14C5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57AF5-8444-EB46-B8DF-EC18C368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5B6E34-B095-1E42-BEDC-5097D5BF7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F5881-5990-CF46-9A97-27F8FD5B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F723-5BDA-8A46-9C58-BF8FF6C18C6C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7F8601-AA9B-0944-926E-B1A736BA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0B623-856E-BC4F-AAE1-8D6C9DF0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73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DD260-4E47-E843-82A9-CF96A956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AB4C4B-3480-FB49-8049-B1F1C1F4C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D2CCB0-46E3-8745-B7AC-0302B5DA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B9DCF2-E3EA-BA40-A09F-6411BB1F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33B9-3866-DE41-8351-2CF1790DAB3E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E5E3F1-72BF-EB43-B059-34E1A8B7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D5A09E-08A6-6C46-96A8-35FF06E3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92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BBE6EA-693C-884C-8E40-62F12B6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8C3C70-A8A6-384C-AADF-71738FBB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AE8DE-81CD-664D-A695-DE27019AB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6F3F-A4E0-0A47-BC94-59696A8CA9F2}" type="datetime1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A1756-71E9-3941-A2AD-3E911AC91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8824C-733B-0645-B11D-D8D14BE43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C756-BE97-4876-A8D2-9EB7CA0C3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85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QuestionnaireResponse/160473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s2718/JS-FHIR2020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questionnairerespons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consent.html#Consent" TargetMode="External"/><Relationship Id="rId7" Type="http://schemas.openxmlformats.org/officeDocument/2006/relationships/hyperlink" Target="https://www.hl7.org/fhir/observation.html#Observation" TargetMode="External"/><Relationship Id="rId2" Type="http://schemas.openxmlformats.org/officeDocument/2006/relationships/hyperlink" Target="https://www.hl7.org/fhir/clinicalimpression.html#ClinicalImp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familymemberhistory.html#FamilyMemberHistory" TargetMode="External"/><Relationship Id="rId5" Type="http://schemas.openxmlformats.org/officeDocument/2006/relationships/hyperlink" Target="https://www.hl7.org/fhir/deviceusestatement.html#DeviceUseStatement" TargetMode="External"/><Relationship Id="rId4" Type="http://schemas.openxmlformats.org/officeDocument/2006/relationships/hyperlink" Target="https://www.hl7.org/fhir/contract.html#Contrac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l7.org/FHIR/questionnaireresponse-example-f201-lifelines.js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/js_htmldom_documen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EC79-7C8B-4D13-8FC9-E18AB06F2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FHIR</a:t>
            </a:r>
            <a:br>
              <a:rPr lang="en-US" altLang="zh-TW" dirty="0"/>
            </a:br>
            <a:r>
              <a:rPr lang="en-US" altLang="zh-TW" dirty="0" err="1"/>
              <a:t>QuestionnaireResponse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9FD04-7958-43B8-9066-57BD36F4F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2404"/>
            <a:ext cx="9144000" cy="1225118"/>
          </a:xfrm>
        </p:spPr>
        <p:txBody>
          <a:bodyPr/>
          <a:lstStyle/>
          <a:p>
            <a:r>
              <a:rPr lang="en-US" altLang="zh-TW" dirty="0"/>
              <a:t>2020-10-16 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r>
              <a:rPr lang="zh-TW" altLang="en-US" dirty="0"/>
              <a:t> 陽明生資所碩二 吳宇婷</a:t>
            </a:r>
          </a:p>
        </p:txBody>
      </p:sp>
    </p:spTree>
    <p:extLst>
      <p:ext uri="{BB962C8B-B14F-4D97-AF65-F5344CB8AC3E}">
        <p14:creationId xmlns:p14="http://schemas.microsoft.com/office/powerpoint/2010/main" val="247181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93FD249-DBDE-5C42-865A-818692AF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9503"/>
            <a:ext cx="6505431" cy="5667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EA2354B-7DA2-438B-B730-9E9927AF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59940"/>
          </a:xfrm>
        </p:spPr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7DFDCA-ADC4-AE46-AE06-A56A82C362B6}"/>
              </a:ext>
            </a:extLst>
          </p:cNvPr>
          <p:cNvSpPr/>
          <p:nvPr/>
        </p:nvSpPr>
        <p:spPr>
          <a:xfrm>
            <a:off x="5791201" y="12823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CE9178"/>
                </a:solidFill>
                <a:latin typeface="Menlo" panose="020B0609030804020204" pitchFamily="49" charset="0"/>
              </a:rPr>
              <a:t>pateintName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"Mickey"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"name"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endParaRPr lang="en" altLang="zh-TW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693DE0-9A15-BF49-AF5D-CABD7FA6F68D}"/>
              </a:ext>
            </a:extLst>
          </p:cNvPr>
          <p:cNvSpPr/>
          <p:nvPr/>
        </p:nvSpPr>
        <p:spPr>
          <a:xfrm>
            <a:off x="6798778" y="1292983"/>
            <a:ext cx="1600944" cy="29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5F2285-4562-1940-B556-B2BA0700BD58}"/>
              </a:ext>
            </a:extLst>
          </p:cNvPr>
          <p:cNvSpPr/>
          <p:nvPr/>
        </p:nvSpPr>
        <p:spPr>
          <a:xfrm>
            <a:off x="8457452" y="1275906"/>
            <a:ext cx="2589773" cy="323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5ABE53-B8E2-5A4D-BB58-566FF19864DD}"/>
              </a:ext>
            </a:extLst>
          </p:cNvPr>
          <p:cNvSpPr/>
          <p:nvPr/>
        </p:nvSpPr>
        <p:spPr>
          <a:xfrm>
            <a:off x="6241311" y="799974"/>
            <a:ext cx="2449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 err="1"/>
              <a:t>getElementsByTagName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B1C092-4F91-9945-97C3-71B00B077043}"/>
              </a:ext>
            </a:extLst>
          </p:cNvPr>
          <p:cNvSpPr/>
          <p:nvPr/>
        </p:nvSpPr>
        <p:spPr>
          <a:xfrm>
            <a:off x="8954457" y="784979"/>
            <a:ext cx="2136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 err="1"/>
              <a:t>getElementsByName</a:t>
            </a:r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E133E-8538-5148-AF19-89B6A51421D0}"/>
              </a:ext>
            </a:extLst>
          </p:cNvPr>
          <p:cNvSpPr/>
          <p:nvPr/>
        </p:nvSpPr>
        <p:spPr>
          <a:xfrm>
            <a:off x="7813088" y="1952936"/>
            <a:ext cx="17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 err="1"/>
              <a:t>getElementsById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84FD33-CAE3-7F44-8D1F-4F76955365CB}"/>
              </a:ext>
            </a:extLst>
          </p:cNvPr>
          <p:cNvSpPr/>
          <p:nvPr/>
        </p:nvSpPr>
        <p:spPr>
          <a:xfrm>
            <a:off x="7921255" y="1623767"/>
            <a:ext cx="1427459" cy="212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C06CAC-E83D-AB41-A64D-15A562CDB622}"/>
              </a:ext>
            </a:extLst>
          </p:cNvPr>
          <p:cNvSpPr/>
          <p:nvPr/>
        </p:nvSpPr>
        <p:spPr>
          <a:xfrm>
            <a:off x="7525719" y="3082362"/>
            <a:ext cx="3702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getElementsByTagName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getElementsByName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getElementsById</a:t>
            </a:r>
            <a:endParaRPr lang="en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4736A8-BBE8-9E40-A343-2062A06D09D6}"/>
              </a:ext>
            </a:extLst>
          </p:cNvPr>
          <p:cNvSpPr/>
          <p:nvPr/>
        </p:nvSpPr>
        <p:spPr>
          <a:xfrm>
            <a:off x="7557618" y="2596352"/>
            <a:ext cx="314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Name </a:t>
            </a:r>
            <a:r>
              <a:rPr lang="en-US" altLang="zh-TW" dirty="0" err="1">
                <a:solidFill>
                  <a:srgbClr val="FF0000"/>
                </a:solidFill>
              </a:rPr>
              <a:t>v.s</a:t>
            </a:r>
            <a:r>
              <a:rPr lang="en-US" altLang="zh-TW" dirty="0">
                <a:solidFill>
                  <a:srgbClr val="FF0000"/>
                </a:solidFill>
              </a:rPr>
              <a:t> Id -&gt; what’s different?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91E22C-15CE-0945-B91F-A48C2DA74B39}"/>
              </a:ext>
            </a:extLst>
          </p:cNvPr>
          <p:cNvSpPr/>
          <p:nvPr/>
        </p:nvSpPr>
        <p:spPr>
          <a:xfrm>
            <a:off x="1112874" y="6488668"/>
            <a:ext cx="875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0" dirty="0">
                <a:solidFill>
                  <a:srgbClr val="6A9955"/>
                </a:solidFill>
                <a:effectLst/>
                <a:latin typeface="Menlo" panose="020B0609030804020204" pitchFamily="49" charset="0"/>
                <a:hlinkClick r:id="rId3"/>
              </a:rPr>
              <a:t>http://hapi.fhir.org/baseR4/QuestionnaireResponse/1604735</a:t>
            </a:r>
            <a:endParaRPr lang="en" altLang="zh-TW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B66D16F0-1DB7-9347-B931-39437751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DE6382-89BA-5F4F-B11E-5B1ED9215838}"/>
              </a:ext>
            </a:extLst>
          </p:cNvPr>
          <p:cNvSpPr/>
          <p:nvPr/>
        </p:nvSpPr>
        <p:spPr>
          <a:xfrm>
            <a:off x="7431238" y="5643860"/>
            <a:ext cx="4455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程式位置</a:t>
            </a:r>
            <a:endParaRPr lang="en-US" altLang="zh-TW" dirty="0">
              <a:hlinkClick r:id="rId4"/>
            </a:endParaRPr>
          </a:p>
          <a:p>
            <a:r>
              <a:rPr lang="zh-TW" altLang="en-US" dirty="0">
                <a:hlinkClick r:id="rId4"/>
              </a:rPr>
              <a:t>https://github.com/mos2718/JS-FHIR2020.git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042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4" grpId="0" animBg="1"/>
      <p:bldP spid="14" grpId="1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CC592-E966-4C4E-9375-1937DDCB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err="1"/>
              <a:t>QuestionnaireResponse</a:t>
            </a:r>
            <a:endParaRPr lang="zh-TW" altLang="en-US" dirty="0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B0818485-9D30-40CF-8655-6967AD12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610"/>
            <a:ext cx="10515600" cy="4842353"/>
          </a:xfrm>
        </p:spPr>
        <p:txBody>
          <a:bodyPr/>
          <a:lstStyle/>
          <a:p>
            <a:r>
              <a:rPr lang="en-US" altLang="zh-TW" dirty="0" err="1"/>
              <a:t>QuestionnaireResponse</a:t>
            </a:r>
            <a:r>
              <a:rPr lang="en-US" altLang="zh-TW" dirty="0"/>
              <a:t> provides a complete or partial list of answers to a set of questions filled when responding to a questionnaire. 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questions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may be included directly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by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reference to a Questionnaire resource</a:t>
            </a:r>
            <a:r>
              <a:rPr lang="en-US" altLang="zh-TW" dirty="0"/>
              <a:t> that defines the questions as well as the constraints on the allowed answers.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3DD97B5-7997-4B03-8C3D-721D417EE88C}"/>
              </a:ext>
            </a:extLst>
          </p:cNvPr>
          <p:cNvSpPr/>
          <p:nvPr/>
        </p:nvSpPr>
        <p:spPr>
          <a:xfrm>
            <a:off x="5033638" y="3860939"/>
            <a:ext cx="2565646" cy="719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QuestionnaireResponse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D1AC7FE-F0B8-4BDB-9DC3-5FC7D05C2FE6}"/>
              </a:ext>
            </a:extLst>
          </p:cNvPr>
          <p:cNvSpPr/>
          <p:nvPr/>
        </p:nvSpPr>
        <p:spPr>
          <a:xfrm>
            <a:off x="2105488" y="5443915"/>
            <a:ext cx="2352582" cy="719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Patient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6301CB6-BE36-4A75-85A8-2E7B9D9C1E37}"/>
              </a:ext>
            </a:extLst>
          </p:cNvPr>
          <p:cNvSpPr/>
          <p:nvPr/>
        </p:nvSpPr>
        <p:spPr>
          <a:xfrm>
            <a:off x="7520866" y="5532268"/>
            <a:ext cx="2352582" cy="719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Questionnaire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4C2EF8D-75E6-446D-8E7C-07A2BF57F7A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81779" y="4580030"/>
            <a:ext cx="3034682" cy="86388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7A0825E-39B3-4347-BA3B-BF7DE7C1FAF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316461" y="4580030"/>
            <a:ext cx="2380696" cy="95223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D44368-D136-4F84-8F71-824A30CDF93A}"/>
              </a:ext>
            </a:extLst>
          </p:cNvPr>
          <p:cNvSpPr txBox="1"/>
          <p:nvPr/>
        </p:nvSpPr>
        <p:spPr>
          <a:xfrm>
            <a:off x="4054049" y="472482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C88C6C-8920-46B0-8C40-95D18B042F75}"/>
              </a:ext>
            </a:extLst>
          </p:cNvPr>
          <p:cNvSpPr txBox="1"/>
          <p:nvPr/>
        </p:nvSpPr>
        <p:spPr>
          <a:xfrm>
            <a:off x="7599284" y="4803391"/>
            <a:ext cx="148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questionnaire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70BE7D-7A1A-6D43-A110-1FF2F81CAAE8}"/>
              </a:ext>
            </a:extLst>
          </p:cNvPr>
          <p:cNvSpPr/>
          <p:nvPr/>
        </p:nvSpPr>
        <p:spPr>
          <a:xfrm>
            <a:off x="977839" y="6328099"/>
            <a:ext cx="526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https://www.hl7.org/fhir/questionnaireresponse.html</a:t>
            </a:r>
            <a:endParaRPr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E924D8-2F29-1140-87E3-F125DFA6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7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413BB-89D7-D845-BAEC-6C3D774B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TW" dirty="0" err="1"/>
              <a:t>QuestionnaireResponse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370DC-EFA6-A444-9A69-D5C12B64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" altLang="zh-TW" dirty="0"/>
              <a:t>Examples of Questionnaires include:</a:t>
            </a:r>
          </a:p>
          <a:p>
            <a:pPr lvl="1"/>
            <a:r>
              <a:rPr lang="en" altLang="zh-TW" dirty="0"/>
              <a:t>Past medical history (PMH)</a:t>
            </a:r>
          </a:p>
          <a:p>
            <a:pPr lvl="1"/>
            <a:r>
              <a:rPr lang="en" altLang="zh-TW" dirty="0"/>
              <a:t>Family diseases</a:t>
            </a:r>
          </a:p>
          <a:p>
            <a:pPr lvl="1"/>
            <a:r>
              <a:rPr lang="en" altLang="zh-TW" dirty="0"/>
              <a:t>Social history</a:t>
            </a:r>
          </a:p>
          <a:p>
            <a:pPr lvl="1"/>
            <a:r>
              <a:rPr lang="en" altLang="zh-TW" dirty="0"/>
              <a:t>Research questionnaires and Case report forms (CRFs)</a:t>
            </a:r>
          </a:p>
          <a:p>
            <a:pPr lvl="1"/>
            <a:r>
              <a:rPr lang="en" altLang="zh-TW" dirty="0"/>
              <a:t>Quality and evaluation forms</a:t>
            </a:r>
          </a:p>
          <a:p>
            <a:pPr lvl="1"/>
            <a:r>
              <a:rPr lang="en" altLang="zh-TW" dirty="0"/>
              <a:t>Patient intake form (e.g. clipboard)</a:t>
            </a:r>
          </a:p>
          <a:p>
            <a:pPr lvl="1"/>
            <a:r>
              <a:rPr lang="en" altLang="zh-TW" dirty="0"/>
              <a:t>Insurance claim form</a:t>
            </a:r>
          </a:p>
          <a:p>
            <a:r>
              <a:rPr lang="en" altLang="zh-TW" dirty="0"/>
              <a:t>This resource is referenced by </a:t>
            </a:r>
            <a:r>
              <a:rPr lang="en" altLang="zh-TW" dirty="0">
                <a:hlinkClick r:id="rId2"/>
              </a:rPr>
              <a:t>ClinicalImpression</a:t>
            </a:r>
            <a:r>
              <a:rPr lang="en" altLang="zh-TW" dirty="0"/>
              <a:t>, </a:t>
            </a:r>
            <a:r>
              <a:rPr lang="en" altLang="zh-TW" dirty="0">
                <a:hlinkClick r:id="rId3"/>
              </a:rPr>
              <a:t>Consent</a:t>
            </a:r>
            <a:r>
              <a:rPr lang="en" altLang="zh-TW" dirty="0"/>
              <a:t>, </a:t>
            </a:r>
            <a:r>
              <a:rPr lang="en" altLang="zh-TW" dirty="0">
                <a:hlinkClick r:id="rId4"/>
              </a:rPr>
              <a:t>Contract</a:t>
            </a:r>
            <a:r>
              <a:rPr lang="en" altLang="zh-TW" dirty="0"/>
              <a:t>, </a:t>
            </a:r>
            <a:r>
              <a:rPr lang="en" altLang="zh-TW" dirty="0">
                <a:hlinkClick r:id="rId5"/>
              </a:rPr>
              <a:t>DeviceUseStatement</a:t>
            </a:r>
            <a:r>
              <a:rPr lang="en" altLang="zh-TW" dirty="0"/>
              <a:t>, </a:t>
            </a:r>
            <a:r>
              <a:rPr lang="en" altLang="zh-TW" dirty="0">
                <a:hlinkClick r:id="rId6"/>
              </a:rPr>
              <a:t>FamilyMemberHistory</a:t>
            </a:r>
            <a:r>
              <a:rPr lang="en" altLang="zh-TW" dirty="0"/>
              <a:t> and </a:t>
            </a:r>
            <a:r>
              <a:rPr lang="en" altLang="zh-TW" dirty="0">
                <a:hlinkClick r:id="rId7"/>
              </a:rPr>
              <a:t>Observation</a:t>
            </a:r>
            <a:endParaRPr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304131-3842-A148-A75C-9C55623E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95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992" y="0"/>
            <a:ext cx="10515600" cy="1325563"/>
          </a:xfrm>
        </p:spPr>
        <p:txBody>
          <a:bodyPr/>
          <a:lstStyle/>
          <a:p>
            <a:r>
              <a:rPr lang="en-US" altLang="zh-TW" dirty="0" err="1"/>
              <a:t>QuestionnaireResponse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9B1F01C-150D-4402-8B04-FF2E333290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8484" y="1131010"/>
          <a:ext cx="5478517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495">
                  <a:extLst>
                    <a:ext uri="{9D8B030D-6E8A-4147-A177-3AD203B41FA5}">
                      <a16:colId xmlns:a16="http://schemas.microsoft.com/office/drawing/2014/main" val="3536874914"/>
                    </a:ext>
                  </a:extLst>
                </a:gridCol>
                <a:gridCol w="2951022">
                  <a:extLst>
                    <a:ext uri="{9D8B030D-6E8A-4147-A177-3AD203B41FA5}">
                      <a16:colId xmlns:a16="http://schemas.microsoft.com/office/drawing/2014/main" val="2723604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Tag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8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"resourceType":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dirty="0"/>
                        <a:t>"QuestionnaireResponse"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9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 "id":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0..1</a:t>
                      </a:r>
                      <a:endParaRPr lang="fr-FR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"</a:t>
                      </a:r>
                      <a:r>
                        <a:rPr lang="en-US" altLang="zh-TW" dirty="0" err="1"/>
                        <a:t>basedOn</a:t>
                      </a:r>
                      <a:r>
                        <a:rPr lang="fr-FR" altLang="zh-TW" dirty="0"/>
                        <a:t>":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0..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*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1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"</a:t>
                      </a:r>
                      <a:r>
                        <a:rPr lang="en-US" altLang="zh-TW" dirty="0" err="1"/>
                        <a:t>partOf</a:t>
                      </a:r>
                      <a:r>
                        <a:rPr lang="fr-FR" altLang="zh-TW" dirty="0"/>
                        <a:t>":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0..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*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3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"</a:t>
                      </a:r>
                      <a:r>
                        <a:rPr lang="en-US" altLang="zh-TW" dirty="0"/>
                        <a:t>questionnaire</a:t>
                      </a:r>
                      <a:r>
                        <a:rPr lang="fr-FR" altLang="zh-TW" dirty="0"/>
                        <a:t>":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7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"status":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 in-progress | completed | amended | entered-in-error | stopped</a:t>
                      </a:r>
                      <a:endParaRPr lang="fr-FR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1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"subject":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0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"encounter":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"authored“: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"author“: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8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"source“: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0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"item“: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0..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35381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69" y="0"/>
            <a:ext cx="4109060" cy="68464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70077" y="222427"/>
            <a:ext cx="4555023" cy="3211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EA94F-B7E7-DF47-844B-B89995E9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45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599"/>
            <a:ext cx="10515600" cy="1325563"/>
          </a:xfrm>
        </p:spPr>
        <p:txBody>
          <a:bodyPr/>
          <a:lstStyle/>
          <a:p>
            <a:r>
              <a:rPr lang="en-US" altLang="zh-TW" dirty="0" err="1"/>
              <a:t>QuestionnaireResponse</a:t>
            </a:r>
            <a:endParaRPr lang="zh-TW" altLang="en-US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89B1F01C-150D-4402-8B04-FF2E33329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455367"/>
              </p:ext>
            </p:extLst>
          </p:nvPr>
        </p:nvGraphicFramePr>
        <p:xfrm>
          <a:off x="838201" y="1826725"/>
          <a:ext cx="425254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53">
                  <a:extLst>
                    <a:ext uri="{9D8B030D-6E8A-4147-A177-3AD203B41FA5}">
                      <a16:colId xmlns:a16="http://schemas.microsoft.com/office/drawing/2014/main" val="3536874914"/>
                    </a:ext>
                  </a:extLst>
                </a:gridCol>
                <a:gridCol w="2294793">
                  <a:extLst>
                    <a:ext uri="{9D8B030D-6E8A-4147-A177-3AD203B41FA5}">
                      <a16:colId xmlns:a16="http://schemas.microsoft.com/office/drawing/2014/main" val="2723604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Tag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Card.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8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"</a:t>
                      </a:r>
                      <a:r>
                        <a:rPr lang="en-US" altLang="zh-TW" dirty="0"/>
                        <a:t>item</a:t>
                      </a:r>
                      <a:r>
                        <a:rPr lang="fr-FR" altLang="zh-TW" dirty="0"/>
                        <a:t>":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0..*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9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"linkid":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dirty="0"/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“</a:t>
                      </a:r>
                      <a:r>
                        <a:rPr lang="en-US" altLang="zh-TW" dirty="0"/>
                        <a:t>definition</a:t>
                      </a:r>
                      <a:r>
                        <a:rPr lang="fr-FR" altLang="zh-TW" dirty="0"/>
                        <a:t>":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1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“</a:t>
                      </a:r>
                      <a:r>
                        <a:rPr lang="en-US" altLang="zh-TW" dirty="0"/>
                        <a:t>text</a:t>
                      </a:r>
                      <a:r>
                        <a:rPr lang="fr-FR" altLang="zh-TW" dirty="0"/>
                        <a:t>":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3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TW" dirty="0"/>
                        <a:t>“</a:t>
                      </a:r>
                      <a:r>
                        <a:rPr lang="en-US" altLang="zh-TW" dirty="0"/>
                        <a:t>answer</a:t>
                      </a:r>
                      <a:r>
                        <a:rPr lang="fr-FR" altLang="zh-TW" dirty="0"/>
                        <a:t>":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0..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7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/>
                        <a:t>  </a:t>
                      </a:r>
                      <a:r>
                        <a:rPr lang="en-US" altLang="zh-TW"/>
                        <a:t>Value</a:t>
                      </a:r>
                      <a:r>
                        <a:rPr lang="en-US" altLang="zh-TW" dirty="0"/>
                        <a:t>[x]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0..1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0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r>
                        <a:rPr lang="en-US" altLang="zh-TW" dirty="0" err="1"/>
                        <a:t>valueboolean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0..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86032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93" y="0"/>
            <a:ext cx="4109060" cy="68464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9693" y="3288322"/>
            <a:ext cx="4555023" cy="3558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71D86-CB8F-AB4D-9A48-61EA404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10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008615"/>
          </a:xfrm>
        </p:spPr>
        <p:txBody>
          <a:bodyPr/>
          <a:lstStyle/>
          <a:p>
            <a:r>
              <a:rPr lang="en-US" altLang="zh-TW" dirty="0" err="1"/>
              <a:t>QuestionnaireResponse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4269" y="705387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/>
              <a:t>{</a:t>
            </a:r>
          </a:p>
          <a:p>
            <a:r>
              <a:rPr lang="en-US" altLang="zh-TW" sz="1600" dirty="0"/>
              <a:t>  "</a:t>
            </a:r>
            <a:r>
              <a:rPr lang="en-US" altLang="zh-TW" sz="1600" dirty="0" err="1"/>
              <a:t>resourceType</a:t>
            </a:r>
            <a:r>
              <a:rPr lang="en-US" altLang="zh-TW" sz="1600" dirty="0"/>
              <a:t>": "</a:t>
            </a:r>
            <a:r>
              <a:rPr lang="en-US" altLang="zh-TW" sz="1600" dirty="0" err="1"/>
              <a:t>QuestionnaireResponse</a:t>
            </a:r>
            <a:r>
              <a:rPr lang="en-US" altLang="zh-TW" sz="1600" dirty="0"/>
              <a:t>",</a:t>
            </a:r>
          </a:p>
          <a:p>
            <a:r>
              <a:rPr lang="en-US" altLang="zh-TW" sz="1600" dirty="0"/>
              <a:t>  "id": "f201",</a:t>
            </a:r>
          </a:p>
          <a:p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"status": </a:t>
            </a:r>
            <a:r>
              <a:rPr lang="en-US" altLang="zh-TW" sz="1600" dirty="0"/>
              <a:t>"completed",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  "subject": </a:t>
            </a:r>
            <a:r>
              <a:rPr lang="en-US" altLang="zh-TW" sz="1600" dirty="0"/>
              <a:t>{</a:t>
            </a:r>
          </a:p>
          <a:p>
            <a:r>
              <a:rPr lang="en-US" altLang="zh-TW" sz="1600" dirty="0"/>
              <a:t>    "reference": "Patient/f201",</a:t>
            </a:r>
          </a:p>
          <a:p>
            <a:r>
              <a:rPr lang="en-US" altLang="zh-TW" sz="1600" dirty="0"/>
              <a:t>    "display": "</a:t>
            </a:r>
            <a:r>
              <a:rPr lang="en-US" altLang="zh-TW" sz="1600" dirty="0" err="1"/>
              <a:t>Roel</a:t>
            </a:r>
            <a:r>
              <a:rPr lang="en-US" altLang="zh-TW" sz="1600" dirty="0"/>
              <a:t>“</a:t>
            </a:r>
          </a:p>
          <a:p>
            <a:r>
              <a:rPr lang="en-US" altLang="zh-TW" sz="1600" dirty="0"/>
              <a:t> },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>
                <a:solidFill>
                  <a:srgbClr val="FF0000"/>
                </a:solidFill>
              </a:rPr>
              <a:t>"authored": </a:t>
            </a:r>
            <a:r>
              <a:rPr lang="en-US" altLang="zh-TW" sz="1600" dirty="0"/>
              <a:t>"2013-06-18T00:00:00+01:00",</a:t>
            </a:r>
          </a:p>
          <a:p>
            <a:r>
              <a:rPr lang="en-US" altLang="zh-TW" sz="1600" dirty="0"/>
              <a:t>  "author": {</a:t>
            </a:r>
          </a:p>
          <a:p>
            <a:r>
              <a:rPr lang="en-US" altLang="zh-TW" sz="1600" dirty="0"/>
              <a:t>    "reference": "Practitioner/f201"</a:t>
            </a:r>
          </a:p>
          <a:p>
            <a:r>
              <a:rPr lang="en-US" altLang="zh-TW" sz="1600" dirty="0"/>
              <a:t>  },</a:t>
            </a:r>
          </a:p>
          <a:p>
            <a:r>
              <a:rPr lang="en-US" altLang="zh-TW" sz="1600" dirty="0"/>
              <a:t>  "source": {</a:t>
            </a:r>
          </a:p>
          <a:p>
            <a:r>
              <a:rPr lang="en-US" altLang="zh-TW" sz="1600" dirty="0"/>
              <a:t>    "reference": "Practitioner/f201"</a:t>
            </a:r>
          </a:p>
          <a:p>
            <a:r>
              <a:rPr lang="en-US" altLang="zh-TW" sz="1600" dirty="0"/>
              <a:t>  },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"item": </a:t>
            </a:r>
            <a:r>
              <a:rPr lang="en-US" altLang="zh-TW" sz="1600" dirty="0"/>
              <a:t>[{</a:t>
            </a:r>
          </a:p>
          <a:p>
            <a:r>
              <a:rPr lang="en-US" altLang="zh-TW" sz="1600" dirty="0"/>
              <a:t>      "</a:t>
            </a:r>
            <a:r>
              <a:rPr lang="en-US" altLang="zh-TW" sz="1600" dirty="0" err="1"/>
              <a:t>linkId</a:t>
            </a:r>
            <a:r>
              <a:rPr lang="en-US" altLang="zh-TW" sz="1600" dirty="0"/>
              <a:t>": "1",</a:t>
            </a:r>
          </a:p>
          <a:p>
            <a:r>
              <a:rPr lang="en-US" altLang="zh-TW" sz="1600" dirty="0">
                <a:solidFill>
                  <a:schemeClr val="accent5"/>
                </a:solidFill>
              </a:rPr>
              <a:t>      "item": [</a:t>
            </a:r>
          </a:p>
          <a:p>
            <a:r>
              <a:rPr lang="en-US" altLang="zh-TW" sz="1600" dirty="0">
                <a:solidFill>
                  <a:schemeClr val="accent5"/>
                </a:solidFill>
              </a:rPr>
              <a:t>        {</a:t>
            </a:r>
          </a:p>
          <a:p>
            <a:r>
              <a:rPr lang="en-US" altLang="zh-TW" sz="1600" dirty="0">
                <a:solidFill>
                  <a:schemeClr val="accent5"/>
                </a:solidFill>
              </a:rPr>
              <a:t>          "</a:t>
            </a:r>
            <a:r>
              <a:rPr lang="en-US" altLang="zh-TW" sz="1600" dirty="0" err="1">
                <a:solidFill>
                  <a:schemeClr val="accent5"/>
                </a:solidFill>
              </a:rPr>
              <a:t>linkId</a:t>
            </a:r>
            <a:r>
              <a:rPr lang="en-US" altLang="zh-TW" sz="1600" dirty="0">
                <a:solidFill>
                  <a:schemeClr val="accent5"/>
                </a:solidFill>
              </a:rPr>
              <a:t>": "1.1",</a:t>
            </a:r>
          </a:p>
          <a:p>
            <a:r>
              <a:rPr lang="en-US" altLang="zh-TW" sz="1600" dirty="0">
                <a:solidFill>
                  <a:schemeClr val="accent5"/>
                </a:solidFill>
              </a:rPr>
              <a:t>          "text": "Do you have allergies?",</a:t>
            </a:r>
          </a:p>
          <a:p>
            <a:r>
              <a:rPr lang="en-US" altLang="zh-TW" sz="1600" dirty="0">
                <a:solidFill>
                  <a:schemeClr val="accent5"/>
                </a:solidFill>
              </a:rPr>
              <a:t>          "answer": [</a:t>
            </a:r>
          </a:p>
          <a:p>
            <a:r>
              <a:rPr lang="en-US" altLang="zh-TW" sz="1600" dirty="0">
                <a:solidFill>
                  <a:schemeClr val="accent5"/>
                </a:solidFill>
              </a:rPr>
              <a:t>            {</a:t>
            </a:r>
          </a:p>
          <a:p>
            <a:r>
              <a:rPr lang="en-US" altLang="zh-TW" sz="1600" dirty="0">
                <a:solidFill>
                  <a:schemeClr val="accent5"/>
                </a:solidFill>
              </a:rPr>
              <a:t>              "</a:t>
            </a:r>
            <a:r>
              <a:rPr lang="en-US" altLang="zh-TW" sz="1600" dirty="0" err="1">
                <a:solidFill>
                  <a:schemeClr val="accent5"/>
                </a:solidFill>
              </a:rPr>
              <a:t>valueString</a:t>
            </a:r>
            <a:r>
              <a:rPr lang="en-US" altLang="zh-TW" sz="1600" dirty="0">
                <a:solidFill>
                  <a:schemeClr val="accent5"/>
                </a:solidFill>
              </a:rPr>
              <a:t>": "I am allergic to house dust"</a:t>
            </a:r>
          </a:p>
          <a:p>
            <a:r>
              <a:rPr lang="en-US" altLang="zh-TW" sz="1600" dirty="0">
                <a:solidFill>
                  <a:schemeClr val="accent5"/>
                </a:solidFill>
              </a:rPr>
              <a:t>            }]}] },</a:t>
            </a:r>
          </a:p>
        </p:txBody>
      </p:sp>
      <p:sp>
        <p:nvSpPr>
          <p:cNvPr id="8" name="矩形 7"/>
          <p:cNvSpPr/>
          <p:nvPr/>
        </p:nvSpPr>
        <p:spPr>
          <a:xfrm>
            <a:off x="6550269" y="0"/>
            <a:ext cx="6096000" cy="72019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{</a:t>
            </a:r>
          </a:p>
          <a:p>
            <a:r>
              <a:rPr lang="en-US" altLang="zh-TW" sz="1400" dirty="0"/>
              <a:t>      </a:t>
            </a:r>
            <a:r>
              <a:rPr lang="en-US" altLang="zh-TW" sz="1400" dirty="0">
                <a:solidFill>
                  <a:srgbClr val="00B050"/>
                </a:solidFill>
              </a:rPr>
              <a:t>"</a:t>
            </a:r>
            <a:r>
              <a:rPr lang="en-US" altLang="zh-TW" sz="1400" dirty="0" err="1">
                <a:solidFill>
                  <a:srgbClr val="00B050"/>
                </a:solidFill>
              </a:rPr>
              <a:t>linkId</a:t>
            </a:r>
            <a:r>
              <a:rPr lang="en-US" altLang="zh-TW" sz="1400" dirty="0">
                <a:solidFill>
                  <a:srgbClr val="00B050"/>
                </a:solidFill>
              </a:rPr>
              <a:t>": "2",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"text": "General questions",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"item": [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{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"</a:t>
            </a:r>
            <a:r>
              <a:rPr lang="en-US" altLang="zh-TW" sz="1400" dirty="0" err="1">
                <a:solidFill>
                  <a:srgbClr val="00B050"/>
                </a:solidFill>
              </a:rPr>
              <a:t>linkId</a:t>
            </a:r>
            <a:r>
              <a:rPr lang="en-US" altLang="zh-TW" sz="1400" dirty="0">
                <a:solidFill>
                  <a:srgbClr val="00B050"/>
                </a:solidFill>
              </a:rPr>
              <a:t>": "2.1",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"text": "What is your gender?",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"answer": [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  {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    "</a:t>
            </a:r>
            <a:r>
              <a:rPr lang="en-US" altLang="zh-TW" sz="1400" dirty="0" err="1">
                <a:solidFill>
                  <a:srgbClr val="00B050"/>
                </a:solidFill>
              </a:rPr>
              <a:t>valueString</a:t>
            </a:r>
            <a:r>
              <a:rPr lang="en-US" altLang="zh-TW" sz="1400" dirty="0">
                <a:solidFill>
                  <a:srgbClr val="00B050"/>
                </a:solidFill>
              </a:rPr>
              <a:t>": "Male"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  }]},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"</a:t>
            </a:r>
            <a:r>
              <a:rPr lang="en-US" altLang="zh-TW" sz="1400" dirty="0" err="1">
                <a:solidFill>
                  <a:srgbClr val="0070C0"/>
                </a:solidFill>
              </a:rPr>
              <a:t>linkId</a:t>
            </a:r>
            <a:r>
              <a:rPr lang="en-US" altLang="zh-TW" sz="1400" dirty="0">
                <a:solidFill>
                  <a:srgbClr val="0070C0"/>
                </a:solidFill>
              </a:rPr>
              <a:t>": "2.2",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"text": "What is your date of birth?",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"answer": [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  "</a:t>
            </a:r>
            <a:r>
              <a:rPr lang="en-US" altLang="zh-TW" sz="1400" dirty="0" err="1">
                <a:solidFill>
                  <a:srgbClr val="0070C0"/>
                </a:solidFill>
              </a:rPr>
              <a:t>valueDate</a:t>
            </a:r>
            <a:r>
              <a:rPr lang="en-US" altLang="zh-TW" sz="1400" dirty="0">
                <a:solidFill>
                  <a:srgbClr val="0070C0"/>
                </a:solidFill>
              </a:rPr>
              <a:t>": "1960-03-13"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}]}, 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         "</a:t>
            </a:r>
            <a:r>
              <a:rPr lang="en-US" altLang="zh-TW" sz="1400" dirty="0" err="1">
                <a:solidFill>
                  <a:schemeClr val="accent2"/>
                </a:solidFill>
              </a:rPr>
              <a:t>linkId</a:t>
            </a:r>
            <a:r>
              <a:rPr lang="en-US" altLang="zh-TW" sz="1400" dirty="0">
                <a:solidFill>
                  <a:schemeClr val="accent2"/>
                </a:solidFill>
              </a:rPr>
              <a:t>": "2.3",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         "text": "What is your country of birth?",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         "answer": [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           {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             "</a:t>
            </a:r>
            <a:r>
              <a:rPr lang="en-US" altLang="zh-TW" sz="1400" dirty="0" err="1">
                <a:solidFill>
                  <a:schemeClr val="accent2"/>
                </a:solidFill>
              </a:rPr>
              <a:t>valueString</a:t>
            </a:r>
            <a:r>
              <a:rPr lang="en-US" altLang="zh-TW" sz="1400" dirty="0">
                <a:solidFill>
                  <a:schemeClr val="accent2"/>
                </a:solidFill>
              </a:rPr>
              <a:t>": "The Netherlands"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           }]},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{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  "</a:t>
            </a:r>
            <a:r>
              <a:rPr lang="en-US" altLang="zh-TW" sz="1400" dirty="0" err="1">
                <a:solidFill>
                  <a:srgbClr val="7030A0"/>
                </a:solidFill>
              </a:rPr>
              <a:t>linkId</a:t>
            </a:r>
            <a:r>
              <a:rPr lang="en-US" altLang="zh-TW" sz="1400" dirty="0">
                <a:solidFill>
                  <a:srgbClr val="7030A0"/>
                </a:solidFill>
              </a:rPr>
              <a:t>": "2.4",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  "text": "What is your marital status?",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  "answer": [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    {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      "</a:t>
            </a:r>
            <a:r>
              <a:rPr lang="en-US" altLang="zh-TW" sz="1400" dirty="0" err="1">
                <a:solidFill>
                  <a:srgbClr val="7030A0"/>
                </a:solidFill>
              </a:rPr>
              <a:t>valueString</a:t>
            </a:r>
            <a:r>
              <a:rPr lang="en-US" altLang="zh-TW" sz="1400" dirty="0">
                <a:solidFill>
                  <a:srgbClr val="7030A0"/>
                </a:solidFill>
              </a:rPr>
              <a:t>": "married"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         } ]}]},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BB849C-62EE-C34A-A441-BED4891B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1131" y="669430"/>
            <a:ext cx="54277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"</a:t>
            </a:r>
            <a:r>
              <a:rPr lang="en-US" altLang="zh-TW" sz="1400" dirty="0" err="1">
                <a:solidFill>
                  <a:srgbClr val="FF0000"/>
                </a:solidFill>
              </a:rPr>
              <a:t>linkId</a:t>
            </a:r>
            <a:r>
              <a:rPr lang="en-US" altLang="zh-TW" sz="1400" dirty="0">
                <a:solidFill>
                  <a:srgbClr val="FF0000"/>
                </a:solidFill>
              </a:rPr>
              <a:t>": "3"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  "text": "Intoxications",</a:t>
            </a:r>
          </a:p>
          <a:p>
            <a:r>
              <a:rPr lang="en-US" altLang="zh-TW" sz="1400" dirty="0"/>
              <a:t>      "item": [</a:t>
            </a:r>
          </a:p>
          <a:p>
            <a:r>
              <a:rPr lang="en-US" altLang="zh-TW" sz="1400" dirty="0"/>
              <a:t>        {</a:t>
            </a:r>
          </a:p>
          <a:p>
            <a:r>
              <a:rPr lang="en-US" altLang="zh-TW" sz="1400" dirty="0"/>
              <a:t>          </a:t>
            </a:r>
            <a:r>
              <a:rPr lang="en-US" altLang="zh-TW" sz="1400" dirty="0">
                <a:solidFill>
                  <a:srgbClr val="00B0F0"/>
                </a:solidFill>
              </a:rPr>
              <a:t>"</a:t>
            </a:r>
            <a:r>
              <a:rPr lang="en-US" altLang="zh-TW" sz="1400" dirty="0" err="1">
                <a:solidFill>
                  <a:srgbClr val="00B0F0"/>
                </a:solidFill>
              </a:rPr>
              <a:t>linkId</a:t>
            </a:r>
            <a:r>
              <a:rPr lang="en-US" altLang="zh-TW" sz="1400" dirty="0">
                <a:solidFill>
                  <a:srgbClr val="00B0F0"/>
                </a:solidFill>
              </a:rPr>
              <a:t>": "3.1",</a:t>
            </a:r>
          </a:p>
          <a:p>
            <a:r>
              <a:rPr lang="en-US" altLang="zh-TW" sz="1400" dirty="0">
                <a:solidFill>
                  <a:srgbClr val="00B0F0"/>
                </a:solidFill>
              </a:rPr>
              <a:t>          "text": "Do you smoke?",</a:t>
            </a:r>
          </a:p>
          <a:p>
            <a:r>
              <a:rPr lang="en-US" altLang="zh-TW" sz="1400" dirty="0">
                <a:solidFill>
                  <a:srgbClr val="00B0F0"/>
                </a:solidFill>
              </a:rPr>
              <a:t>          "answer": [</a:t>
            </a:r>
          </a:p>
          <a:p>
            <a:r>
              <a:rPr lang="en-US" altLang="zh-TW" sz="1400" dirty="0">
                <a:solidFill>
                  <a:srgbClr val="00B0F0"/>
                </a:solidFill>
              </a:rPr>
              <a:t>            {</a:t>
            </a:r>
          </a:p>
          <a:p>
            <a:r>
              <a:rPr lang="en-US" altLang="zh-TW" sz="1400" dirty="0">
                <a:solidFill>
                  <a:srgbClr val="00B0F0"/>
                </a:solidFill>
              </a:rPr>
              <a:t>              "</a:t>
            </a:r>
            <a:r>
              <a:rPr lang="en-US" altLang="zh-TW" sz="1400" dirty="0" err="1">
                <a:solidFill>
                  <a:srgbClr val="00B0F0"/>
                </a:solidFill>
              </a:rPr>
              <a:t>valueString</a:t>
            </a:r>
            <a:r>
              <a:rPr lang="en-US" altLang="zh-TW" sz="1400" dirty="0">
                <a:solidFill>
                  <a:srgbClr val="00B0F0"/>
                </a:solidFill>
              </a:rPr>
              <a:t>": "No"</a:t>
            </a:r>
          </a:p>
          <a:p>
            <a:r>
              <a:rPr lang="en-US" altLang="zh-TW" sz="1400" dirty="0">
                <a:solidFill>
                  <a:srgbClr val="00B0F0"/>
                </a:solidFill>
              </a:rPr>
              <a:t>            }</a:t>
            </a:r>
          </a:p>
          <a:p>
            <a:r>
              <a:rPr lang="en-US" altLang="zh-TW" sz="1400" dirty="0">
                <a:solidFill>
                  <a:srgbClr val="00B0F0"/>
                </a:solidFill>
              </a:rPr>
              <a:t>          ]</a:t>
            </a:r>
          </a:p>
          <a:p>
            <a:r>
              <a:rPr lang="en-US" altLang="zh-TW" sz="1400" dirty="0">
                <a:solidFill>
                  <a:srgbClr val="00B0F0"/>
                </a:solidFill>
              </a:rPr>
              <a:t>        },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{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"</a:t>
            </a:r>
            <a:r>
              <a:rPr lang="en-US" altLang="zh-TW" sz="1400" dirty="0" err="1">
                <a:solidFill>
                  <a:srgbClr val="00B050"/>
                </a:solidFill>
              </a:rPr>
              <a:t>linkId</a:t>
            </a:r>
            <a:r>
              <a:rPr lang="en-US" altLang="zh-TW" sz="1400" dirty="0">
                <a:solidFill>
                  <a:srgbClr val="00B050"/>
                </a:solidFill>
              </a:rPr>
              <a:t>": "3.2",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"text": "Do you drink </a:t>
            </a:r>
            <a:r>
              <a:rPr lang="en-US" altLang="zh-TW" sz="1400" dirty="0" err="1">
                <a:solidFill>
                  <a:srgbClr val="00B050"/>
                </a:solidFill>
              </a:rPr>
              <a:t>alchohol</a:t>
            </a:r>
            <a:r>
              <a:rPr lang="en-US" altLang="zh-TW" sz="1400" dirty="0">
                <a:solidFill>
                  <a:srgbClr val="00B050"/>
                </a:solidFill>
              </a:rPr>
              <a:t>?",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"answer": [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  {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    "</a:t>
            </a:r>
            <a:r>
              <a:rPr lang="en-US" altLang="zh-TW" sz="1400" dirty="0" err="1">
                <a:solidFill>
                  <a:srgbClr val="00B050"/>
                </a:solidFill>
              </a:rPr>
              <a:t>valueString</a:t>
            </a:r>
            <a:r>
              <a:rPr lang="en-US" altLang="zh-TW" sz="1400" dirty="0">
                <a:solidFill>
                  <a:srgbClr val="00B050"/>
                </a:solidFill>
              </a:rPr>
              <a:t>": "No, but I used to drink"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  }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  ]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        }</a:t>
            </a:r>
          </a:p>
          <a:p>
            <a:r>
              <a:rPr lang="en-US" altLang="zh-TW" sz="1400" dirty="0"/>
              <a:t>      ]</a:t>
            </a:r>
          </a:p>
          <a:p>
            <a:r>
              <a:rPr lang="en-US" altLang="zh-TW" sz="1400" dirty="0"/>
              <a:t>    }</a:t>
            </a:r>
          </a:p>
          <a:p>
            <a:r>
              <a:rPr lang="en-US" altLang="zh-TW" sz="1400" dirty="0"/>
              <a:t>  ]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841131" y="6363296"/>
            <a:ext cx="8074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https://hl7.org/FHIR/questionnaireresponse-example-f201-lifelines.json.html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57E0C31-B260-344B-8F75-A075C7BC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99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4DA9A-83B0-8D48-9B2A-5387FF5F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7926"/>
          </a:xfrm>
        </p:spPr>
        <p:txBody>
          <a:bodyPr/>
          <a:lstStyle/>
          <a:p>
            <a:r>
              <a:rPr lang="en" altLang="zh-TW" dirty="0"/>
              <a:t>The HTML DOM (Document Object Model)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1E72A-F9F0-E343-937F-9253BF95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" altLang="zh-TW" dirty="0"/>
              <a:t>When a web page is loaded, the browser creates a </a:t>
            </a:r>
            <a:r>
              <a:rPr lang="en" altLang="zh-TW" b="1" dirty="0"/>
              <a:t>D</a:t>
            </a:r>
            <a:r>
              <a:rPr lang="en" altLang="zh-TW" dirty="0"/>
              <a:t>ocument </a:t>
            </a:r>
            <a:r>
              <a:rPr lang="en" altLang="zh-TW" b="1" dirty="0"/>
              <a:t>O</a:t>
            </a:r>
            <a:r>
              <a:rPr lang="en" altLang="zh-TW" dirty="0"/>
              <a:t>bject </a:t>
            </a:r>
            <a:r>
              <a:rPr lang="en" altLang="zh-TW" b="1" dirty="0"/>
              <a:t>M</a:t>
            </a:r>
            <a:r>
              <a:rPr lang="en" altLang="zh-TW" dirty="0"/>
              <a:t>odel of the page.</a:t>
            </a:r>
            <a:endParaRPr kumimoji="1" lang="zh-TW" altLang="en-US" dirty="0"/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15B4287F-1259-BD4A-9178-79141B15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0" y="2651126"/>
            <a:ext cx="61722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B50C44-A482-E641-8EF2-4F59AD56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48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626F9-8C40-2F48-91EB-79CEA2DC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87571"/>
          </a:xfrm>
        </p:spPr>
        <p:txBody>
          <a:bodyPr/>
          <a:lstStyle/>
          <a:p>
            <a:r>
              <a:rPr lang="en" altLang="zh-TW" dirty="0"/>
              <a:t>The HTML DOM Document Object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6E97B-1B21-9945-97ED-D2D7895E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8C80DF-9290-C443-A93D-EF26335DE163}"/>
              </a:ext>
            </a:extLst>
          </p:cNvPr>
          <p:cNvSpPr/>
          <p:nvPr/>
        </p:nvSpPr>
        <p:spPr>
          <a:xfrm>
            <a:off x="740314" y="6391571"/>
            <a:ext cx="577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https://www.w3schools.com/js/js_htmldom_document.asp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62A9C0-853F-D34A-A0CD-92F09A4A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50" y="1205826"/>
            <a:ext cx="7679185" cy="5185745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938A5-F58E-7C41-B83A-74ADF189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756-BE97-4876-A8D2-9EB7CA0C355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78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817</Words>
  <Application>Microsoft Macintosh PowerPoint</Application>
  <PresentationFormat>寬螢幕</PresentationFormat>
  <Paragraphs>177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 佈景主題</vt:lpstr>
      <vt:lpstr>FHIR QuestionnaireResponse </vt:lpstr>
      <vt:lpstr>QuestionnaireResponse</vt:lpstr>
      <vt:lpstr>QuestionnaireResponse</vt:lpstr>
      <vt:lpstr>QuestionnaireResponse</vt:lpstr>
      <vt:lpstr>QuestionnaireResponse</vt:lpstr>
      <vt:lpstr>QuestionnaireResponse</vt:lpstr>
      <vt:lpstr>PowerPoint 簡報</vt:lpstr>
      <vt:lpstr>The HTML DOM (Document Object Model)</vt:lpstr>
      <vt:lpstr>The HTML DOM Document Object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Microsoft Office User</cp:lastModifiedBy>
  <cp:revision>20</cp:revision>
  <dcterms:created xsi:type="dcterms:W3CDTF">2020-10-14T08:20:41Z</dcterms:created>
  <dcterms:modified xsi:type="dcterms:W3CDTF">2020-10-16T13:13:03Z</dcterms:modified>
</cp:coreProperties>
</file>