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76" r:id="rId3"/>
    <p:sldId id="338" r:id="rId4"/>
    <p:sldId id="339" r:id="rId5"/>
    <p:sldId id="340" r:id="rId6"/>
    <p:sldId id="341" r:id="rId7"/>
    <p:sldId id="342" r:id="rId8"/>
    <p:sldId id="343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70" r:id="rId18"/>
    <p:sldId id="359" r:id="rId19"/>
    <p:sldId id="371" r:id="rId20"/>
    <p:sldId id="372" r:id="rId21"/>
    <p:sldId id="361" r:id="rId22"/>
    <p:sldId id="363" r:id="rId23"/>
    <p:sldId id="367" r:id="rId24"/>
    <p:sldId id="368" r:id="rId25"/>
    <p:sldId id="369" r:id="rId26"/>
    <p:sldId id="337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89514" autoAdjust="0"/>
  </p:normalViewPr>
  <p:slideViewPr>
    <p:cSldViewPr>
      <p:cViewPr>
        <p:scale>
          <a:sx n="60" d="100"/>
          <a:sy n="60" d="100"/>
        </p:scale>
        <p:origin x="-146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books/html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reelicence.com/index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h.k12.edu.tw/1000510633/webpg1203/html/index.ht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3"/>
              </a:rPr>
              <a:t>http://mirlab.org/jang/books/html/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http://www.freelicence.com/index.htm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F31E-A92D-41FA-8BA0-C2467E8C4AD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1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例：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="w3schools.jpg" width="104" height="142" /&gt;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9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http://kh.k12.edu.tw/1000510633/webpg1203/html/index.htm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8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</a:t>
            </a:r>
            <a:r>
              <a:rPr lang="en-US" altLang="zh-TW" sz="1200" dirty="0" err="1" smtClean="0"/>
              <a:t>tr</a:t>
            </a:r>
            <a:r>
              <a:rPr lang="en-US" altLang="zh-TW" sz="1200" dirty="0" smtClean="0"/>
              <a:t>&gt;&lt;/</a:t>
            </a:r>
            <a:r>
              <a:rPr lang="en-US" altLang="zh-TW" sz="1200" dirty="0" err="1" smtClean="0"/>
              <a:t>tr</a:t>
            </a:r>
            <a:r>
              <a:rPr lang="en-US" altLang="zh-TW" sz="1200" dirty="0" smtClean="0"/>
              <a:t>&gt;</a:t>
            </a:r>
            <a:r>
              <a:rPr lang="zh-TW" altLang="en-US" sz="1200" dirty="0" smtClean="0"/>
              <a:t>與</a:t>
            </a:r>
            <a:r>
              <a:rPr lang="en-US" altLang="zh-TW" sz="1200" dirty="0" smtClean="0"/>
              <a:t>&lt;td&gt;&lt;/td&gt;</a:t>
            </a:r>
            <a:r>
              <a:rPr lang="zh-TW" altLang="en-US" sz="1200" dirty="0" smtClean="0"/>
              <a:t>標籤</a:t>
            </a:r>
            <a:r>
              <a:rPr lang="zh-TW" altLang="en-US" sz="1200" baseline="0" dirty="0" smtClean="0"/>
              <a:t>，除了有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&lt;TABLE&gt;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的屬性外，另有</a:t>
            </a:r>
            <a:r>
              <a:rPr lang="en-US" altLang="zh-TW" sz="2400" dirty="0" smtClean="0"/>
              <a:t>align(</a:t>
            </a:r>
            <a:r>
              <a:rPr lang="zh-TW" altLang="en-US" sz="2400" dirty="0" smtClean="0"/>
              <a:t>對齊的屬性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colspan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欄位合併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rowspan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橫列合併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等屬性。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7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5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6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img.as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area.asp" TargetMode="External"/><Relationship Id="rId2" Type="http://schemas.openxmlformats.org/officeDocument/2006/relationships/hyperlink" Target="http://www.w3schools.com/tags/tryit.asp?filename=tryhtml_areamap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a.asp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6694512" cy="1368152"/>
          </a:xfrm>
        </p:spPr>
        <p:txBody>
          <a:bodyPr/>
          <a:lstStyle/>
          <a:p>
            <a:r>
              <a:rPr lang="en-US" altLang="zh-TW" sz="4800" dirty="0" smtClean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HTML </a:t>
            </a:r>
            <a:r>
              <a:rPr lang="zh-TW" altLang="en-US" sz="4800" dirty="0" smtClean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常用標籤</a:t>
            </a:r>
            <a:endParaRPr lang="zh-TW" altLang="en-US" sz="4800" dirty="0"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259632" y="3933056"/>
            <a:ext cx="6400800" cy="163103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endParaRPr lang="zh-TW" altLang="en-US" sz="2200" b="0" dirty="0">
              <a:solidFill>
                <a:srgbClr val="BC4744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15BC2C-8AC6-4DD6-BAB3-EA6DA985DB52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7915" y="1635596"/>
            <a:ext cx="7772400" cy="4457700"/>
          </a:xfrm>
        </p:spPr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標籤屬性：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1115616" y="2420888"/>
          <a:ext cx="6696744" cy="3583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0200"/>
                <a:gridCol w="489654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屬性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src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指定圖片的相對或絕對位置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指定圖片的名稱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height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指定圖片的高度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width</a:t>
                      </a:r>
                      <a:endParaRPr lang="zh-TW" altLang="en-US" dirty="0" smtClean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指定圖片的寬度</a:t>
                      </a: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align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指定圖片的對齊方式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border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指定圖片的框線粗細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alt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指定圖片的替代說明文字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提示文字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19315" y="6093296"/>
            <a:ext cx="82296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400" kern="0" dirty="0" smtClean="0"/>
              <a:t>參考連結</a:t>
            </a:r>
            <a:r>
              <a:rPr lang="en-US" altLang="zh-TW" sz="2400" kern="0" dirty="0" smtClean="0"/>
              <a:t>:</a:t>
            </a:r>
            <a:r>
              <a:rPr lang="en-US" altLang="zh-TW" sz="2400" kern="0" dirty="0" smtClean="0">
                <a:hlinkClick r:id="rId8"/>
              </a:rPr>
              <a:t>http://www.w3schools.com/tags/tag_img.asp</a:t>
            </a:r>
            <a:endParaRPr lang="en-US" altLang="zh-TW" sz="2400" kern="0" dirty="0" smtClean="0"/>
          </a:p>
          <a:p>
            <a:pPr lvl="1"/>
            <a:endParaRPr lang="zh-TW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287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260648"/>
            <a:ext cx="4464496" cy="1139825"/>
          </a:xfrm>
          <a:noFill/>
        </p:spPr>
        <p:txBody>
          <a:bodyPr/>
          <a:lstStyle/>
          <a:p>
            <a:pPr eaLnBrk="1" hangingPunct="1"/>
            <a:r>
              <a:rPr lang="zh-TW" altLang="en-US" sz="3800" dirty="0" smtClean="0"/>
              <a:t>插入圖片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520" y="2204864"/>
            <a:ext cx="8820472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img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src</a:t>
            </a:r>
            <a:r>
              <a:rPr lang="en-US" altLang="zh-TW" sz="2400" dirty="0" smtClean="0"/>
              <a:t>=“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圖片檔</a:t>
            </a:r>
            <a:r>
              <a:rPr lang="zh-TW" altLang="en-US" sz="2400" b="1" dirty="0">
                <a:solidFill>
                  <a:srgbClr val="FF0000"/>
                </a:solidFill>
              </a:rPr>
              <a:t>名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或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URL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位置</a:t>
            </a:r>
            <a:r>
              <a:rPr lang="en-US" altLang="zh-TW" sz="2400" dirty="0" smtClean="0"/>
              <a:t>"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，例如</a:t>
            </a:r>
            <a:r>
              <a:rPr lang="en-US" altLang="zh-TW" sz="2400" dirty="0" smtClean="0"/>
              <a:t>: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加入 </a:t>
            </a:r>
            <a:r>
              <a:rPr lang="en-US" altLang="zh-TW" sz="2400" dirty="0" smtClean="0"/>
              <a:t>jpg or gif </a:t>
            </a:r>
            <a:r>
              <a:rPr lang="zh-TW" altLang="en-US" sz="2400" dirty="0" smtClean="0"/>
              <a:t>圖</a:t>
            </a:r>
            <a:r>
              <a:rPr lang="zh-TW" altLang="en-US" sz="2400" dirty="0" smtClean="0"/>
              <a:t>檔檔名</a:t>
            </a:r>
            <a:endParaRPr lang="en-US" altLang="zh-TW" sz="2400" dirty="0" smtClean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zh-TW" dirty="0" smtClean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="smiley.gif" </a:t>
            </a:r>
            <a:r>
              <a:rPr lang="en-US" altLang="zh-TW" dirty="0"/>
              <a:t>alt="Smiley face" width="42" height="42" </a:t>
            </a:r>
            <a:r>
              <a:rPr lang="en-US" altLang="zh-TW" dirty="0" smtClean="0"/>
              <a:t>/&gt;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zh-TW" dirty="0" smtClean="0"/>
              <a:t>smiley.gif </a:t>
            </a:r>
            <a:r>
              <a:rPr lang="zh-TW" altLang="en-US" dirty="0" smtClean="0"/>
              <a:t>圖檔需與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網頁在同一目錄中</a:t>
            </a:r>
            <a:endParaRPr lang="en-US" altLang="zh-TW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加入 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 連結圖檔</a:t>
            </a:r>
            <a:endParaRPr lang="en-US" altLang="zh-TW" sz="2400" dirty="0" smtClean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r>
              <a:rPr lang="da-DK" altLang="zh-TW" sz="2000" dirty="0"/>
              <a:t>&lt;img </a:t>
            </a:r>
            <a:r>
              <a:rPr lang="da-DK" altLang="zh-TW" sz="2000" dirty="0">
                <a:solidFill>
                  <a:srgbClr val="FF0000"/>
                </a:solidFill>
              </a:rPr>
              <a:t>src="https://s-media-cache-ak0.pinimg.com/736x/4f/d9/3b/4fd93b3c278b7de4763bea3cfd082b55.jpg" </a:t>
            </a:r>
            <a:r>
              <a:rPr lang="da-DK" altLang="zh-TW" sz="2000" dirty="0"/>
              <a:t>alt="dog"&gt;</a:t>
            </a:r>
            <a:endParaRPr lang="en-US" altLang="zh-TW" sz="20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圖片程式範例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7"/>
            <a:ext cx="5040560" cy="501171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&lt;html</a:t>
            </a:r>
            <a:r>
              <a:rPr lang="en-US" altLang="zh-TW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&lt;head&gt;&lt;/head&gt;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&lt;body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="https://</a:t>
            </a:r>
            <a:r>
              <a:rPr lang="en-US" altLang="zh-TW" sz="2000" dirty="0" smtClean="0"/>
              <a:t>s-media-cache-ak0.pinimg.com/736x/4f/d9/3b/4fd93b3c278b7de4763bea3cfd082b55.jpg</a:t>
            </a:r>
            <a:r>
              <a:rPr lang="en-US" altLang="zh-TW" sz="2000" dirty="0"/>
              <a:t>" alt="dog" width="42" </a:t>
            </a:r>
            <a:r>
              <a:rPr lang="en-US" altLang="zh-TW" sz="2000" dirty="0" smtClean="0"/>
              <a:t> height</a:t>
            </a:r>
            <a:r>
              <a:rPr lang="en-US" altLang="zh-TW" sz="2000" dirty="0"/>
              <a:t>="42"&gt;&lt;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="https://</a:t>
            </a:r>
            <a:r>
              <a:rPr lang="en-US" altLang="zh-TW" sz="2000" dirty="0" smtClean="0"/>
              <a:t>s-media-cache-ak0.pinimg.com/736x/4f/d9/3b/4fd93b3c278b7de4763bea3cfd082b55.jpg</a:t>
            </a:r>
            <a:r>
              <a:rPr lang="en-US" altLang="zh-TW" sz="2000" dirty="0"/>
              <a:t>" alt="dog"&gt;&lt;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&lt;/html&gt;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8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其他圖片標籤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&lt;map/&gt;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www.w3schools.com/tags/tryit.asp?filename=tryhtml_areamap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&lt;area/&gt;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www.w3schools.com/tags/tag_area.asp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74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548680"/>
            <a:ext cx="7365256" cy="780058"/>
          </a:xfrm>
        </p:spPr>
        <p:txBody>
          <a:bodyPr/>
          <a:lstStyle/>
          <a:p>
            <a:r>
              <a:rPr lang="zh-TW" altLang="en-US" dirty="0" smtClean="0"/>
              <a:t>超連結標籤</a:t>
            </a:r>
            <a:endParaRPr lang="zh-TW" altLang="en-US" dirty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74866" y="1556792"/>
            <a:ext cx="7815262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TW" altLang="en-US" sz="2800" dirty="0" smtClean="0"/>
              <a:t>超連結</a:t>
            </a:r>
            <a:r>
              <a:rPr lang="zh-TW" altLang="en-US" sz="2800" dirty="0"/>
              <a:t>是</a:t>
            </a:r>
            <a:r>
              <a:rPr lang="en-US" altLang="zh-TW" sz="2800" dirty="0"/>
              <a:t>HTML</a:t>
            </a:r>
            <a:r>
              <a:rPr lang="zh-TW" altLang="en-US" sz="2800" dirty="0"/>
              <a:t>文件中非常重要的一項功能，藉此可</a:t>
            </a:r>
            <a:r>
              <a:rPr lang="zh-TW" altLang="en-US" sz="2800" dirty="0" smtClean="0"/>
              <a:t>連結到其他網頁</a:t>
            </a:r>
            <a:endParaRPr lang="zh-TW" altLang="en-US" sz="28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TW" sz="28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TW" altLang="en-US" sz="2800" dirty="0" smtClean="0"/>
              <a:t>超連結</a:t>
            </a:r>
            <a:r>
              <a:rPr lang="zh-TW" altLang="en-US" sz="2800" dirty="0"/>
              <a:t>標籤</a:t>
            </a:r>
            <a:r>
              <a:rPr lang="en-US" altLang="zh-TW" sz="2800" dirty="0"/>
              <a:t>&lt;a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， 範例</a:t>
            </a:r>
            <a:r>
              <a:rPr lang="en-US" altLang="zh-TW" sz="2800" dirty="0" smtClean="0"/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TW" sz="2000" dirty="0"/>
              <a:t>&lt;a </a:t>
            </a:r>
            <a:r>
              <a:rPr lang="en-US" altLang="zh-TW" sz="2000" dirty="0" err="1"/>
              <a:t>href</a:t>
            </a:r>
            <a:r>
              <a:rPr lang="en-US" altLang="zh-TW" sz="2000" dirty="0" smtClean="0"/>
              <a:t>=‘https</a:t>
            </a:r>
            <a:r>
              <a:rPr lang="en-US" altLang="zh-TW" sz="2000" dirty="0"/>
              <a:t>://www.google.com.tw</a:t>
            </a:r>
            <a:r>
              <a:rPr lang="en-US" altLang="zh-TW" sz="2000" dirty="0" smtClean="0"/>
              <a:t>/’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&gt;</a:t>
            </a:r>
            <a:r>
              <a:rPr lang="en-US" altLang="zh-TW" sz="2000" dirty="0"/>
              <a:t>Google </a:t>
            </a:r>
            <a:r>
              <a:rPr lang="zh-TW" altLang="en-US" sz="2000" dirty="0"/>
              <a:t>連結 </a:t>
            </a:r>
            <a:r>
              <a:rPr lang="en-US" altLang="zh-TW" sz="2000" dirty="0"/>
              <a:t>&lt;/a&gt;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576" y="5373216"/>
            <a:ext cx="8229600" cy="1252662"/>
          </a:xfrm>
          <a:noFill/>
        </p:spPr>
        <p:txBody>
          <a:bodyPr/>
          <a:lstStyle/>
          <a:p>
            <a:pPr eaLnBrk="1" hangingPunct="1"/>
            <a:r>
              <a:rPr lang="zh-TW" altLang="en-US" sz="2400" dirty="0" smtClean="0"/>
              <a:t>屬性說明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www.w3schools.com/tags/tag_a.asp</a:t>
            </a:r>
            <a:endParaRPr lang="en-US" altLang="zh-TW" sz="2400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0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48680"/>
            <a:ext cx="7365256" cy="780058"/>
          </a:xfrm>
        </p:spPr>
        <p:txBody>
          <a:bodyPr/>
          <a:lstStyle/>
          <a:p>
            <a:r>
              <a:rPr lang="zh-TW" altLang="en-US" dirty="0" smtClean="0"/>
              <a:t>指定超連結文件位置</a:t>
            </a:r>
            <a:endParaRPr lang="zh-TW" altLang="en-US" dirty="0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820472" cy="5040560"/>
          </a:xfrm>
          <a:noFill/>
        </p:spPr>
        <p:txBody>
          <a:bodyPr/>
          <a:lstStyle/>
          <a:p>
            <a:r>
              <a:rPr lang="zh-TW" altLang="en-US" sz="2800" dirty="0"/>
              <a:t>&lt;</a:t>
            </a:r>
            <a:r>
              <a:rPr lang="en-US" altLang="zh-TW" sz="2800" dirty="0"/>
              <a:t>a </a:t>
            </a:r>
            <a:r>
              <a:rPr lang="en-US" altLang="zh-TW" sz="2800" dirty="0" err="1"/>
              <a:t>href</a:t>
            </a:r>
            <a:r>
              <a:rPr lang="en-US" altLang="zh-TW" sz="2800" dirty="0"/>
              <a:t> =“</a:t>
            </a:r>
            <a:r>
              <a:rPr lang="en-US" altLang="zh-TW" sz="2800" dirty="0" smtClean="0">
                <a:solidFill>
                  <a:srgbClr val="FF0000"/>
                </a:solidFill>
              </a:rPr>
              <a:t>URL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or HTML file</a:t>
            </a:r>
            <a:r>
              <a:rPr lang="en-US" altLang="zh-TW" sz="2800" dirty="0" smtClean="0"/>
              <a:t>”&gt;</a:t>
            </a:r>
            <a:r>
              <a:rPr lang="zh-TW" altLang="en-US" sz="2800" dirty="0"/>
              <a:t>要顯示的文字&lt;/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&gt;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網站</a:t>
            </a:r>
            <a:r>
              <a:rPr lang="zh-TW" altLang="en-US" dirty="0"/>
              <a:t>的</a:t>
            </a:r>
            <a:r>
              <a:rPr lang="zh-TW" altLang="en-US" dirty="0" smtClean="0"/>
              <a:t>超連結</a:t>
            </a:r>
            <a:r>
              <a:rPr lang="zh-TW" altLang="en-US" dirty="0"/>
              <a:t>檔案</a:t>
            </a:r>
            <a:r>
              <a:rPr lang="en-US" altLang="zh-TW" dirty="0" smtClean="0"/>
              <a:t>(</a:t>
            </a:r>
            <a:r>
              <a:rPr lang="zh-TW" altLang="en-US" dirty="0"/>
              <a:t>連結到 </a:t>
            </a:r>
            <a:r>
              <a:rPr lang="en-US" altLang="zh-TW" dirty="0"/>
              <a:t>HTML </a:t>
            </a:r>
            <a:r>
              <a:rPr lang="en-US" altLang="zh-TW" dirty="0" smtClean="0"/>
              <a:t>file)</a:t>
            </a:r>
            <a:endParaRPr lang="en-US" altLang="zh-TW" dirty="0"/>
          </a:p>
          <a:p>
            <a:pPr lvl="2"/>
            <a:r>
              <a:rPr lang="zh-TW" altLang="en-US" sz="2200" dirty="0"/>
              <a:t>相對路徑</a:t>
            </a:r>
            <a:r>
              <a:rPr lang="zh-TW" altLang="en-US" sz="2200" dirty="0" smtClean="0"/>
              <a:t>：相對</a:t>
            </a:r>
            <a:r>
              <a:rPr lang="zh-TW" altLang="en-US" sz="2200" dirty="0"/>
              <a:t>於超連結所在的</a:t>
            </a:r>
            <a:r>
              <a:rPr lang="en-US" altLang="zh-TW" sz="2200" dirty="0"/>
              <a:t>HTML </a:t>
            </a:r>
            <a:r>
              <a:rPr lang="zh-TW" altLang="en-US" sz="2200" dirty="0" smtClean="0"/>
              <a:t>文件之檔案目錄。</a:t>
            </a:r>
            <a:endParaRPr lang="en-US" altLang="zh-TW" sz="2200" dirty="0" smtClean="0"/>
          </a:p>
          <a:p>
            <a:pPr lvl="3"/>
            <a:r>
              <a:rPr lang="zh-TW" altLang="en-US" sz="1800" dirty="0" smtClean="0"/>
              <a:t>如 </a:t>
            </a:r>
            <a:r>
              <a:rPr lang="en-US" altLang="zh-TW" sz="1800" dirty="0" err="1" smtClean="0"/>
              <a:t>myDir</a:t>
            </a:r>
            <a:r>
              <a:rPr lang="en-US" altLang="zh-TW" sz="1800" dirty="0" smtClean="0"/>
              <a:t>/myHTML.htm</a:t>
            </a:r>
            <a:endParaRPr lang="zh-TW" altLang="en-US" sz="1800" dirty="0"/>
          </a:p>
          <a:p>
            <a:pPr lvl="2"/>
            <a:r>
              <a:rPr lang="zh-TW" altLang="en-US" sz="2200" dirty="0"/>
              <a:t>絕對路徑：完整的檔案路徑</a:t>
            </a:r>
            <a:r>
              <a:rPr lang="zh-TW" altLang="en-US" sz="2200" dirty="0"/>
              <a:t>。網頁</a:t>
            </a:r>
            <a:r>
              <a:rPr lang="zh-TW" altLang="en-US" sz="2200" dirty="0" smtClean="0"/>
              <a:t>發佈時常會</a:t>
            </a:r>
            <a:r>
              <a:rPr lang="zh-TW" altLang="en-US" sz="2200" dirty="0"/>
              <a:t>發生錯誤</a:t>
            </a:r>
            <a:r>
              <a:rPr lang="zh-TW" altLang="en-US" sz="2200" dirty="0" smtClean="0"/>
              <a:t>，儘量不用。</a:t>
            </a:r>
            <a:endParaRPr lang="en-US" altLang="zh-TW" sz="2200" dirty="0" smtClean="0"/>
          </a:p>
          <a:p>
            <a:pPr lvl="2"/>
            <a:endParaRPr lang="zh-TW" altLang="en-US" sz="2200" dirty="0"/>
          </a:p>
          <a:p>
            <a:pPr lvl="1"/>
            <a:r>
              <a:rPr lang="zh-TW" altLang="en-US" dirty="0"/>
              <a:t>連結</a:t>
            </a:r>
            <a:r>
              <a:rPr lang="en-US" altLang="zh-TW" dirty="0"/>
              <a:t>Internet </a:t>
            </a:r>
            <a:r>
              <a:rPr lang="zh-TW" altLang="en-US" dirty="0"/>
              <a:t>的資源</a:t>
            </a:r>
          </a:p>
          <a:p>
            <a:pPr lvl="2"/>
            <a:r>
              <a:rPr lang="en-US" altLang="zh-TW" sz="2200" dirty="0"/>
              <a:t>URL </a:t>
            </a:r>
            <a:r>
              <a:rPr lang="zh-TW" altLang="en-US" sz="2200" dirty="0" smtClean="0"/>
              <a:t>連結</a:t>
            </a:r>
            <a:r>
              <a:rPr lang="en-US" altLang="zh-TW" sz="2800" dirty="0" smtClean="0">
                <a:solidFill>
                  <a:srgbClr val="FF0000"/>
                </a:solidFill>
              </a:rPr>
              <a:t>		</a:t>
            </a:r>
          </a:p>
          <a:p>
            <a:pPr marL="51435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024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zh-TW" altLang="en-US" dirty="0" smtClean="0"/>
              <a:t>標籤與圖片結合示範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20" y="1628800"/>
            <a:ext cx="9001076" cy="44577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&lt;html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&lt;head&gt;&lt;/head&gt;</a:t>
            </a: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&lt;body </a:t>
            </a:r>
            <a:r>
              <a:rPr lang="en-US" altLang="zh-TW" sz="1800" dirty="0" smtClean="0">
                <a:solidFill>
                  <a:srgbClr val="0070C0"/>
                </a:solidFill>
              </a:rPr>
              <a:t>background</a:t>
            </a:r>
            <a:r>
              <a:rPr lang="en-US" altLang="zh-TW" sz="1800" dirty="0">
                <a:solidFill>
                  <a:srgbClr val="0070C0"/>
                </a:solidFill>
              </a:rPr>
              <a:t>="http://ppt360.com/background/UploadFiles_6733/201012/2010122016301173.jpg"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</a:t>
            </a:r>
            <a:r>
              <a:rPr lang="en-US" altLang="zh-TW" sz="1800" dirty="0">
                <a:solidFill>
                  <a:srgbClr val="FF0000"/>
                </a:solidFill>
              </a:rPr>
              <a:t>a </a:t>
            </a:r>
            <a:r>
              <a:rPr lang="en-US" altLang="zh-TW" sz="1800" dirty="0" err="1">
                <a:solidFill>
                  <a:srgbClr val="FF0000"/>
                </a:solidFill>
              </a:rPr>
              <a:t>href</a:t>
            </a:r>
            <a:r>
              <a:rPr lang="en-US" altLang="zh-TW" sz="1800" dirty="0">
                <a:solidFill>
                  <a:srgbClr val="FF0000"/>
                </a:solidFill>
              </a:rPr>
              <a:t>='http://www.w3schools.com/html/default.asp'</a:t>
            </a:r>
            <a:r>
              <a:rPr lang="en-US" altLang="zh-TW" sz="1800" dirty="0"/>
              <a:t>&gt;&lt;</a:t>
            </a:r>
            <a:r>
              <a:rPr lang="en-US" altLang="zh-TW" sz="1800" dirty="0">
                <a:solidFill>
                  <a:srgbClr val="00B050"/>
                </a:solidFill>
              </a:rPr>
              <a:t>img </a:t>
            </a:r>
            <a:r>
              <a:rPr lang="en-US" altLang="zh-TW" sz="1800" dirty="0" err="1">
                <a:solidFill>
                  <a:srgbClr val="00B050"/>
                </a:solidFill>
              </a:rPr>
              <a:t>src</a:t>
            </a:r>
            <a:r>
              <a:rPr lang="en-US" altLang="zh-TW" sz="1800" dirty="0">
                <a:solidFill>
                  <a:srgbClr val="00B050"/>
                </a:solidFill>
              </a:rPr>
              <a:t>="https://s-media-cache-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00B050"/>
                </a:solidFill>
              </a:rPr>
              <a:t>ak0.pinimg.com/736x/4f/d9/3b/4fd93b3c278b7de4763bea3cfd082b55.jpg</a:t>
            </a:r>
            <a:r>
              <a:rPr lang="en-US" altLang="zh-TW" sz="1800" dirty="0">
                <a:solidFill>
                  <a:srgbClr val="00B050"/>
                </a:solidFill>
              </a:rPr>
              <a:t>" alt="dog" width="42" </a:t>
            </a:r>
            <a:r>
              <a:rPr lang="en-US" altLang="zh-TW" sz="1800" dirty="0" smtClean="0">
                <a:solidFill>
                  <a:srgbClr val="00B050"/>
                </a:solidFill>
              </a:rPr>
              <a:t>height</a:t>
            </a:r>
            <a:r>
              <a:rPr lang="en-US" altLang="zh-TW" sz="1800" dirty="0">
                <a:solidFill>
                  <a:srgbClr val="00B050"/>
                </a:solidFill>
              </a:rPr>
              <a:t>="42</a:t>
            </a:r>
            <a:r>
              <a:rPr lang="en-US" altLang="zh-TW" sz="1800" dirty="0" smtClean="0">
                <a:solidFill>
                  <a:srgbClr val="00B050"/>
                </a:solidFill>
              </a:rPr>
              <a:t>"</a:t>
            </a:r>
            <a:r>
              <a:rPr lang="en-US" altLang="zh-TW" sz="1800" dirty="0" smtClean="0"/>
              <a:t>&gt;</a:t>
            </a:r>
            <a:r>
              <a:rPr lang="en-US" altLang="zh-TW" sz="1800" dirty="0"/>
              <a:t>&lt;</a:t>
            </a:r>
            <a:r>
              <a:rPr lang="en-US" altLang="zh-TW" sz="1800" dirty="0">
                <a:solidFill>
                  <a:srgbClr val="FF0000"/>
                </a:solidFill>
              </a:rPr>
              <a:t>/a</a:t>
            </a:r>
            <a:r>
              <a:rPr lang="en-US" altLang="zh-TW" sz="1800" dirty="0" smtClean="0"/>
              <a:t>&gt;&lt;</a:t>
            </a:r>
            <a:r>
              <a:rPr lang="en-US" altLang="zh-TW" sz="1800" dirty="0" err="1"/>
              <a:t>br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</a:t>
            </a:r>
            <a:r>
              <a:rPr lang="en-US" altLang="zh-TW" sz="1800" dirty="0">
                <a:solidFill>
                  <a:srgbClr val="FF0000"/>
                </a:solidFill>
              </a:rPr>
              <a:t>a target="_blank" </a:t>
            </a:r>
            <a:r>
              <a:rPr lang="en-US" altLang="zh-TW" sz="1800" dirty="0" err="1">
                <a:solidFill>
                  <a:srgbClr val="FF0000"/>
                </a:solidFill>
              </a:rPr>
              <a:t>href</a:t>
            </a:r>
            <a:r>
              <a:rPr lang="en-US" altLang="zh-TW" sz="1800" dirty="0">
                <a:solidFill>
                  <a:srgbClr val="FF0000"/>
                </a:solidFill>
              </a:rPr>
              <a:t>='https://www.pinterest.com/a960322tm/%E8%B6%85%E8%90%8C%E5%B0%8F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%</a:t>
            </a:r>
            <a:r>
              <a:rPr lang="en-US" altLang="zh-TW" sz="1800" dirty="0">
                <a:solidFill>
                  <a:srgbClr val="FF0000"/>
                </a:solidFill>
              </a:rPr>
              <a:t>E7%8B%97/'</a:t>
            </a:r>
            <a:r>
              <a:rPr lang="en-US" altLang="zh-TW" sz="1800" dirty="0"/>
              <a:t>&gt;&lt;</a:t>
            </a:r>
            <a:r>
              <a:rPr lang="en-US" altLang="zh-TW" sz="1800" dirty="0" err="1">
                <a:solidFill>
                  <a:srgbClr val="00B050"/>
                </a:solidFill>
              </a:rPr>
              <a:t>img</a:t>
            </a:r>
            <a:r>
              <a:rPr lang="en-US" altLang="zh-TW" sz="1800" dirty="0">
                <a:solidFill>
                  <a:srgbClr val="00B050"/>
                </a:solidFill>
              </a:rPr>
              <a:t> </a:t>
            </a:r>
            <a:r>
              <a:rPr lang="en-US" altLang="zh-TW" sz="1800" dirty="0" err="1">
                <a:solidFill>
                  <a:srgbClr val="00B050"/>
                </a:solidFill>
              </a:rPr>
              <a:t>src</a:t>
            </a:r>
            <a:r>
              <a:rPr lang="en-US" altLang="zh-TW" sz="1800" dirty="0">
                <a:solidFill>
                  <a:srgbClr val="00B050"/>
                </a:solidFill>
              </a:rPr>
              <a:t>="https://s-media-cache-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00B050"/>
                </a:solidFill>
              </a:rPr>
              <a:t>ak0.pinimg.com/736x/4f/d9/3b/4fd93b3c278b7de4763bea3cfd082b55.jpg</a:t>
            </a:r>
            <a:r>
              <a:rPr lang="en-US" altLang="zh-TW" sz="1800" dirty="0">
                <a:solidFill>
                  <a:srgbClr val="00B050"/>
                </a:solidFill>
              </a:rPr>
              <a:t>" alt="dog</a:t>
            </a:r>
            <a:r>
              <a:rPr lang="en-US" altLang="zh-TW" sz="1800" dirty="0" smtClean="0">
                <a:solidFill>
                  <a:srgbClr val="00B050"/>
                </a:solidFill>
              </a:rPr>
              <a:t>"</a:t>
            </a:r>
            <a:r>
              <a:rPr lang="en-US" altLang="zh-TW" sz="1800" dirty="0" smtClean="0"/>
              <a:t>&gt;</a:t>
            </a:r>
            <a:r>
              <a:rPr lang="en-US" altLang="zh-TW" sz="1800" dirty="0"/>
              <a:t>&lt;</a:t>
            </a:r>
            <a:r>
              <a:rPr lang="en-US" altLang="zh-TW" sz="1800" dirty="0">
                <a:solidFill>
                  <a:srgbClr val="FF0000"/>
                </a:solidFill>
              </a:rPr>
              <a:t>/a</a:t>
            </a:r>
            <a:r>
              <a:rPr lang="en-US" altLang="zh-TW" sz="1800" dirty="0" smtClean="0"/>
              <a:t>&gt;&lt;</a:t>
            </a:r>
            <a:r>
              <a:rPr lang="en-US" altLang="zh-TW" sz="1800" dirty="0" err="1"/>
              <a:t>br</a:t>
            </a:r>
            <a:r>
              <a:rPr lang="en-US" altLang="zh-TW" sz="1800" dirty="0" smtClean="0"/>
              <a:t>&gt;</a:t>
            </a: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&lt;/html&gt;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超連結</a:t>
            </a:r>
            <a:r>
              <a:rPr lang="zh-TW" altLang="en-US" dirty="0" smtClean="0"/>
              <a:t>標籤與圖片結合示範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35104"/>
            <a:ext cx="5256584" cy="509066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表格在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文件相當實用，可用來對齊排版</a:t>
            </a:r>
            <a:endParaRPr lang="en-US" altLang="zh-TW" dirty="0" smtClean="0"/>
          </a:p>
          <a:p>
            <a:r>
              <a:rPr lang="zh-TW" altLang="en-US" dirty="0" smtClean="0"/>
              <a:t>常用表格標籤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04981"/>
              </p:ext>
            </p:extLst>
          </p:nvPr>
        </p:nvGraphicFramePr>
        <p:xfrm>
          <a:off x="1979712" y="3501008"/>
          <a:ext cx="5472608" cy="2281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4216"/>
                <a:gridCol w="3528392"/>
              </a:tblGrid>
              <a:tr h="5080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標籤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4338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&lt;table&gt;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產生表格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</a:tr>
              <a:tr h="44338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th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定義標題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</a:tr>
              <a:tr h="44338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tr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定義橫列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</a:tr>
              <a:tr h="44338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&lt;td&gt;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定義橫列中的資料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180000"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8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基本標籤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302930"/>
              </p:ext>
            </p:extLst>
          </p:nvPr>
        </p:nvGraphicFramePr>
        <p:xfrm>
          <a:off x="1264355" y="2078354"/>
          <a:ext cx="6558844" cy="4274066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190045"/>
                <a:gridCol w="4368799"/>
              </a:tblGrid>
              <a:tr h="5180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4176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&lt;h1&gt; to &lt;h6&gt;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定義標題，</a:t>
                      </a:r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h1</a:t>
                      </a:r>
                      <a:r>
                        <a:rPr lang="en-US" dirty="0" smtClean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為最大</a:t>
                      </a:r>
                      <a:r>
                        <a:rPr lang="zh-TW" altLang="en-US" dirty="0">
                          <a:latin typeface="Calibri" pitchFamily="34" charset="0"/>
                          <a:ea typeface="微軟正黑體" pitchFamily="34" charset="-120"/>
                        </a:rPr>
                        <a:t>，</a:t>
                      </a:r>
                      <a:r>
                        <a:rPr lang="en-US" altLang="zh-TW" dirty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h6</a:t>
                      </a:r>
                      <a:r>
                        <a:rPr lang="en-US" dirty="0" smtClean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為最小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&lt;p</a:t>
                      </a:r>
                      <a:r>
                        <a:rPr lang="en-US" dirty="0" smtClean="0">
                          <a:latin typeface="Calibri" pitchFamily="34" charset="0"/>
                          <a:ea typeface="微軟正黑體" pitchFamily="34" charset="-120"/>
                        </a:rPr>
                        <a:t>&gt;…&lt;/p&gt;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定義段落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dirty="0" err="1">
                          <a:latin typeface="Calibri" pitchFamily="34" charset="0"/>
                          <a:ea typeface="微軟正黑體" pitchFamily="34" charset="-120"/>
                        </a:rPr>
                        <a:t>br</a:t>
                      </a:r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定義換</a:t>
                      </a:r>
                      <a:r>
                        <a:rPr lang="zh-TW" altLang="en-US" dirty="0">
                          <a:latin typeface="Calibri" pitchFamily="34" charset="0"/>
                          <a:ea typeface="微軟正黑體" pitchFamily="34" charset="-120"/>
                        </a:rPr>
                        <a:t>行</a:t>
                      </a: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ea typeface="微軟正黑體" pitchFamily="34" charset="-120"/>
                        </a:rPr>
                        <a:t>&lt;hr&gt;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itchFamily="34" charset="0"/>
                          <a:ea typeface="微軟正黑體" pitchFamily="34" charset="-120"/>
                        </a:rPr>
                        <a:t>設定水平線</a:t>
                      </a: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itchFamily="34" charset="0"/>
                          <a:ea typeface="微軟正黑體" pitchFamily="34" charset="-120"/>
                        </a:rPr>
                        <a:t>&lt;!--&gt;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itchFamily="34" charset="0"/>
                          <a:ea typeface="微軟正黑體" pitchFamily="34" charset="-120"/>
                        </a:rPr>
                        <a:t>定義一段說明</a:t>
                      </a: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&lt;font&gt;…&lt;/font&gt;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定義字型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&lt;table&gt;…&lt;/table&gt;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&lt;a&gt;…&lt;/a&gt;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定義超連結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1729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&lt;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img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&gt;&lt;/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img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微軟正黑體" pitchFamily="34" charset="-120"/>
                        </a:rPr>
                        <a:t>&gt;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圖檔標籤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FC5B-1DFF-4C6C-8ABE-C6DD5B3D031A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表格標籤</a:t>
            </a:r>
            <a:r>
              <a:rPr lang="zh-TW" altLang="en-US" dirty="0"/>
              <a:t>範例</a:t>
            </a:r>
            <a:r>
              <a:rPr lang="zh-TW" altLang="en-US" sz="3800" dirty="0" smtClean="0">
                <a:solidFill>
                  <a:srgbClr val="000000"/>
                </a:solidFill>
              </a:rPr>
              <a:t/>
            </a:r>
            <a:br>
              <a:rPr lang="zh-TW" altLang="en-US" sz="3800" dirty="0" smtClean="0">
                <a:solidFill>
                  <a:srgbClr val="000000"/>
                </a:solidFill>
              </a:rPr>
            </a:br>
            <a:endParaRPr lang="zh-TW" altLang="en-US" sz="3800" dirty="0" smtClean="0">
              <a:solidFill>
                <a:srgbClr val="000000"/>
              </a:solidFill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043608" y="1814356"/>
            <a:ext cx="612249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&lt;table style="width:100%"&gt;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&lt;td&gt;Jill&lt;/td&gt;    &lt;td&gt;Smith&lt;/td&gt;    &lt;td&gt;50&lt;/td&gt;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&lt;/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&lt;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&lt;td&gt;Eve&lt;/td&gt;    &lt;td&gt;Jackson&lt;/td&gt;    &lt;td&gt;94&lt;/td&gt;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&lt;/</a:t>
            </a:r>
            <a:r>
              <a:rPr lang="en-US" altLang="zh-TW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05" y="5062339"/>
            <a:ext cx="600600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表格標籤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sz="2800" dirty="0" smtClean="0"/>
              <a:t>&lt;table&gt;&lt;/table&gt; </a:t>
            </a:r>
            <a:r>
              <a:rPr lang="zh-TW" altLang="en-US" sz="2800" dirty="0" smtClean="0"/>
              <a:t>表格根標籤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內含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&gt;&lt;/</a:t>
            </a:r>
            <a:r>
              <a:rPr lang="en-US" altLang="zh-TW" sz="2400" dirty="0" err="1" smtClean="0"/>
              <a:t>tr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&lt;td&gt;&lt;/td&gt;</a:t>
            </a:r>
            <a:r>
              <a:rPr lang="zh-TW" altLang="en-US" sz="2400" dirty="0" smtClean="0"/>
              <a:t>標籤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標籤視為表格的橫列</a:t>
            </a:r>
            <a:endParaRPr lang="en-US" altLang="zh-TW" dirty="0" smtClean="0"/>
          </a:p>
          <a:p>
            <a:pPr lvl="2"/>
            <a:r>
              <a:rPr lang="zh-TW" altLang="en-US" dirty="0"/>
              <a:t>若</a:t>
            </a:r>
            <a:r>
              <a:rPr lang="zh-TW" altLang="en-US" dirty="0" smtClean="0"/>
              <a:t>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對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表示該表格有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</a:t>
            </a:r>
          </a:p>
          <a:p>
            <a:pPr lvl="2">
              <a:lnSpc>
                <a:spcPts val="4000"/>
              </a:lnSpc>
            </a:pPr>
            <a:r>
              <a:rPr lang="en-US" altLang="zh-TW" dirty="0" smtClean="0"/>
              <a:t>&lt;td&gt;</a:t>
            </a:r>
            <a:r>
              <a:rPr lang="zh-TW" altLang="en-US" dirty="0" smtClean="0"/>
              <a:t>標籤視為表格的直欄</a:t>
            </a:r>
            <a:endParaRPr lang="en-US" altLang="zh-TW" dirty="0" smtClean="0"/>
          </a:p>
          <a:p>
            <a:pPr lvl="3">
              <a:lnSpc>
                <a:spcPts val="4000"/>
              </a:lnSpc>
            </a:pPr>
            <a:r>
              <a:rPr lang="zh-TW" altLang="en-US" dirty="0"/>
              <a:t>若</a:t>
            </a:r>
            <a:r>
              <a:rPr lang="zh-TW" altLang="en-US" dirty="0" smtClean="0"/>
              <a:t>有</a:t>
            </a:r>
            <a:r>
              <a:rPr lang="en-US" altLang="zh-TW" dirty="0"/>
              <a:t>m</a:t>
            </a:r>
            <a:r>
              <a:rPr lang="zh-TW" altLang="en-US" dirty="0" smtClean="0"/>
              <a:t>對</a:t>
            </a:r>
            <a:r>
              <a:rPr lang="en-US" altLang="zh-TW" dirty="0" smtClean="0"/>
              <a:t>&lt;td&gt;&lt;/td&gt;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表示該橫列有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行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altLang="zh-TW" sz="1800" dirty="0" smtClean="0">
                <a:solidFill>
                  <a:srgbClr val="FF0000"/>
                </a:solidFill>
              </a:rPr>
              <a:t>&lt;td&gt;&lt;/td&gt;</a:t>
            </a:r>
            <a:r>
              <a:rPr lang="zh-TW" altLang="en-US" sz="1800" dirty="0" smtClean="0">
                <a:solidFill>
                  <a:srgbClr val="FF0000"/>
                </a:solidFill>
              </a:rPr>
              <a:t>標籤必須包在</a:t>
            </a:r>
            <a:r>
              <a:rPr lang="en-US" altLang="zh-TW" sz="1800" dirty="0" smtClean="0">
                <a:solidFill>
                  <a:srgbClr val="FF0000"/>
                </a:solidFill>
              </a:rPr>
              <a:t>&lt;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tr</a:t>
            </a:r>
            <a:r>
              <a:rPr lang="en-US" altLang="zh-TW" sz="1800" dirty="0" smtClean="0">
                <a:solidFill>
                  <a:srgbClr val="FF0000"/>
                </a:solidFill>
              </a:rPr>
              <a:t>&gt;&lt;/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tr</a:t>
            </a:r>
            <a:r>
              <a:rPr lang="en-US" altLang="zh-TW" sz="1800" dirty="0" smtClean="0">
                <a:solidFill>
                  <a:srgbClr val="FF0000"/>
                </a:solidFill>
              </a:rPr>
              <a:t>&gt;</a:t>
            </a:r>
            <a:r>
              <a:rPr lang="zh-TW" altLang="en-US" sz="1800" dirty="0" smtClean="0">
                <a:solidFill>
                  <a:srgbClr val="FF0000"/>
                </a:solidFill>
              </a:rPr>
              <a:t>標籤之中。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0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&lt;table&gt;&lt;/table&gt;</a:t>
            </a:r>
            <a:r>
              <a:rPr lang="zh-TW" altLang="en-US" sz="3200" dirty="0" smtClean="0"/>
              <a:t>標籤之屬性</a:t>
            </a:r>
          </a:p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1187624" y="2420888"/>
          <a:ext cx="6984776" cy="31435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7628"/>
                <a:gridCol w="5107148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屬性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border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設定表格的框線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bordercolor</a:t>
                      </a:r>
                      <a:endParaRPr lang="en-US" altLang="zh-TW" dirty="0" smtClean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設定表格框線的顏色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background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設定表格的背景圖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Calibri" pitchFamily="34" charset="0"/>
                          <a:ea typeface="微軟正黑體" pitchFamily="34" charset="-120"/>
                        </a:rPr>
                        <a:t>bgcolor</a:t>
                      </a:r>
                      <a:endParaRPr lang="zh-TW" altLang="en-US" dirty="0" smtClean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設定表格的背景色</a:t>
                      </a: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height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設定表格的長度，單位可以像素或百分比來計算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width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設定表格的寬度，單位可以像素或百分比來計算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混合運用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5112568" cy="506868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7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混合運用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23292"/>
            <a:ext cx="8350696" cy="44577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&lt;title&gt;2015html&lt;/title&gt;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&lt;body </a:t>
            </a:r>
            <a:r>
              <a:rPr lang="en-US" altLang="zh-TW" sz="2000" dirty="0" smtClean="0"/>
              <a:t>background</a:t>
            </a:r>
            <a:r>
              <a:rPr lang="en-US" altLang="zh-TW" sz="2000" dirty="0"/>
              <a:t>="http://ppt360.com/background/UploadFiles_6733/201012/2010122016301173.jpg"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text="</a:t>
            </a:r>
            <a:r>
              <a:rPr lang="en-US" altLang="zh-TW" sz="2000" dirty="0" err="1"/>
              <a:t>skyblue</a:t>
            </a:r>
            <a:r>
              <a:rPr lang="en-US" altLang="zh-TW" sz="2000" dirty="0"/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&lt;table border="2" </a:t>
            </a:r>
            <a:r>
              <a:rPr lang="en-US" altLang="zh-TW" sz="2000" dirty="0" err="1"/>
              <a:t>bordercolor</a:t>
            </a:r>
            <a:r>
              <a:rPr lang="en-US" altLang="zh-TW" sz="2000" dirty="0"/>
              <a:t>="brown"&gt;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&lt;td </a:t>
            </a:r>
            <a:r>
              <a:rPr lang="en-US" altLang="zh-TW" sz="2000" dirty="0" err="1"/>
              <a:t>rowspan</a:t>
            </a:r>
            <a:r>
              <a:rPr lang="en-US" altLang="zh-TW" sz="2000" dirty="0"/>
              <a:t>="2"&gt;</a:t>
            </a:r>
            <a:r>
              <a:rPr lang="zh-TW" altLang="en-US" sz="2000" dirty="0"/>
              <a:t>跨欄位測試</a:t>
            </a:r>
            <a:r>
              <a:rPr lang="en-US" altLang="zh-TW" sz="2000" dirty="0"/>
              <a:t>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&lt;td </a:t>
            </a:r>
            <a:r>
              <a:rPr lang="en-US" altLang="zh-TW" sz="2000" dirty="0" err="1"/>
              <a:t>colspan</a:t>
            </a:r>
            <a:r>
              <a:rPr lang="en-US" altLang="zh-TW" sz="2000" dirty="0"/>
              <a:t>="2"&gt;&lt;font size='6' color='#008000' face='</a:t>
            </a:r>
            <a:r>
              <a:rPr lang="zh-TW" altLang="en-US" sz="2000" dirty="0"/>
              <a:t>超研澤疊圓體</a:t>
            </a:r>
            <a:r>
              <a:rPr lang="en-US" altLang="zh-TW" sz="2000" dirty="0"/>
              <a:t>'&gt;</a:t>
            </a:r>
            <a:r>
              <a:rPr lang="zh-TW" altLang="en-US" sz="2000" dirty="0"/>
              <a:t>這堂課所學可以做出這種網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/>
              <a:t>頁</a:t>
            </a:r>
            <a:r>
              <a:rPr lang="en-US" altLang="zh-TW" sz="2000" dirty="0"/>
              <a:t>QQ&lt;/</a:t>
            </a:r>
            <a:r>
              <a:rPr lang="en-US" altLang="zh-TW" sz="2000" dirty="0" err="1"/>
              <a:t>fon</a:t>
            </a:r>
            <a:r>
              <a:rPr lang="en-US" altLang="zh-TW" sz="2000" dirty="0"/>
              <a:t>&lt;/td&gt;&lt;/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混合</a:t>
            </a:r>
            <a:r>
              <a:rPr lang="zh-TW" altLang="en-US" dirty="0" smtClean="0"/>
              <a:t>運用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呈上頁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23292"/>
            <a:ext cx="8350696" cy="44577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  <a:r>
              <a:rPr lang="en-US" altLang="zh-TW" sz="2000" dirty="0"/>
              <a:t>&lt;td&gt;&lt;a 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='http://www.w3schools.com/html/default.asp'&gt;&lt;img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="https://</a:t>
            </a:r>
            <a:r>
              <a:rPr lang="en-US" altLang="zh-TW" sz="2000" dirty="0" smtClean="0"/>
              <a:t>s-media-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cache-ak0.pinimg.com/736x/4f/d9/3b/4fd93b3c278b7de4763bea3cfd082b55.jpg" alt="dog" </a:t>
            </a:r>
            <a:r>
              <a:rPr lang="en-US" altLang="zh-TW" sz="2000" dirty="0" smtClean="0"/>
              <a:t>width</a:t>
            </a:r>
            <a:r>
              <a:rPr lang="en-US" altLang="zh-TW" sz="2000" dirty="0"/>
              <a:t>="42" height="42"&gt;&lt;/a&gt;&lt;/td&gt;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  <a:r>
              <a:rPr lang="en-US" altLang="zh-TW" sz="2000" dirty="0"/>
              <a:t>&lt;td&gt;&lt;a target="_blank" 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='https://www.pinterest.com/a960322tm/%</a:t>
            </a:r>
            <a:r>
              <a:rPr lang="en-US" altLang="zh-TW" sz="2000" dirty="0" smtClean="0"/>
              <a:t>E8%B6%85%E8%90%8C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%E5%B0%8F%E7%8B%97/'&gt;&lt;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="https://</a:t>
            </a:r>
            <a:r>
              <a:rPr lang="en-US" altLang="zh-TW" sz="2000" dirty="0" smtClean="0"/>
              <a:t>s-media-cache-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ak0.pinimg.com/736x/4f/d9/3b/4fd93b3c278b7de4763bea3cfd082b55.jpg" alt="dog"&gt;&lt;/a&gt;&lt;/td&gt;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/>
              <a:t>　</a:t>
            </a:r>
            <a:r>
              <a:rPr lang="en-US" altLang="zh-TW" sz="2000" dirty="0"/>
              <a:t>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&lt;/table&gt;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/>
              <a:t>&lt;/html&gt;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/>
              <a:t>參考連結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://www.w3schools.com/html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HTML table + CSS</a:t>
            </a:r>
          </a:p>
          <a:p>
            <a:pPr lvl="1"/>
            <a:r>
              <a:rPr lang="en-US" altLang="zh-TW" dirty="0"/>
              <a:t>https://www.w3schools.com/html/tryit.asp?filename=tryhtml_table_intro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52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常用的標籤</a:t>
            </a:r>
            <a:r>
              <a:rPr lang="en-US" altLang="zh-TW" dirty="0"/>
              <a:t>-</a:t>
            </a:r>
            <a:r>
              <a:rPr lang="zh-TW" altLang="en-US" dirty="0"/>
              <a:t>文字排版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標題定義</a:t>
            </a:r>
            <a:r>
              <a:rPr lang="en-US" altLang="zh-TW" dirty="0" smtClean="0"/>
              <a:t>&lt;h1&gt;</a:t>
            </a:r>
            <a:r>
              <a:rPr lang="zh-TW" altLang="en-US" dirty="0" smtClean="0"/>
              <a:t>到</a:t>
            </a:r>
            <a:r>
              <a:rPr lang="en-US" altLang="zh-TW" dirty="0" smtClean="0"/>
              <a:t>&lt;h6&gt;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是最大的字型標題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&lt;h6&gt;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是最小的字型標題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在標題前後，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會自動的增加一空白行</a:t>
            </a:r>
          </a:p>
          <a:p>
            <a:r>
              <a:rPr lang="zh-TW" altLang="en-US" dirty="0" smtClean="0"/>
              <a:t>段落</a:t>
            </a:r>
            <a:r>
              <a:rPr lang="en-US" altLang="zh-TW" dirty="0" smtClean="0"/>
              <a:t>&lt;p&gt;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在段落前後，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會自動的增加一空白行</a:t>
            </a:r>
          </a:p>
          <a:p>
            <a:r>
              <a:rPr lang="zh-TW" altLang="en-US" dirty="0" smtClean="0"/>
              <a:t>換行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沒有結束標籤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6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539552" y="1700808"/>
            <a:ext cx="4968552" cy="42484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&lt;html&gt;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&lt;h1&gt;This is heading 1&lt;/h1&gt;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&lt;h2&gt;This is heading 2&lt;/h2&gt;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&lt;h3&gt;This is heading 3&lt;/h3&gt;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&lt;h4&gt;This is heading 4&lt;/h4&gt;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&lt;h5&gt;This is heading 5&lt;/h5&gt;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&lt;h6&gt;This is heading 6&lt;/h6&gt;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&lt;/body&gt;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 smtClean="0">
                <a:latin typeface="Calibri" pitchFamily="34" charset="0"/>
                <a:ea typeface="微軟正黑體" pitchFamily="34" charset="-120"/>
              </a:rPr>
              <a:t>&lt;/html&gt;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0527" t="29400" r="30979" b="41529"/>
          <a:stretch>
            <a:fillRect/>
          </a:stretch>
        </p:blipFill>
        <p:spPr bwMode="auto">
          <a:xfrm>
            <a:off x="4932040" y="2924944"/>
            <a:ext cx="3744416" cy="36787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39552" y="1772816"/>
            <a:ext cx="5256584" cy="4042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&lt;html&gt;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&lt;head&gt;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&lt;title&gt;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歡迎光臨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&lt;/title&gt;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&lt;/head&gt;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  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這是我的第一個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home page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，加油！！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&lt;h1&gt;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段落一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&lt;/h1&gt;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&lt;h2&gt;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段落二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&lt;/h2&gt;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&lt;p title="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讚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!!!"&gt;</a:t>
            </a: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學習網頁製作很有趣喔，</a:t>
            </a:r>
            <a:endParaRPr kumimoji="1" lang="en-US" altLang="zh-TW" dirty="0" smtClean="0">
              <a:latin typeface="Calibri" pitchFamily="34" charset="0"/>
              <a:ea typeface="微軟正黑體" pitchFamily="34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　我一定要好好學習 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: )&lt;/p&gt;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</a:t>
            </a:r>
            <a:r>
              <a:rPr kumimoji="1" lang="en-US" altLang="zh-TW" dirty="0" err="1" smtClean="0">
                <a:latin typeface="Calibri" pitchFamily="34" charset="0"/>
                <a:ea typeface="微軟正黑體" pitchFamily="34" charset="-120"/>
              </a:rPr>
              <a:t>br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　這是下一行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latin typeface="Calibri" pitchFamily="34" charset="0"/>
                <a:ea typeface="微軟正黑體" pitchFamily="34" charset="-120"/>
              </a:rPr>
              <a:t>　</a:t>
            </a: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latin typeface="Calibri" pitchFamily="34" charset="0"/>
                <a:ea typeface="微軟正黑體" pitchFamily="34" charset="-12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2585" b="54345"/>
          <a:stretch>
            <a:fillRect/>
          </a:stretch>
        </p:blipFill>
        <p:spPr bwMode="auto">
          <a:xfrm>
            <a:off x="5148063" y="3068960"/>
            <a:ext cx="3165527" cy="3294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7800003" y="5708542"/>
            <a:ext cx="360040" cy="28803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あくあフォント" pitchFamily="1" charset="-128"/>
              <a:ea typeface="あくあ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7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文字效果與字型標籤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文字效果</a:t>
            </a:r>
            <a:endParaRPr lang="en-US" altLang="zh-TW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&lt;font&gt;</a:t>
            </a:r>
            <a:r>
              <a:rPr lang="zh-TW" altLang="en-US" dirty="0" smtClean="0"/>
              <a:t>屬性：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455544"/>
              </p:ext>
            </p:extLst>
          </p:nvPr>
        </p:nvGraphicFramePr>
        <p:xfrm>
          <a:off x="5076056" y="2685301"/>
          <a:ext cx="3240000" cy="1823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216000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屬性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size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指定文字大小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指定文字字型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color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指定文字色彩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1115616" y="2685301"/>
          <a:ext cx="3240000" cy="1823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216000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標籤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Calibri" pitchFamily="34" charset="0"/>
                          <a:ea typeface="微軟正黑體" pitchFamily="34" charset="-120"/>
                        </a:rPr>
                        <a:t>敘述</a:t>
                      </a:r>
                      <a:endParaRPr lang="zh-TW" altLang="en-US" sz="2000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&lt;b&gt;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粗體字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斜體字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4399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alibri" pitchFamily="34" charset="0"/>
                          <a:ea typeface="微軟正黑體" pitchFamily="34" charset="-120"/>
                        </a:rPr>
                        <a:t>&lt;U&gt;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itchFamily="34" charset="0"/>
                          <a:ea typeface="微軟正黑體" pitchFamily="34" charset="-120"/>
                        </a:rPr>
                        <a:t>加底線</a:t>
                      </a:r>
                      <a:endParaRPr lang="zh-TW" altLang="en-US" dirty="0"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5076056" y="3645024"/>
            <a:ext cx="324036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あくあフォント" pitchFamily="1" charset="-128"/>
              <a:ea typeface="あくあフォント" pitchFamily="1" charset="-128"/>
            </a:endParaRPr>
          </a:p>
        </p:txBody>
      </p:sp>
      <p:cxnSp>
        <p:nvCxnSpPr>
          <p:cNvPr id="10" name="肘形接點 9"/>
          <p:cNvCxnSpPr/>
          <p:nvPr/>
        </p:nvCxnSpPr>
        <p:spPr bwMode="auto">
          <a:xfrm rot="5400000" flipH="1" flipV="1">
            <a:off x="4247964" y="4185084"/>
            <a:ext cx="1080120" cy="432048"/>
          </a:xfrm>
          <a:prstGeom prst="bentConnector3">
            <a:avLst>
              <a:gd name="adj1" fmla="val 101805"/>
            </a:avLst>
          </a:prstGeom>
          <a:solidFill>
            <a:schemeClr val="bg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995936" y="4937166"/>
            <a:ext cx="410881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7C80"/>
                </a:solidFill>
              </a:rPr>
              <a:t>字形名稱以使用者端所內建字形為主</a:t>
            </a:r>
            <a:r>
              <a:rPr lang="zh-TW" altLang="en-US" b="1" dirty="0" smtClean="0">
                <a:solidFill>
                  <a:srgbClr val="FF7C80"/>
                </a:solidFill>
              </a:rPr>
              <a:t>，</a:t>
            </a:r>
            <a:endParaRPr lang="en-US" altLang="zh-TW" b="1" dirty="0" smtClean="0">
              <a:solidFill>
                <a:srgbClr val="FF7C80"/>
              </a:solidFill>
            </a:endParaRPr>
          </a:p>
          <a:p>
            <a:r>
              <a:rPr lang="zh-TW" altLang="en-US" b="1" dirty="0" smtClean="0">
                <a:solidFill>
                  <a:srgbClr val="FF7C80"/>
                </a:solidFill>
              </a:rPr>
              <a:t>如</a:t>
            </a:r>
            <a:r>
              <a:rPr lang="zh-TW" altLang="en-US" b="1" dirty="0">
                <a:solidFill>
                  <a:srgbClr val="FF7C80"/>
                </a:solidFill>
              </a:rPr>
              <a:t>無以上字型，系統會以內定字體出現</a:t>
            </a:r>
          </a:p>
        </p:txBody>
      </p:sp>
    </p:spTree>
    <p:extLst>
      <p:ext uri="{BB962C8B-B14F-4D97-AF65-F5344CB8AC3E}">
        <p14:creationId xmlns:p14="http://schemas.microsoft.com/office/powerpoint/2010/main" val="22260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綜合運用範例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5256584" cy="5000165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</a:t>
            </a:r>
            <a:r>
              <a:rPr lang="zh-TW" altLang="en-US" dirty="0" smtClean="0"/>
              <a:t>運用範例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056" y="1484784"/>
            <a:ext cx="9135944" cy="50405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&lt;html</a:t>
            </a:r>
            <a:r>
              <a:rPr lang="en-US" altLang="zh-TW" sz="1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 smtClean="0"/>
              <a:t>&lt;</a:t>
            </a:r>
            <a:r>
              <a:rPr lang="en-US" altLang="zh-TW" sz="1400" dirty="0"/>
              <a:t>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&lt;meta name="description" content="2015html</a:t>
            </a:r>
            <a:r>
              <a:rPr lang="zh-TW" altLang="en-US" sz="1400" dirty="0"/>
              <a:t>小範例</a:t>
            </a:r>
            <a:r>
              <a:rPr lang="en-US" altLang="zh-TW" sz="1400" dirty="0"/>
              <a:t>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&lt;meta name="author" content="</a:t>
            </a:r>
            <a:r>
              <a:rPr lang="en-US" altLang="zh-TW" sz="1400" dirty="0" err="1"/>
              <a:t>jojo</a:t>
            </a:r>
            <a:r>
              <a:rPr lang="en-US" altLang="zh-TW" sz="1400" dirty="0"/>
              <a:t>" /&gt;&lt;title&gt;</a:t>
            </a:r>
            <a:r>
              <a:rPr lang="zh-TW" altLang="en-US" sz="1400" dirty="0"/>
              <a:t>亂七八糟的綜合運用範例</a:t>
            </a:r>
            <a:r>
              <a:rPr lang="en-US" altLang="zh-TW" sz="1400" dirty="0"/>
              <a:t>&lt;/title&gt;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&lt;/head&gt;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　</a:t>
            </a:r>
            <a:r>
              <a:rPr lang="en-US" altLang="zh-TW" sz="1400" dirty="0"/>
              <a:t>&lt;body background="http://pic.pimg.tw/</a:t>
            </a:r>
            <a:r>
              <a:rPr lang="en-US" altLang="zh-TW" sz="1400" dirty="0" err="1"/>
              <a:t>enjw</a:t>
            </a:r>
            <a:r>
              <a:rPr lang="en-US" altLang="zh-TW" sz="1400" dirty="0"/>
              <a:t>/1379317731-1538380047.jpg?v=1379317732" </a:t>
            </a:r>
            <a:r>
              <a:rPr lang="en-US" altLang="zh-TW" sz="1400" dirty="0" err="1" smtClean="0"/>
              <a:t>bgcolor</a:t>
            </a:r>
            <a:r>
              <a:rPr lang="en-US" altLang="zh-TW" sz="1400" dirty="0"/>
              <a:t>="pink" text="pink" 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　　</a:t>
            </a:r>
            <a:r>
              <a:rPr lang="en-US" altLang="zh-TW" sz="1400" dirty="0"/>
              <a:t>&lt;h1&gt;</a:t>
            </a:r>
            <a:r>
              <a:rPr lang="zh-TW" altLang="en-US" sz="1400" dirty="0"/>
              <a:t>標題一</a:t>
            </a:r>
            <a:r>
              <a:rPr lang="en-US" altLang="zh-TW" sz="1400" dirty="0"/>
              <a:t>&lt;/h1</a:t>
            </a:r>
            <a:r>
              <a:rPr lang="en-US" altLang="zh-TW" sz="1400" dirty="0" smtClean="0"/>
              <a:t>&gt;&lt;</a:t>
            </a:r>
            <a:r>
              <a:rPr lang="en-US" altLang="zh-TW" sz="1400" dirty="0"/>
              <a:t>h2&gt;</a:t>
            </a:r>
            <a:r>
              <a:rPr lang="zh-TW" altLang="en-US" sz="1400" dirty="0"/>
              <a:t>標題二</a:t>
            </a:r>
            <a:r>
              <a:rPr lang="en-US" altLang="zh-TW" sz="1400" dirty="0"/>
              <a:t>&lt;/h2</a:t>
            </a:r>
            <a:r>
              <a:rPr lang="en-US" altLang="zh-TW" sz="1400" dirty="0" smtClean="0"/>
              <a:t>&gt;&lt;</a:t>
            </a:r>
            <a:r>
              <a:rPr lang="en-US" altLang="zh-TW" sz="1400" dirty="0"/>
              <a:t>p&gt;</a:t>
            </a:r>
            <a:r>
              <a:rPr lang="zh-TW" altLang="en-US" sz="1400" dirty="0"/>
              <a:t>段落一</a:t>
            </a:r>
            <a:r>
              <a:rPr lang="en-US" altLang="zh-TW" sz="1400" dirty="0"/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　  </a:t>
            </a:r>
            <a:r>
              <a:rPr lang="en-US" altLang="zh-TW" sz="1400" dirty="0"/>
              <a:t>&lt;i&gt;</a:t>
            </a:r>
            <a:r>
              <a:rPr lang="zh-TW" altLang="en-US" sz="1400" dirty="0"/>
              <a:t>我是斜體</a:t>
            </a:r>
            <a:r>
              <a:rPr lang="en-US" altLang="zh-TW" sz="1400" dirty="0"/>
              <a:t>&lt;/i&gt;&lt;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   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&gt;&lt;b&gt;</a:t>
            </a:r>
            <a:r>
              <a:rPr lang="zh-TW" altLang="en-US" sz="1400" dirty="0"/>
              <a:t>我是胖粗體</a:t>
            </a:r>
            <a:r>
              <a:rPr lang="en-US" altLang="zh-TW" sz="1400" dirty="0"/>
              <a:t>&lt;/b&gt;&lt;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   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&gt;&lt;u&gt;</a:t>
            </a:r>
            <a:r>
              <a:rPr lang="zh-TW" altLang="en-US" sz="1400" dirty="0"/>
              <a:t>別踩我的底線喔</a:t>
            </a:r>
            <a:r>
              <a:rPr lang="en-US" altLang="zh-TW" sz="1400" dirty="0"/>
              <a:t>!&lt;/u&gt;&lt;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    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&gt;&lt;font size='1' color='</a:t>
            </a:r>
            <a:r>
              <a:rPr lang="en-US" altLang="zh-TW" sz="1400" dirty="0" err="1"/>
              <a:t>darkslateblue</a:t>
            </a:r>
            <a:r>
              <a:rPr lang="en-US" altLang="zh-TW" sz="1400" dirty="0"/>
              <a:t>' face='</a:t>
            </a:r>
            <a:r>
              <a:rPr lang="zh-TW" altLang="en-US" sz="1400" dirty="0"/>
              <a:t>標楷體</a:t>
            </a:r>
            <a:r>
              <a:rPr lang="en-US" altLang="zh-TW" sz="1400" dirty="0"/>
              <a:t>'&gt;</a:t>
            </a:r>
            <a:r>
              <a:rPr lang="zh-TW" altLang="en-US" sz="1400" dirty="0"/>
              <a:t>我是標楷體</a:t>
            </a:r>
            <a:r>
              <a:rPr lang="en-US" altLang="zh-TW" sz="1400" dirty="0"/>
              <a:t>&lt;/font&gt;&lt;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&gt;&lt;font size='2' color='#008000' face='</a:t>
            </a:r>
            <a:r>
              <a:rPr lang="zh-TW" altLang="en-US" sz="1400" dirty="0"/>
              <a:t>超研澤疊圓體</a:t>
            </a:r>
            <a:r>
              <a:rPr lang="en-US" altLang="zh-TW" sz="1400" dirty="0"/>
              <a:t>'&gt;</a:t>
            </a:r>
            <a:r>
              <a:rPr lang="zh-TW" altLang="en-US" sz="1400" dirty="0"/>
              <a:t>我是超研澤疊圓體</a:t>
            </a:r>
            <a:r>
              <a:rPr lang="en-US" altLang="zh-TW" sz="1400" dirty="0"/>
              <a:t>&lt;/font&gt;&lt;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&gt;&lt;i&gt;&lt;font size='3' color='#800080' face='</a:t>
            </a:r>
            <a:r>
              <a:rPr lang="zh-TW" altLang="en-US" sz="1400" dirty="0"/>
              <a:t>華康海報體</a:t>
            </a:r>
            <a:r>
              <a:rPr lang="en-US" altLang="zh-TW" sz="1400" dirty="0"/>
              <a:t>W12'&gt;</a:t>
            </a:r>
            <a:r>
              <a:rPr lang="zh-TW" altLang="en-US" sz="1400" dirty="0"/>
              <a:t>我是斜斜的華康海報</a:t>
            </a:r>
            <a:r>
              <a:rPr lang="zh-TW" altLang="en-US" sz="1400" dirty="0" smtClean="0"/>
              <a:t>體</a:t>
            </a:r>
            <a:r>
              <a:rPr lang="en-US" altLang="zh-TW" sz="1400" dirty="0" smtClean="0"/>
              <a:t>W12</a:t>
            </a:r>
            <a:r>
              <a:rPr lang="en-US" altLang="zh-TW" sz="1400" dirty="0"/>
              <a:t>&lt;/font&gt;&lt;/i&gt;&lt;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&gt;&lt;a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="http://www.tcu.edu.tw/"&gt;</a:t>
            </a:r>
            <a:r>
              <a:rPr lang="zh-TW" altLang="en-US" sz="1400" dirty="0"/>
              <a:t>大家好我是超連結示範</a:t>
            </a:r>
            <a:r>
              <a:rPr lang="en-US" altLang="zh-TW" sz="1400" dirty="0"/>
              <a:t>!&lt;/a&gt;&lt;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&gt;&lt;b&gt;&lt;a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="http://www.tcu.edu.tw/?page_id=2673"&gt;</a:t>
            </a:r>
            <a:r>
              <a:rPr lang="zh-TW" altLang="en-US" sz="1400" dirty="0"/>
              <a:t>我也可以變粗體喔</a:t>
            </a:r>
            <a:r>
              <a:rPr lang="en-US" altLang="zh-TW" sz="1400" dirty="0"/>
              <a:t>&lt;/a&gt;&lt;/b&gt;&lt;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&gt;&lt;font size='4' color='00EE00' face='</a:t>
            </a:r>
            <a:r>
              <a:rPr lang="zh-TW" altLang="en-US" sz="1400" dirty="0"/>
              <a:t>超研澤疊圓體</a:t>
            </a:r>
            <a:r>
              <a:rPr lang="en-US" altLang="zh-TW" sz="1400" dirty="0"/>
              <a:t>'&gt;&lt;a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="http://www.tcu.edu.tw/"&gt;</a:t>
            </a:r>
            <a:r>
              <a:rPr lang="zh-TW" altLang="en-US" sz="1400" dirty="0" smtClean="0"/>
              <a:t>超研</a:t>
            </a:r>
            <a:r>
              <a:rPr lang="zh-TW" altLang="en-US" sz="1400" dirty="0"/>
              <a:t>澤疊圓體超連結</a:t>
            </a:r>
            <a:r>
              <a:rPr lang="en-US" altLang="zh-TW" sz="1400" dirty="0"/>
              <a:t>&lt;/a&gt;&lt;/font&gt;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400" dirty="0"/>
              <a:t>　</a:t>
            </a:r>
            <a:r>
              <a:rPr lang="en-US" altLang="zh-TW" sz="1400" dirty="0"/>
              <a:t>&lt;/body&gt;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/>
              <a:t>&lt;/html&gt;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1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6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常用標籤</a:t>
            </a:r>
            <a:r>
              <a:rPr lang="en-US" altLang="zh-TW" dirty="0" smtClean="0"/>
              <a:t>-</a:t>
            </a:r>
            <a:r>
              <a:rPr lang="zh-TW" altLang="en-US" dirty="0" smtClean="0"/>
              <a:t>插圖、超連結、及表格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影像標籤</a:t>
            </a:r>
            <a:r>
              <a:rPr lang="en-US" altLang="zh-TW" dirty="0" smtClean="0"/>
              <a:t>: 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</a:p>
          <a:p>
            <a:pPr eaLnBrk="1" hangingPunct="1"/>
            <a:r>
              <a:rPr lang="zh-TW" altLang="en-US" dirty="0" smtClean="0"/>
              <a:t>超連結</a:t>
            </a:r>
            <a:r>
              <a:rPr lang="en-US" altLang="zh-TW" dirty="0" smtClean="0"/>
              <a:t>:&lt;a&gt;  </a:t>
            </a:r>
            <a:r>
              <a:rPr lang="en-US" altLang="zh-TW" i="1" dirty="0" smtClean="0">
                <a:solidFill>
                  <a:srgbClr val="FF0000"/>
                </a:solidFill>
              </a:rPr>
              <a:t>anchor(</a:t>
            </a:r>
            <a:r>
              <a:rPr lang="zh-TW" altLang="en-US" i="1" dirty="0" smtClean="0">
                <a:solidFill>
                  <a:srgbClr val="FF0000"/>
                </a:solidFill>
              </a:rPr>
              <a:t>錨點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r>
              <a:rPr lang="zh-TW" altLang="en-US" i="1" dirty="0" smtClean="0">
                <a:solidFill>
                  <a:srgbClr val="FF0000"/>
                </a:solidFill>
              </a:rPr>
              <a:t>的縮寫</a:t>
            </a:r>
          </a:p>
          <a:p>
            <a:pPr eaLnBrk="1" hangingPunct="1"/>
            <a:r>
              <a:rPr lang="zh-TW" altLang="en-US" dirty="0" smtClean="0"/>
              <a:t>表格標籤</a:t>
            </a:r>
            <a:r>
              <a:rPr lang="en-US" altLang="zh-TW" dirty="0" smtClean="0"/>
              <a:t>:</a:t>
            </a:r>
            <a:r>
              <a:rPr lang="zh-TW" altLang="en-US" dirty="0" smtClean="0"/>
              <a:t>整份表格 </a:t>
            </a:r>
            <a:r>
              <a:rPr lang="en-US" altLang="zh-TW" dirty="0" smtClean="0"/>
              <a:t>&lt;table&gt;</a:t>
            </a:r>
            <a:r>
              <a:rPr lang="zh-TW" altLang="en-US" dirty="0" smtClean="0"/>
              <a:t>、橫列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&lt;td&gt; </a:t>
            </a:r>
            <a:r>
              <a:rPr lang="zh-TW" altLang="en-US" dirty="0" smtClean="0"/>
              <a:t>某一格</a:t>
            </a:r>
          </a:p>
        </p:txBody>
      </p:sp>
    </p:spTree>
    <p:extLst>
      <p:ext uri="{BB962C8B-B14F-4D97-AF65-F5344CB8AC3E}">
        <p14:creationId xmlns:p14="http://schemas.microsoft.com/office/powerpoint/2010/main" val="28411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1226</Words>
  <Application>Microsoft Office PowerPoint</Application>
  <PresentationFormat>如螢幕大小 (4:3)</PresentationFormat>
  <Paragraphs>283</Paragraphs>
  <Slides>26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BlueFlower</vt:lpstr>
      <vt:lpstr>HTML 常用標籤</vt:lpstr>
      <vt:lpstr>基本標籤</vt:lpstr>
      <vt:lpstr>常用的標籤-文字排版</vt:lpstr>
      <vt:lpstr>標題範例</vt:lpstr>
      <vt:lpstr>提示文字</vt:lpstr>
      <vt:lpstr>文字效果與字型標籤</vt:lpstr>
      <vt:lpstr>綜合運用範例</vt:lpstr>
      <vt:lpstr>綜合運用範例</vt:lpstr>
      <vt:lpstr>常用標籤-插圖、超連結、及表格</vt:lpstr>
      <vt:lpstr>圖片標籤</vt:lpstr>
      <vt:lpstr>插入圖片</vt:lpstr>
      <vt:lpstr>圖片程式範例</vt:lpstr>
      <vt:lpstr>圖片程式範例</vt:lpstr>
      <vt:lpstr>其他圖片標籤</vt:lpstr>
      <vt:lpstr>超連結標籤</vt:lpstr>
      <vt:lpstr>指定超連結文件位置</vt:lpstr>
      <vt:lpstr>超連結標籤與圖片結合示範</vt:lpstr>
      <vt:lpstr>超連結標籤與圖片結合示範</vt:lpstr>
      <vt:lpstr>表格標籤</vt:lpstr>
      <vt:lpstr>表格標籤範例 </vt:lpstr>
      <vt:lpstr>表格標籤結構</vt:lpstr>
      <vt:lpstr>表格標籤</vt:lpstr>
      <vt:lpstr>混合運用</vt:lpstr>
      <vt:lpstr>混合運用</vt:lpstr>
      <vt:lpstr>混合運用(呈上頁)</vt:lpstr>
      <vt:lpstr>參考連結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167</cp:revision>
  <dcterms:created xsi:type="dcterms:W3CDTF">2011-06-29T14:44:43Z</dcterms:created>
  <dcterms:modified xsi:type="dcterms:W3CDTF">2019-02-18T01:10:34Z</dcterms:modified>
</cp:coreProperties>
</file>