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36" r:id="rId2"/>
    <p:sldId id="337" r:id="rId3"/>
    <p:sldId id="338" r:id="rId4"/>
    <p:sldId id="357" r:id="rId5"/>
    <p:sldId id="361" r:id="rId6"/>
    <p:sldId id="362" r:id="rId7"/>
    <p:sldId id="340" r:id="rId8"/>
    <p:sldId id="344" r:id="rId9"/>
    <p:sldId id="364" r:id="rId10"/>
    <p:sldId id="345" r:id="rId11"/>
    <p:sldId id="356" r:id="rId12"/>
    <p:sldId id="346" r:id="rId13"/>
    <p:sldId id="347" r:id="rId14"/>
    <p:sldId id="349" r:id="rId15"/>
    <p:sldId id="365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6600"/>
    <a:srgbClr val="41011E"/>
    <a:srgbClr val="CC66FF"/>
    <a:srgbClr val="BC4744"/>
    <a:srgbClr val="D28280"/>
    <a:srgbClr val="800000"/>
    <a:srgbClr val="0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514" autoAdjust="0"/>
  </p:normalViewPr>
  <p:slideViewPr>
    <p:cSldViewPr>
      <p:cViewPr varScale="1">
        <p:scale>
          <a:sx n="72" d="100"/>
          <a:sy n="72" d="100"/>
        </p:scale>
        <p:origin x="11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1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B5121-2A42-4A4F-89B8-B01646FBD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31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79BDC-8123-42FB-AFF2-158B848B91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906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7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8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HTML </a:t>
            </a:r>
            <a:r>
              <a:rPr lang="en-US" altLang="zh-TW" smtClean="0"/>
              <a:t>inputs </a:t>
            </a:r>
            <a:r>
              <a:rPr lang="zh-TW" altLang="en-US" smtClean="0"/>
              <a:t> 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網頁</a:t>
            </a:r>
            <a:r>
              <a:rPr lang="zh-TW" altLang="en-US" smtClean="0"/>
              <a:t>輸入標</a:t>
            </a:r>
            <a:r>
              <a:rPr lang="zh-TW" altLang="en-US"/>
              <a:t>籤</a:t>
            </a:r>
            <a:r>
              <a:rPr lang="en-US" altLang="zh-TW" smtClean="0"/>
              <a:t>  </a:t>
            </a:r>
            <a:endParaRPr lang="en-US" altLang="zh-TW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697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04316"/>
            <a:ext cx="8291513" cy="5360988"/>
          </a:xfrm>
          <a:noFill/>
        </p:spPr>
        <p:txBody>
          <a:bodyPr/>
          <a:lstStyle/>
          <a:p>
            <a:pPr eaLnBrk="1" hangingPunct="1"/>
            <a:endParaRPr lang="en-US" altLang="zh-TW" sz="1700" dirty="0" smtClean="0"/>
          </a:p>
          <a:p>
            <a:pPr eaLnBrk="1" hangingPunct="1"/>
            <a:r>
              <a:rPr lang="en-US" altLang="zh-TW" sz="1700" dirty="0" smtClean="0"/>
              <a:t>Button</a:t>
            </a:r>
            <a:r>
              <a:rPr lang="zh-TW" altLang="en-US" sz="1700" dirty="0" smtClean="0"/>
              <a:t> 按鈕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type=“button”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r>
              <a:rPr lang="zh-TW" altLang="en-US" sz="1500" dirty="0"/>
              <a:t>常用來</a:t>
            </a:r>
            <a:r>
              <a:rPr lang="zh-TW" altLang="en-US" sz="1500" dirty="0" smtClean="0"/>
              <a:t>觸發 </a:t>
            </a:r>
            <a:r>
              <a:rPr lang="en-US" altLang="zh-TW" sz="1500" dirty="0" smtClean="0"/>
              <a:t>JS</a:t>
            </a:r>
            <a:r>
              <a:rPr lang="zh-TW" altLang="en-US" sz="1500" dirty="0" smtClean="0"/>
              <a:t> 事件程式</a:t>
            </a:r>
            <a:endParaRPr lang="en-US" altLang="zh-TW" sz="1500" dirty="0" smtClean="0"/>
          </a:p>
          <a:p>
            <a:pPr eaLnBrk="1" hangingPunct="1"/>
            <a:r>
              <a:rPr lang="en-US" altLang="zh-TW" sz="1700" dirty="0" smtClean="0"/>
              <a:t>Submit</a:t>
            </a:r>
            <a:r>
              <a:rPr lang="zh-TW" altLang="en-US" sz="1700" dirty="0" smtClean="0"/>
              <a:t>  標籤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type=“submit</a:t>
            </a:r>
            <a:r>
              <a:rPr lang="en-US" altLang="zh-TW" sz="1500" dirty="0" smtClean="0"/>
              <a:t>” 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r>
              <a:rPr lang="zh-TW" altLang="en-US" sz="1500" dirty="0" smtClean="0"/>
              <a:t>可將表單中的資料送出。</a:t>
            </a:r>
          </a:p>
          <a:p>
            <a:pPr eaLnBrk="1" hangingPunct="1"/>
            <a:r>
              <a:rPr lang="en-US" altLang="zh-TW" sz="1700" dirty="0" smtClean="0"/>
              <a:t>Hidden</a:t>
            </a:r>
            <a:r>
              <a:rPr lang="zh-TW" altLang="en-US" sz="1700" dirty="0" smtClean="0"/>
              <a:t> 標籤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type=“hidden”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r>
              <a:rPr lang="zh-TW" altLang="en-US" sz="1500" dirty="0" smtClean="0"/>
              <a:t>隱藏式的元件，通常為儲存資料時使用。</a:t>
            </a:r>
          </a:p>
          <a:p>
            <a:pPr lvl="1" eaLnBrk="1" hangingPunct="1"/>
            <a:endParaRPr lang="zh-TW" altLang="en-US" sz="1500" dirty="0" smtClean="0"/>
          </a:p>
        </p:txBody>
      </p:sp>
      <p:graphicFrame>
        <p:nvGraphicFramePr>
          <p:cNvPr id="14339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9474786"/>
              </p:ext>
            </p:extLst>
          </p:nvPr>
        </p:nvGraphicFramePr>
        <p:xfrm>
          <a:off x="2627784" y="1556792"/>
          <a:ext cx="5048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點陣圖影像" r:id="rId3" imgW="504762" imgH="266737" progId="Paint.Picture">
                  <p:embed/>
                </p:oleObj>
              </mc:Choice>
              <mc:Fallback>
                <p:oleObj name="點陣圖影像" r:id="rId3" imgW="504762" imgH="26673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556792"/>
                        <a:ext cx="50482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056703"/>
              </p:ext>
            </p:extLst>
          </p:nvPr>
        </p:nvGraphicFramePr>
        <p:xfrm>
          <a:off x="2483768" y="3140968"/>
          <a:ext cx="390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點陣圖影像" r:id="rId5" imgW="390580" imgH="228571" progId="Paint.Picture">
                  <p:embed/>
                </p:oleObj>
              </mc:Choice>
              <mc:Fallback>
                <p:oleObj name="點陣圖影像" r:id="rId5" imgW="390580" imgH="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140968"/>
                        <a:ext cx="3905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796925"/>
          </a:xfrm>
        </p:spPr>
        <p:txBody>
          <a:bodyPr/>
          <a:lstStyle/>
          <a:p>
            <a:pPr algn="ctr" eaLnBrk="1" hangingPunct="1"/>
            <a:r>
              <a:rPr lang="zh-TW" altLang="en-US" sz="3400" dirty="0" smtClean="0"/>
              <a:t>各類 </a:t>
            </a:r>
            <a:r>
              <a:rPr lang="en-US" altLang="zh-TW" sz="3400" dirty="0" smtClean="0"/>
              <a:t>&lt;input&gt;</a:t>
            </a:r>
            <a:r>
              <a:rPr lang="zh-TW" altLang="en-US" sz="3400" dirty="0" smtClean="0"/>
              <a:t>標籤</a:t>
            </a:r>
          </a:p>
        </p:txBody>
      </p:sp>
    </p:spTree>
    <p:extLst>
      <p:ext uri="{BB962C8B-B14F-4D97-AF65-F5344CB8AC3E}">
        <p14:creationId xmlns:p14="http://schemas.microsoft.com/office/powerpoint/2010/main" val="2843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-180528" y="1340768"/>
            <a:ext cx="6336704" cy="4525963"/>
          </a:xfrm>
        </p:spPr>
        <p:txBody>
          <a:bodyPr/>
          <a:lstStyle/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TW" sz="1400" dirty="0"/>
              <a:t> &lt;form name="form1" method="get" action="%C3%A2%C2%80%C2%9CsaveData.aspx&amp;quot;"&gt;</a:t>
            </a:r>
          </a:p>
          <a:p>
            <a:pPr>
              <a:buNone/>
            </a:pPr>
            <a:r>
              <a:rPr lang="en-US" altLang="zh-TW" sz="1400" dirty="0"/>
              <a:t>	</a:t>
            </a:r>
            <a:r>
              <a:rPr lang="zh-TW" altLang="en-US" sz="1400" dirty="0"/>
              <a:t>姓名</a:t>
            </a:r>
            <a:r>
              <a:rPr lang="en-US" altLang="zh-TW" sz="1400" dirty="0" smtClean="0"/>
              <a:t>:    </a:t>
            </a:r>
            <a:r>
              <a:rPr lang="en-US" altLang="zh-TW" sz="1400" dirty="0"/>
              <a:t>&lt;input type="text" name="id" size="10" /&gt;&lt;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>
              <a:buNone/>
            </a:pPr>
            <a:r>
              <a:rPr lang="en-US" altLang="zh-TW" sz="1400" dirty="0"/>
              <a:t>	</a:t>
            </a:r>
            <a:r>
              <a:rPr lang="zh-TW" altLang="en-US" sz="1400" dirty="0"/>
              <a:t>性別</a:t>
            </a:r>
            <a:r>
              <a:rPr lang="en-US" altLang="zh-TW" sz="1400" dirty="0" smtClean="0"/>
              <a:t>:    </a:t>
            </a:r>
            <a:r>
              <a:rPr lang="en-US" altLang="zh-TW" sz="1400" dirty="0"/>
              <a:t>&lt;input type="radio" name="sex" value="m" /&gt;</a:t>
            </a:r>
            <a:r>
              <a:rPr lang="zh-TW" altLang="en-US" sz="1400" dirty="0"/>
              <a:t>男 </a:t>
            </a:r>
          </a:p>
          <a:p>
            <a:pPr>
              <a:buNone/>
            </a:pPr>
            <a:r>
              <a:rPr lang="zh-TW" altLang="en-US" sz="1400" dirty="0"/>
              <a:t>    </a:t>
            </a:r>
            <a:r>
              <a:rPr lang="en-US" altLang="zh-TW" sz="1400" dirty="0"/>
              <a:t>&lt;input type</a:t>
            </a:r>
            <a:r>
              <a:rPr lang="en-US" altLang="zh-TW" sz="1400" dirty="0" smtClean="0"/>
              <a:t>=“radio” </a:t>
            </a:r>
            <a:r>
              <a:rPr lang="en-US" altLang="zh-TW" sz="1400" dirty="0"/>
              <a:t>name</a:t>
            </a:r>
            <a:r>
              <a:rPr lang="en-US" altLang="zh-TW" sz="1400" dirty="0" smtClean="0"/>
              <a:t>=“sex” </a:t>
            </a:r>
            <a:r>
              <a:rPr lang="en-US" altLang="zh-TW" sz="1400" dirty="0"/>
              <a:t>value</a:t>
            </a:r>
            <a:r>
              <a:rPr lang="en-US" altLang="zh-TW" sz="1400" dirty="0" smtClean="0"/>
              <a:t>=“f” /&gt;</a:t>
            </a:r>
            <a:r>
              <a:rPr lang="zh-TW" altLang="en-US" sz="1400" dirty="0" smtClean="0"/>
              <a:t>女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>
              <a:buNone/>
            </a:pPr>
            <a:r>
              <a:rPr lang="en-US" altLang="zh-TW" sz="1400" dirty="0"/>
              <a:t>	</a:t>
            </a:r>
            <a:r>
              <a:rPr lang="zh-TW" altLang="en-US" sz="1400" dirty="0"/>
              <a:t>興趣</a:t>
            </a:r>
            <a:r>
              <a:rPr lang="en-US" altLang="zh-TW" sz="1400" dirty="0"/>
              <a:t>:&lt;input type="checkbox" name="inte1" value="1"&gt;</a:t>
            </a:r>
            <a:r>
              <a:rPr lang="zh-TW" altLang="en-US" sz="1400" dirty="0"/>
              <a:t>打球</a:t>
            </a:r>
          </a:p>
          <a:p>
            <a:pPr>
              <a:buNone/>
            </a:pPr>
            <a:r>
              <a:rPr lang="zh-TW" altLang="en-US" sz="1400" dirty="0"/>
              <a:t>	</a:t>
            </a:r>
            <a:r>
              <a:rPr lang="en-US" altLang="zh-TW" sz="1400" dirty="0"/>
              <a:t>&lt;input type="checkbox" name="inte2" value="2"&gt;</a:t>
            </a:r>
            <a:r>
              <a:rPr lang="zh-TW" altLang="en-US" sz="1400" dirty="0"/>
              <a:t>爬山</a:t>
            </a:r>
          </a:p>
          <a:p>
            <a:pPr>
              <a:buNone/>
            </a:pPr>
            <a:r>
              <a:rPr lang="zh-TW" altLang="en-US" sz="1400" dirty="0"/>
              <a:t>	</a:t>
            </a:r>
            <a:r>
              <a:rPr lang="en-US" altLang="zh-TW" sz="1400" dirty="0"/>
              <a:t>&lt;input type="checkbox" name="inte3" value="3"&gt;</a:t>
            </a:r>
            <a:r>
              <a:rPr lang="zh-TW" altLang="en-US" sz="1400" dirty="0"/>
              <a:t>電腦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>
              <a:buNone/>
            </a:pPr>
            <a:r>
              <a:rPr lang="en-US" altLang="zh-TW" sz="1400" dirty="0"/>
              <a:t>    &lt;input type="submit"  /&gt;&lt;/form&gt;</a:t>
            </a:r>
            <a:endParaRPr lang="en-US" altLang="zh-TW" sz="14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4618856" cy="1139825"/>
          </a:xfrm>
        </p:spPr>
        <p:txBody>
          <a:bodyPr/>
          <a:lstStyle/>
          <a:p>
            <a:pPr algn="ctr"/>
            <a:r>
              <a:rPr lang="en-US" altLang="zh-TW" sz="3900" dirty="0" smtClean="0"/>
              <a:t>Exp1.htm</a:t>
            </a:r>
            <a:endParaRPr lang="zh-TW" altLang="en-US" sz="39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6"/>
            <a:ext cx="376237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50" y="4016110"/>
            <a:ext cx="375134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18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900" dirty="0" smtClean="0"/>
              <a:t>&lt;</a:t>
            </a:r>
            <a:r>
              <a:rPr lang="en-US" altLang="zh-TW" sz="3900" dirty="0" err="1" smtClean="0"/>
              <a:t>textarea</a:t>
            </a:r>
            <a:r>
              <a:rPr lang="en-US" altLang="zh-TW" sz="3900" dirty="0" smtClean="0"/>
              <a:t>&gt;&lt;/</a:t>
            </a:r>
            <a:r>
              <a:rPr lang="en-US" altLang="zh-TW" sz="3900" dirty="0" err="1" smtClean="0"/>
              <a:t>textarea</a:t>
            </a:r>
            <a:r>
              <a:rPr lang="en-US" altLang="zh-TW" sz="3900" dirty="0" smtClean="0"/>
              <a:t>&gt;</a:t>
            </a:r>
            <a:r>
              <a:rPr lang="zh-TW" altLang="en-US" sz="3900" dirty="0" smtClean="0"/>
              <a:t>標籤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 err="1" smtClean="0"/>
              <a:t>Textarea</a:t>
            </a:r>
            <a:r>
              <a:rPr lang="zh-TW" altLang="en-US" sz="2000" dirty="0" smtClean="0"/>
              <a:t> 標籤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 dirty="0" smtClean="0"/>
              <a:t>與</a:t>
            </a:r>
            <a:r>
              <a:rPr lang="en-US" altLang="zh-TW" sz="1800" dirty="0" smtClean="0"/>
              <a:t>text</a:t>
            </a:r>
            <a:r>
              <a:rPr lang="zh-TW" altLang="en-US" sz="1800" dirty="0" smtClean="0"/>
              <a:t> 標籤相同可供輸入，</a:t>
            </a:r>
            <a:endParaRPr lang="en-US" altLang="zh-TW" sz="18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text</a:t>
            </a:r>
            <a:r>
              <a:rPr lang="zh-TW" altLang="en-US" sz="1600" dirty="0" smtClean="0"/>
              <a:t>元件僅提供輸入一行文字</a:t>
            </a:r>
            <a:endParaRPr lang="en-US" altLang="zh-TW" sz="16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err="1" smtClean="0"/>
              <a:t>textarea</a:t>
            </a:r>
            <a:r>
              <a:rPr lang="zh-TW" altLang="en-US" sz="1600" dirty="0" smtClean="0"/>
              <a:t>元件則提供多行輸入的功能</a:t>
            </a:r>
            <a:endParaRPr lang="en-US" altLang="zh-TW" sz="1600" dirty="0" smtClean="0"/>
          </a:p>
          <a:p>
            <a:pPr lvl="1">
              <a:lnSpc>
                <a:spcPct val="90000"/>
              </a:lnSpc>
            </a:pPr>
            <a:endParaRPr lang="en-US" altLang="zh-TW" sz="1800" dirty="0" smtClean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使用</a:t>
            </a:r>
            <a:r>
              <a:rPr lang="zh-TW" altLang="en-US" sz="1800" dirty="0"/>
              <a:t>方式：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&lt;</a:t>
            </a:r>
            <a:r>
              <a:rPr lang="en-US" altLang="zh-TW" sz="1600" b="1" dirty="0" err="1">
                <a:solidFill>
                  <a:srgbClr val="FF0000"/>
                </a:solidFill>
              </a:rPr>
              <a:t>textarea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name=“</a:t>
            </a:r>
            <a:r>
              <a:rPr lang="en-US" altLang="zh-TW" sz="1600" dirty="0" err="1"/>
              <a:t>ObjName</a:t>
            </a:r>
            <a:r>
              <a:rPr lang="en-US" altLang="zh-TW" sz="1600" dirty="0"/>
              <a:t>” cols=“40” rows=“3”&gt;&lt;/</a:t>
            </a:r>
            <a:r>
              <a:rPr lang="en-US" altLang="zh-TW" sz="1600" b="1" dirty="0" err="1">
                <a:solidFill>
                  <a:srgbClr val="FF0000"/>
                </a:solidFill>
              </a:rPr>
              <a:t>textarea</a:t>
            </a:r>
            <a:r>
              <a:rPr lang="en-US" altLang="zh-TW" sz="1600" dirty="0"/>
              <a:t>&gt;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cols</a:t>
            </a:r>
            <a:r>
              <a:rPr lang="zh-TW" altLang="en-US" sz="1600" dirty="0" smtClean="0"/>
              <a:t>屬性：設定</a:t>
            </a:r>
            <a:r>
              <a:rPr lang="en-US" altLang="zh-TW" sz="1600" dirty="0" err="1" smtClean="0"/>
              <a:t>textarea</a:t>
            </a:r>
            <a:r>
              <a:rPr lang="zh-TW" altLang="en-US" sz="1600" dirty="0" smtClean="0"/>
              <a:t>元件的行數。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rows</a:t>
            </a:r>
            <a:r>
              <a:rPr lang="zh-TW" altLang="en-US" sz="1600" dirty="0" smtClean="0"/>
              <a:t>屬性：設定</a:t>
            </a:r>
            <a:r>
              <a:rPr lang="en-US" altLang="zh-TW" sz="1600" dirty="0" err="1" smtClean="0"/>
              <a:t>textarea</a:t>
            </a:r>
            <a:r>
              <a:rPr lang="zh-TW" altLang="en-US" sz="1600" dirty="0" smtClean="0"/>
              <a:t>元件的列數。</a:t>
            </a:r>
          </a:p>
          <a:p>
            <a:pPr lvl="1">
              <a:lnSpc>
                <a:spcPct val="90000"/>
              </a:lnSpc>
            </a:pPr>
            <a:endParaRPr lang="en-US" altLang="zh-TW" sz="1800" dirty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可用於網頁留言版或部落格文章輸入介面。</a:t>
            </a:r>
            <a:endParaRPr lang="zh-TW" altLang="en-US" sz="1800" dirty="0"/>
          </a:p>
          <a:p>
            <a:pPr lvl="1" eaLnBrk="1" hangingPunct="1">
              <a:lnSpc>
                <a:spcPct val="90000"/>
              </a:lnSpc>
            </a:pPr>
            <a:endParaRPr lang="zh-TW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/>
          </a:p>
        </p:txBody>
      </p:sp>
      <p:graphicFrame>
        <p:nvGraphicFramePr>
          <p:cNvPr id="15364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4199796"/>
              </p:ext>
            </p:extLst>
          </p:nvPr>
        </p:nvGraphicFramePr>
        <p:xfrm>
          <a:off x="5436096" y="1916832"/>
          <a:ext cx="29432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點陣圖影像" r:id="rId3" imgW="2943636" imgH="609524" progId="Paint.Picture">
                  <p:embed/>
                </p:oleObj>
              </mc:Choice>
              <mc:Fallback>
                <p:oleObj name="點陣圖影像" r:id="rId3" imgW="2943636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16832"/>
                        <a:ext cx="29432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35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628800"/>
            <a:ext cx="8362950" cy="452596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1900" dirty="0" smtClean="0"/>
              <a:t>此標籤提供下拉式選單的功能。</a:t>
            </a:r>
          </a:p>
          <a:p>
            <a:pPr>
              <a:lnSpc>
                <a:spcPct val="90000"/>
              </a:lnSpc>
            </a:pPr>
            <a:r>
              <a:rPr lang="zh-TW" altLang="en-US" sz="1900" dirty="0"/>
              <a:t>使用方法：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&lt;</a:t>
            </a:r>
            <a:r>
              <a:rPr lang="en-US" altLang="zh-TW" sz="1800" b="1" dirty="0">
                <a:solidFill>
                  <a:srgbClr val="FF0000"/>
                </a:solidFill>
              </a:rPr>
              <a:t>select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id= “</a:t>
            </a:r>
            <a:r>
              <a:rPr lang="en-US" altLang="zh-TW" sz="1800" dirty="0" err="1" smtClean="0"/>
              <a:t>selectID</a:t>
            </a:r>
            <a:r>
              <a:rPr lang="en-US" altLang="zh-TW" sz="1800" dirty="0" smtClean="0"/>
              <a:t>” name=“</a:t>
            </a:r>
            <a:r>
              <a:rPr lang="en-US" altLang="zh-TW" sz="1800" dirty="0" err="1" smtClean="0"/>
              <a:t>objName</a:t>
            </a:r>
            <a:r>
              <a:rPr lang="en-US" altLang="zh-TW" sz="1800" dirty="0"/>
              <a:t>”&gt;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&lt;</a:t>
            </a:r>
            <a:r>
              <a:rPr lang="en-US" altLang="zh-TW" sz="1800" b="1" dirty="0">
                <a:solidFill>
                  <a:srgbClr val="FF0000"/>
                </a:solidFill>
              </a:rPr>
              <a:t>option</a:t>
            </a:r>
            <a:r>
              <a:rPr lang="en-US" altLang="zh-TW" sz="1800" dirty="0"/>
              <a:t> value</a:t>
            </a:r>
            <a:r>
              <a:rPr lang="en-US" altLang="zh-TW" sz="1800" dirty="0" smtClean="0"/>
              <a:t>=“student” &gt;</a:t>
            </a:r>
            <a:r>
              <a:rPr lang="zh-TW" altLang="en-US" sz="1800" dirty="0" smtClean="0"/>
              <a:t>學生</a:t>
            </a:r>
            <a:endParaRPr lang="en-US" altLang="zh-TW" sz="1800" dirty="0"/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&lt;</a:t>
            </a:r>
            <a:r>
              <a:rPr lang="en-US" altLang="zh-TW" sz="1800" b="1" dirty="0">
                <a:solidFill>
                  <a:srgbClr val="FF0000"/>
                </a:solidFill>
              </a:rPr>
              <a:t>option</a:t>
            </a:r>
            <a:r>
              <a:rPr lang="en-US" altLang="zh-TW" sz="1800" dirty="0"/>
              <a:t> value</a:t>
            </a:r>
            <a:r>
              <a:rPr lang="en-US" altLang="zh-TW" sz="1800" dirty="0" smtClean="0"/>
              <a:t>=“teacher”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selected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老師</a:t>
            </a:r>
            <a:endParaRPr lang="en-US" altLang="zh-TW" sz="1800" dirty="0"/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&lt;/</a:t>
            </a:r>
            <a:r>
              <a:rPr lang="en-US" altLang="zh-TW" sz="1800" b="1" dirty="0">
                <a:solidFill>
                  <a:srgbClr val="FF0000"/>
                </a:solidFill>
              </a:rPr>
              <a:t>select</a:t>
            </a:r>
            <a:r>
              <a:rPr lang="en-US" altLang="zh-TW" sz="1800" dirty="0" smtClean="0"/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zh-TW" sz="1900" dirty="0" smtClean="0"/>
              <a:t>HTML </a:t>
            </a:r>
            <a:r>
              <a:rPr lang="zh-TW" altLang="en-US" sz="1900" dirty="0" smtClean="0"/>
              <a:t>語法</a:t>
            </a:r>
            <a:endParaRPr lang="en-US" altLang="zh-TW" sz="1900" dirty="0" smtClean="0"/>
          </a:p>
          <a:p>
            <a:pPr lvl="1">
              <a:lnSpc>
                <a:spcPct val="90000"/>
              </a:lnSpc>
            </a:pPr>
            <a:r>
              <a:rPr lang="en-US" altLang="zh-TW" sz="1500" dirty="0" smtClean="0"/>
              <a:t>&lt;</a:t>
            </a:r>
            <a:r>
              <a:rPr lang="en-US" altLang="zh-TW" sz="1500" dirty="0"/>
              <a:t>option&gt;</a:t>
            </a:r>
            <a:r>
              <a:rPr lang="zh-TW" altLang="en-US" sz="1500" dirty="0"/>
              <a:t>標籤必須包含在</a:t>
            </a:r>
            <a:r>
              <a:rPr lang="en-US" altLang="zh-TW" sz="1500" dirty="0"/>
              <a:t>&lt;select&gt;</a:t>
            </a:r>
            <a:r>
              <a:rPr lang="zh-TW" altLang="en-US" sz="1500" dirty="0"/>
              <a:t>與</a:t>
            </a:r>
            <a:r>
              <a:rPr lang="en-US" altLang="zh-TW" sz="1500" dirty="0"/>
              <a:t>&lt;/select&gt;</a:t>
            </a:r>
            <a:r>
              <a:rPr lang="zh-TW" altLang="en-US" sz="1500" dirty="0"/>
              <a:t>標籤中。</a:t>
            </a:r>
          </a:p>
          <a:p>
            <a:pPr lvl="1">
              <a:lnSpc>
                <a:spcPct val="90000"/>
              </a:lnSpc>
            </a:pPr>
            <a:r>
              <a:rPr lang="en-US" altLang="zh-TW" sz="1500" dirty="0" smtClean="0"/>
              <a:t>&lt;select&gt;</a:t>
            </a:r>
            <a:r>
              <a:rPr lang="zh-TW" altLang="en-US" sz="1500" dirty="0" smtClean="0"/>
              <a:t>標籤之屬性：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name </a:t>
            </a:r>
            <a:r>
              <a:rPr lang="zh-TW" altLang="en-US" sz="1600" dirty="0" smtClean="0"/>
              <a:t>：設定</a:t>
            </a:r>
            <a:r>
              <a:rPr lang="en-US" altLang="zh-TW" sz="1600" dirty="0" smtClean="0"/>
              <a:t>select</a:t>
            </a:r>
            <a:r>
              <a:rPr lang="zh-TW" altLang="en-US" sz="1600" dirty="0" smtClean="0"/>
              <a:t>元件的名稱。</a:t>
            </a:r>
          </a:p>
          <a:p>
            <a:pPr lvl="1">
              <a:lnSpc>
                <a:spcPct val="90000"/>
              </a:lnSpc>
            </a:pPr>
            <a:r>
              <a:rPr lang="en-US" altLang="zh-TW" sz="1500" dirty="0" smtClean="0"/>
              <a:t>&lt;option&gt;</a:t>
            </a:r>
            <a:r>
              <a:rPr lang="zh-TW" altLang="en-US" sz="1500" dirty="0" smtClean="0"/>
              <a:t>標籤之屬性：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value </a:t>
            </a:r>
            <a:r>
              <a:rPr lang="zh-TW" altLang="en-US" sz="1600" dirty="0" smtClean="0"/>
              <a:t>：設定</a:t>
            </a:r>
            <a:r>
              <a:rPr lang="en-US" altLang="zh-TW" sz="1600" dirty="0" smtClean="0"/>
              <a:t>option</a:t>
            </a:r>
            <a:r>
              <a:rPr lang="zh-TW" altLang="en-US" sz="1600" dirty="0" smtClean="0"/>
              <a:t>元件所包含之值。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selected</a:t>
            </a:r>
            <a:r>
              <a:rPr lang="zh-TW" altLang="en-US" sz="1600" smtClean="0"/>
              <a:t>：預設的選擇項目，</a:t>
            </a:r>
            <a:r>
              <a:rPr lang="zh-TW" altLang="en-US" sz="1600" dirty="0" smtClean="0"/>
              <a:t>一組下拉式選單僅可有一個</a:t>
            </a:r>
            <a:r>
              <a:rPr lang="en-US" altLang="zh-TW" sz="1600" dirty="0" smtClean="0"/>
              <a:t>option</a:t>
            </a:r>
            <a:r>
              <a:rPr lang="zh-TW" altLang="en-US" sz="1600" dirty="0" smtClean="0"/>
              <a:t>設定此屬性</a:t>
            </a:r>
          </a:p>
        </p:txBody>
      </p:sp>
      <p:graphicFrame>
        <p:nvGraphicFramePr>
          <p:cNvPr id="16387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3747645"/>
              </p:ext>
            </p:extLst>
          </p:nvPr>
        </p:nvGraphicFramePr>
        <p:xfrm>
          <a:off x="5796136" y="1772816"/>
          <a:ext cx="1584176" cy="106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點陣圖影像" r:id="rId3" imgW="990738" imgH="666667" progId="Paint.Picture">
                  <p:embed/>
                </p:oleObj>
              </mc:Choice>
              <mc:Fallback>
                <p:oleObj name="點陣圖影像" r:id="rId3" imgW="990738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772816"/>
                        <a:ext cx="1584176" cy="106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algn="ctr"/>
            <a:r>
              <a:rPr lang="en-US" altLang="zh-TW" sz="3900" dirty="0"/>
              <a:t>&lt;</a:t>
            </a:r>
            <a:r>
              <a:rPr lang="en-US" altLang="zh-TW" sz="3900" dirty="0" smtClean="0"/>
              <a:t>select&gt;</a:t>
            </a:r>
            <a:r>
              <a:rPr lang="zh-TW" altLang="en-US" sz="3900" dirty="0" smtClean="0"/>
              <a:t>與</a:t>
            </a:r>
            <a:r>
              <a:rPr lang="en-US" altLang="zh-TW" sz="3900" dirty="0"/>
              <a:t>&lt;option&gt;</a:t>
            </a:r>
            <a:r>
              <a:rPr lang="zh-TW" altLang="en-US" sz="3900" dirty="0"/>
              <a:t>標籤</a:t>
            </a:r>
          </a:p>
        </p:txBody>
      </p:sp>
    </p:spTree>
    <p:extLst>
      <p:ext uri="{BB962C8B-B14F-4D97-AF65-F5344CB8AC3E}">
        <p14:creationId xmlns:p14="http://schemas.microsoft.com/office/powerpoint/2010/main" val="372669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79512" y="1426082"/>
            <a:ext cx="5832475" cy="475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&lt;html&gt;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&lt;form name="</a:t>
            </a:r>
            <a:r>
              <a:rPr lang="en-US" altLang="zh-TW" sz="1300" dirty="0" err="1"/>
              <a:t>frm</a:t>
            </a:r>
            <a:r>
              <a:rPr lang="en-US" altLang="zh-TW" sz="1300" dirty="0"/>
              <a:t>" method="GET" action</a:t>
            </a:r>
            <a:r>
              <a:rPr lang="en-US" altLang="zh-TW" sz="1300" dirty="0" smtClean="0"/>
              <a:t>=“</a:t>
            </a:r>
            <a:r>
              <a:rPr lang="en-US" altLang="zh-TW" sz="1300" dirty="0" err="1" smtClean="0"/>
              <a:t>Save.php</a:t>
            </a:r>
            <a:r>
              <a:rPr lang="en-US" altLang="zh-TW" sz="1300" dirty="0" smtClean="0"/>
              <a:t>"&gt;</a:t>
            </a:r>
            <a:endParaRPr lang="en-US" altLang="zh-TW" sz="13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姓名</a:t>
            </a:r>
            <a:r>
              <a:rPr lang="en-US" altLang="zh-TW" sz="1300" dirty="0"/>
              <a:t>:&lt;input type="text" name="name" size="10"&gt;&lt;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職業</a:t>
            </a:r>
            <a:r>
              <a:rPr lang="en-US" altLang="zh-TW" sz="1300" dirty="0"/>
              <a:t>:&lt;select name="work"&gt;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&lt;option value="1" selected&gt;</a:t>
            </a:r>
            <a:r>
              <a:rPr lang="zh-TW" altLang="en-US" sz="1300" dirty="0"/>
              <a:t>學生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&lt;option value="2"&gt;</a:t>
            </a:r>
            <a:r>
              <a:rPr lang="zh-TW" altLang="en-US" sz="1300" dirty="0"/>
              <a:t>老師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&lt;option value="3"&gt;</a:t>
            </a:r>
            <a:r>
              <a:rPr lang="zh-TW" altLang="en-US" sz="1300" dirty="0"/>
              <a:t>其他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&lt;/select&gt;&lt;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性別</a:t>
            </a:r>
            <a:r>
              <a:rPr lang="en-US" altLang="zh-TW" sz="1300" dirty="0"/>
              <a:t>:&lt;input type="radio" name="sex" value="m"&gt;</a:t>
            </a:r>
            <a:r>
              <a:rPr lang="zh-TW" altLang="en-US" sz="1300" dirty="0"/>
              <a:t>男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type="radio" name="sex" value="f"&gt;</a:t>
            </a:r>
            <a:r>
              <a:rPr lang="zh-TW" altLang="en-US" sz="1300" dirty="0"/>
              <a:t>女</a:t>
            </a:r>
            <a:r>
              <a:rPr lang="en-US" altLang="zh-TW" sz="1300" dirty="0"/>
              <a:t>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讀書時間</a:t>
            </a:r>
            <a:r>
              <a:rPr lang="en-US" altLang="zh-TW" sz="1300" dirty="0"/>
              <a:t>:&lt;input type="radio" name="</a:t>
            </a:r>
            <a:r>
              <a:rPr lang="en-US" altLang="zh-TW" sz="1300" dirty="0" err="1"/>
              <a:t>bef</a:t>
            </a:r>
            <a:r>
              <a:rPr lang="en-US" altLang="zh-TW" sz="1300" dirty="0"/>
              <a:t>" value="1"&gt;</a:t>
            </a:r>
            <a:r>
              <a:rPr lang="zh-TW" altLang="en-US" sz="1300" dirty="0"/>
              <a:t>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type="radio" name="</a:t>
            </a:r>
            <a:r>
              <a:rPr lang="en-US" altLang="zh-TW" sz="1300" dirty="0" err="1"/>
              <a:t>bef</a:t>
            </a:r>
            <a:r>
              <a:rPr lang="en-US" altLang="zh-TW" sz="1300" dirty="0"/>
              <a:t>" value="2"&gt;</a:t>
            </a:r>
            <a:r>
              <a:rPr lang="zh-TW" altLang="en-US" sz="1300" dirty="0"/>
              <a:t>普通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type="radio" name="</a:t>
            </a:r>
            <a:r>
              <a:rPr lang="en-US" altLang="zh-TW" sz="1300" dirty="0" err="1"/>
              <a:t>bef</a:t>
            </a:r>
            <a:r>
              <a:rPr lang="en-US" altLang="zh-TW" sz="1300" dirty="0"/>
              <a:t>" value="3"&gt;</a:t>
            </a:r>
            <a:r>
              <a:rPr lang="zh-TW" altLang="en-US" sz="1300" dirty="0"/>
              <a:t>少</a:t>
            </a:r>
            <a:r>
              <a:rPr lang="en-US" altLang="zh-TW" sz="1300" dirty="0"/>
              <a:t>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興趣</a:t>
            </a:r>
            <a:r>
              <a:rPr lang="en-US" altLang="zh-TW" sz="1300" dirty="0"/>
              <a:t>:&lt;input type="checkbox" name="inte1" value="1"&gt;</a:t>
            </a:r>
            <a:r>
              <a:rPr lang="zh-TW" altLang="en-US" sz="1300" dirty="0"/>
              <a:t>打球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type="checkbox" name="inte2" value="2"&gt;</a:t>
            </a:r>
            <a:r>
              <a:rPr lang="zh-TW" altLang="en-US" sz="1300" dirty="0"/>
              <a:t>爬山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type="checkbox" name="inte3" value="3"&gt;</a:t>
            </a:r>
            <a:r>
              <a:rPr lang="zh-TW" altLang="en-US" sz="1300" dirty="0"/>
              <a:t>電腦</a:t>
            </a:r>
            <a:r>
              <a:rPr lang="en-US" altLang="zh-TW" sz="1300" dirty="0"/>
              <a:t>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其他</a:t>
            </a:r>
            <a:r>
              <a:rPr lang="en-US" altLang="zh-TW" sz="1300" dirty="0"/>
              <a:t>:&lt;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&gt;&lt;</a:t>
            </a:r>
            <a:r>
              <a:rPr lang="en-US" altLang="zh-TW" sz="1300" dirty="0" err="1"/>
              <a:t>textarea</a:t>
            </a:r>
            <a:r>
              <a:rPr lang="en-US" altLang="zh-TW" sz="1300" dirty="0"/>
              <a:t> name="suggest"&gt;&lt;/</a:t>
            </a:r>
            <a:r>
              <a:rPr lang="en-US" altLang="zh-TW" sz="1300" dirty="0" err="1"/>
              <a:t>textarea</a:t>
            </a:r>
            <a:r>
              <a:rPr lang="en-US" altLang="zh-TW" sz="1300" dirty="0"/>
              <a:t>&gt;&lt;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&lt;input type="reset" value="</a:t>
            </a:r>
            <a:r>
              <a:rPr lang="zh-TW" altLang="en-US" sz="1300" dirty="0"/>
              <a:t>清除</a:t>
            </a:r>
            <a:r>
              <a:rPr lang="en-US" altLang="zh-TW" sz="1300" dirty="0"/>
              <a:t>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&lt;input type="submit" value="Login"&gt;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&lt;/form&gt;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&lt;/body&gt;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&lt;/html&gt;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45" y="1641263"/>
            <a:ext cx="30956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332656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000" b="1" cap="none" spc="50" dirty="0" smtClean="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9pPr>
          </a:lstStyle>
          <a:p>
            <a:pPr algn="ctr"/>
            <a:r>
              <a:rPr lang="en-US" altLang="zh-TW" sz="3900" kern="0" dirty="0" smtClean="0"/>
              <a:t>Exp2.htm</a:t>
            </a:r>
            <a:endParaRPr lang="zh-TW" sz="3900" kern="0" dirty="0"/>
          </a:p>
        </p:txBody>
      </p:sp>
    </p:spTree>
    <p:extLst>
      <p:ext uri="{BB962C8B-B14F-4D97-AF65-F5344CB8AC3E}">
        <p14:creationId xmlns:p14="http://schemas.microsoft.com/office/powerpoint/2010/main" val="63189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3" y="338267"/>
            <a:ext cx="5830417" cy="1163638"/>
          </a:xfrm>
        </p:spPr>
        <p:txBody>
          <a:bodyPr/>
          <a:lstStyle/>
          <a:p>
            <a:pPr eaLnBrk="1" hangingPunct="1"/>
            <a:r>
              <a:rPr lang="zh-TW" altLang="en-US" smtClean="0"/>
              <a:t>補充</a:t>
            </a:r>
            <a:r>
              <a:rPr lang="zh-TW" altLang="en-US" dirty="0" smtClean="0"/>
              <a:t>說明</a:t>
            </a:r>
            <a:r>
              <a:rPr lang="zh-TW" altLang="en-US" smtClean="0"/>
              <a:t>　</a:t>
            </a:r>
            <a:endParaRPr lang="en-US" altLang="zh-TW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表單輸入可搭配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JS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程式進行輸入資料檢查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防呆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本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課程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會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教</a:t>
            </a:r>
            <a:endParaRPr lang="en-US" altLang="zh-TW" b="1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前端表單輸入須配合伺服器端程式方可在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server 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存資料</a:t>
            </a:r>
            <a:endParaRPr lang="en-US" altLang="zh-TW" b="1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/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server 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程式網二會教，同學亦可自學</a:t>
            </a:r>
            <a:endParaRPr lang="en-US" altLang="zh-TW" b="1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HTML </a:t>
            </a:r>
            <a:r>
              <a:rPr lang="zh-TW" altLang="en-US" smtClean="0"/>
              <a:t> 輸入標籤用途</a:t>
            </a:r>
            <a:endParaRPr lang="en-US" altLang="zh-TW" dirty="0" smtClean="0"/>
          </a:p>
          <a:p>
            <a:endParaRPr lang="en-US" altLang="zh-TW" smtClean="0"/>
          </a:p>
          <a:p>
            <a:r>
              <a:rPr lang="zh-TW" altLang="en-US" smtClean="0"/>
              <a:t>常見</a:t>
            </a:r>
            <a:r>
              <a:rPr lang="zh-TW" altLang="en-US" dirty="0" smtClean="0"/>
              <a:t>之表單輸入標籤（</a:t>
            </a:r>
            <a:r>
              <a:rPr lang="en-US" altLang="zh-TW" dirty="0" smtClean="0"/>
              <a:t> input tags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en-US" altLang="zh-TW" smtClean="0"/>
          </a:p>
          <a:p>
            <a:r>
              <a:rPr lang="zh-TW" altLang="en-US" smtClean="0"/>
              <a:t>填表</a:t>
            </a:r>
            <a:r>
              <a:rPr lang="zh-TW" altLang="en-US" dirty="0" smtClean="0"/>
              <a:t>資料處理</a:t>
            </a:r>
            <a:endParaRPr lang="en-US" altLang="zh-TW" dirty="0"/>
          </a:p>
          <a:p>
            <a:pPr lvl="1"/>
            <a:r>
              <a:rPr lang="zh-TW" altLang="en-US" dirty="0"/>
              <a:t>防</a:t>
            </a:r>
            <a:r>
              <a:rPr lang="zh-TW" altLang="en-US" dirty="0" smtClean="0"/>
              <a:t>呆、表單資料彙整</a:t>
            </a:r>
            <a:r>
              <a:rPr lang="en-US" altLang="zh-TW" dirty="0" smtClean="0"/>
              <a:t>(</a:t>
            </a:r>
            <a:r>
              <a:rPr lang="zh-TW" altLang="en-US" dirty="0" smtClean="0"/>
              <a:t>彙整成 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、或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格式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上傳資料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72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545" y="338267"/>
            <a:ext cx="7481455" cy="11636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HTML Form </a:t>
            </a:r>
            <a:r>
              <a:rPr lang="zh-TW" altLang="en-US" dirty="0" smtClean="0"/>
              <a:t>網頁表單的用途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2856"/>
            <a:ext cx="7772400" cy="4048136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提供瀏覽器端輸入介面，方便使用者</a:t>
            </a:r>
            <a:r>
              <a:rPr lang="zh-TW" altLang="en-US" dirty="0"/>
              <a:t>輸入資訊，</a:t>
            </a:r>
            <a:r>
              <a:rPr lang="zh-TW" altLang="en-US" dirty="0" smtClean="0"/>
              <a:t>提供線上服務</a:t>
            </a:r>
            <a:endParaRPr lang="zh-TW" altLang="en-US" dirty="0"/>
          </a:p>
          <a:p>
            <a:pPr lvl="1"/>
            <a:r>
              <a:rPr lang="zh-TW" altLang="en-US" dirty="0" smtClean="0"/>
              <a:t>線</a:t>
            </a:r>
            <a:r>
              <a:rPr lang="zh-TW" altLang="en-US" dirty="0"/>
              <a:t>上報名</a:t>
            </a:r>
            <a:r>
              <a:rPr lang="zh-TW" altLang="en-US" dirty="0" smtClean="0"/>
              <a:t>、訂單購物、</a:t>
            </a:r>
            <a:r>
              <a:rPr lang="zh-TW" altLang="en-US" dirty="0"/>
              <a:t>討論區</a:t>
            </a:r>
            <a:r>
              <a:rPr lang="en-US" altLang="zh-TW" dirty="0"/>
              <a:t>…</a:t>
            </a:r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91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HTML Form </a:t>
            </a:r>
            <a:r>
              <a:rPr lang="zh-TW" altLang="en-US" dirty="0" smtClean="0"/>
              <a:t>結構</a:t>
            </a:r>
            <a:endParaRPr lang="en-US" altLang="zh-TW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&lt;!DOCTYPE html&gt;</a:t>
            </a:r>
          </a:p>
          <a:p>
            <a:r>
              <a:rPr lang="en-US" altLang="zh-TW" sz="2800" dirty="0"/>
              <a:t>&lt;html</a:t>
            </a:r>
            <a:r>
              <a:rPr lang="en-US" altLang="zh-TW" sz="2800" dirty="0" smtClean="0"/>
              <a:t>&gt;&lt;</a:t>
            </a:r>
            <a:r>
              <a:rPr lang="en-US" altLang="zh-TW" sz="2800" dirty="0"/>
              <a:t>body&gt;</a:t>
            </a:r>
          </a:p>
          <a:p>
            <a:r>
              <a:rPr lang="en-US" altLang="zh-TW" sz="2800" dirty="0" smtClean="0"/>
              <a:t>&lt;</a:t>
            </a:r>
            <a:r>
              <a:rPr lang="en-US" altLang="zh-TW" sz="2800" dirty="0"/>
              <a:t>form action</a:t>
            </a:r>
            <a:r>
              <a:rPr lang="en-US" altLang="zh-TW" sz="2800" dirty="0" smtClean="0"/>
              <a:t>="</a:t>
            </a:r>
            <a:r>
              <a:rPr lang="en-US" altLang="zh-TW" sz="2800" dirty="0"/>
              <a:t>server </a:t>
            </a:r>
            <a:r>
              <a:rPr lang="zh-TW" altLang="en-US" sz="2800" dirty="0" smtClean="0"/>
              <a:t>程式 </a:t>
            </a:r>
            <a:r>
              <a:rPr lang="en-US" altLang="zh-TW" sz="2800" dirty="0" smtClean="0"/>
              <a:t>URL"&gt;</a:t>
            </a:r>
            <a:endParaRPr lang="en-US" altLang="zh-TW" sz="2800" dirty="0"/>
          </a:p>
          <a:p>
            <a:r>
              <a:rPr lang="zh-TW" altLang="en-US" sz="2800" dirty="0" smtClean="0"/>
              <a:t>內含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html inputs </a:t>
            </a:r>
            <a:r>
              <a:rPr lang="zh-TW" altLang="en-US" sz="2800" dirty="0" smtClean="0"/>
              <a:t>及其他</a:t>
            </a:r>
            <a:r>
              <a:rPr lang="zh-TW" altLang="en-US" sz="2800" dirty="0"/>
              <a:t>標籤</a:t>
            </a:r>
            <a:endParaRPr lang="en-US" altLang="zh-TW" sz="2800" dirty="0"/>
          </a:p>
          <a:p>
            <a:r>
              <a:rPr lang="en-US" altLang="zh-TW" sz="2800" dirty="0"/>
              <a:t>&lt;/form&gt; </a:t>
            </a:r>
          </a:p>
          <a:p>
            <a:r>
              <a:rPr lang="en-US" altLang="zh-TW" sz="2800" dirty="0" smtClean="0"/>
              <a:t>&lt;/</a:t>
            </a:r>
            <a:r>
              <a:rPr lang="en-US" altLang="zh-TW" sz="2800" dirty="0"/>
              <a:t>body</a:t>
            </a:r>
            <a:r>
              <a:rPr lang="en-US" altLang="zh-TW" sz="2800" dirty="0" smtClean="0"/>
              <a:t>&gt;&lt;/</a:t>
            </a:r>
            <a:r>
              <a:rPr lang="en-US" altLang="zh-TW" sz="28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47073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inputs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844824"/>
            <a:ext cx="7772400" cy="663760"/>
          </a:xfrm>
        </p:spPr>
        <p:txBody>
          <a:bodyPr/>
          <a:lstStyle/>
          <a:p>
            <a:r>
              <a:rPr lang="zh-TW" altLang="en-US" dirty="0"/>
              <a:t>範例結果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4896544" cy="290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82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inputs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556792"/>
            <a:ext cx="7772400" cy="663760"/>
          </a:xfrm>
        </p:spPr>
        <p:txBody>
          <a:bodyPr wrap="none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&lt;html</a:t>
            </a:r>
            <a:r>
              <a:rPr lang="en-US" altLang="zh-TW" sz="18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body</a:t>
            </a:r>
            <a:r>
              <a:rPr lang="en-US" altLang="zh-TW" sz="18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smtClean="0"/>
              <a:t>&lt;form action="/action_page.php"&gt;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smtClean="0"/>
              <a:t>  Name:&lt;br&gt;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smtClean="0"/>
              <a:t>  </a:t>
            </a:r>
            <a:r>
              <a:rPr lang="en-US" altLang="zh-TW" sz="1800" dirty="0"/>
              <a:t>&lt;input type="text" name="</a:t>
            </a:r>
            <a:r>
              <a:rPr lang="en-US" altLang="zh-TW" sz="1800" dirty="0" err="1"/>
              <a:t>pateintName</a:t>
            </a:r>
            <a:r>
              <a:rPr lang="en-US" altLang="zh-TW" sz="1800" dirty="0"/>
              <a:t>" value="Mickey</a:t>
            </a:r>
            <a:r>
              <a:rPr lang="en-US" altLang="zh-TW" sz="1800" dirty="0" smtClean="0"/>
              <a:t>"&gt;  </a:t>
            </a:r>
            <a:r>
              <a:rPr lang="en-US" altLang="zh-TW" sz="1800" dirty="0"/>
              <a:t>&lt;</a:t>
            </a:r>
            <a:r>
              <a:rPr lang="en-US" altLang="zh-TW" sz="1800" dirty="0" err="1"/>
              <a:t>br</a:t>
            </a:r>
            <a:r>
              <a:rPr lang="en-US" altLang="zh-TW" sz="1800" dirty="0"/>
              <a:t>&gt;&lt;</a:t>
            </a:r>
            <a:r>
              <a:rPr lang="en-US" altLang="zh-TW" sz="1800" dirty="0" err="1"/>
              <a:t>br</a:t>
            </a:r>
            <a:r>
              <a:rPr lang="en-US" altLang="zh-TW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 </a:t>
            </a:r>
            <a:r>
              <a:rPr lang="en-US" altLang="zh-TW" sz="1800" dirty="0"/>
              <a:t>Gender:&lt;</a:t>
            </a:r>
            <a:r>
              <a:rPr lang="en-US" altLang="zh-TW" sz="1800" dirty="0" err="1"/>
              <a:t>br</a:t>
            </a:r>
            <a:r>
              <a:rPr lang="en-US" altLang="zh-TW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&lt;input type="radio" name="gender" value="male" checked&gt; Male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&lt;input type="radio" name="gender" value="female"&gt; Female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&lt;input type="radio" name="gender" value="other"&gt; Other &lt;</a:t>
            </a:r>
            <a:r>
              <a:rPr lang="en-US" altLang="zh-TW" sz="1800" dirty="0" err="1"/>
              <a:t>br</a:t>
            </a:r>
            <a:r>
              <a:rPr lang="en-US" altLang="zh-TW" sz="1800" dirty="0" smtClean="0"/>
              <a:t>&gt;  </a:t>
            </a:r>
            <a:endParaRPr lang="en-US" altLang="zh-TW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</a:t>
            </a:r>
            <a:endParaRPr lang="en-US" altLang="zh-TW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input type="submit" value="Submit"&gt;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&lt;/form&gt;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&lt;/</a:t>
            </a:r>
            <a:r>
              <a:rPr lang="en-US" altLang="zh-TW" sz="1800" dirty="0"/>
              <a:t>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&lt;/html</a:t>
            </a:r>
            <a:r>
              <a:rPr lang="en-US" altLang="zh-TW" sz="1800" dirty="0" smtClean="0"/>
              <a:t>&gt;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70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539750" y="2420938"/>
            <a:ext cx="8229600" cy="1143000"/>
          </a:xfrm>
        </p:spPr>
        <p:txBody>
          <a:bodyPr/>
          <a:lstStyle/>
          <a:p>
            <a:r>
              <a:rPr lang="zh-TW" altLang="en-US" dirty="0"/>
              <a:t>常用</a:t>
            </a:r>
            <a:r>
              <a:rPr lang="zh-TW" altLang="en-US" dirty="0" smtClean="0"/>
              <a:t>的輸入標籤 </a:t>
            </a:r>
            <a:r>
              <a:rPr lang="en-US" altLang="zh-TW" dirty="0" smtClean="0"/>
              <a:t>(input tags)</a:t>
            </a:r>
            <a:endParaRPr lang="zh-TW" altLang="en-US" dirty="0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68313" y="5229225"/>
            <a:ext cx="8229600" cy="925513"/>
          </a:xfrm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4706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796925"/>
          </a:xfrm>
        </p:spPr>
        <p:txBody>
          <a:bodyPr/>
          <a:lstStyle/>
          <a:p>
            <a:pPr algn="ctr" eaLnBrk="1" hangingPunct="1"/>
            <a:r>
              <a:rPr lang="zh-TW" altLang="en-US" sz="3400" dirty="0" smtClean="0"/>
              <a:t>各類 </a:t>
            </a:r>
            <a:r>
              <a:rPr lang="en-US" altLang="zh-TW" sz="3400" dirty="0" smtClean="0"/>
              <a:t>&lt;input&gt;</a:t>
            </a:r>
            <a:r>
              <a:rPr lang="zh-TW" altLang="en-US" sz="3400" dirty="0" smtClean="0"/>
              <a:t>標籤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en-US" altLang="zh-TW" sz="1700" dirty="0" smtClean="0"/>
              <a:t>Text</a:t>
            </a:r>
            <a:r>
              <a:rPr lang="zh-TW" altLang="en-US" sz="1700" dirty="0" smtClean="0"/>
              <a:t> 文字輸入標籤 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type=“text”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 size=“20”&gt;</a:t>
            </a:r>
          </a:p>
          <a:p>
            <a:pPr lvl="1" eaLnBrk="1" hangingPunct="1"/>
            <a:endParaRPr lang="en-US" altLang="zh-TW" sz="1500" dirty="0" smtClean="0"/>
          </a:p>
          <a:p>
            <a:pPr eaLnBrk="1" hangingPunct="1"/>
            <a:r>
              <a:rPr lang="en-US" altLang="zh-TW" sz="1700" dirty="0" smtClean="0"/>
              <a:t>Radio</a:t>
            </a:r>
            <a:r>
              <a:rPr lang="zh-TW" altLang="en-US" sz="1700" dirty="0" smtClean="0"/>
              <a:t> 單選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type=“radio”</a:t>
            </a:r>
            <a:r>
              <a:rPr lang="en-US" altLang="zh-TW" sz="1500" dirty="0" smtClean="0"/>
              <a:t> 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r>
              <a:rPr lang="zh-TW" altLang="en-US" sz="1500" b="1" dirty="0" smtClean="0">
                <a:solidFill>
                  <a:srgbClr val="FF0000"/>
                </a:solidFill>
              </a:rPr>
              <a:t>通常會由多個相同名稱之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Radio</a:t>
            </a:r>
            <a:r>
              <a:rPr lang="zh-TW" altLang="en-US" sz="1500" b="1" dirty="0" smtClean="0">
                <a:solidFill>
                  <a:srgbClr val="FF0000"/>
                </a:solidFill>
              </a:rPr>
              <a:t>元件來提供單選功能</a:t>
            </a:r>
          </a:p>
          <a:p>
            <a:pPr eaLnBrk="1" hangingPunct="1"/>
            <a:endParaRPr lang="en-US" altLang="zh-TW" sz="1700" dirty="0" smtClean="0"/>
          </a:p>
          <a:p>
            <a:pPr eaLnBrk="1" hangingPunct="1"/>
            <a:r>
              <a:rPr lang="en-US" altLang="zh-TW" sz="1700" dirty="0" smtClean="0"/>
              <a:t>Checkbox</a:t>
            </a:r>
            <a:r>
              <a:rPr lang="zh-TW" altLang="en-US" sz="1700" dirty="0" smtClean="0"/>
              <a:t> 複選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type=“checkbox”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endParaRPr lang="zh-TW" altLang="en-US" sz="1500" dirty="0" smtClean="0"/>
          </a:p>
        </p:txBody>
      </p:sp>
      <p:graphicFrame>
        <p:nvGraphicFramePr>
          <p:cNvPr id="13316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82059467"/>
              </p:ext>
            </p:extLst>
          </p:nvPr>
        </p:nvGraphicFramePr>
        <p:xfrm>
          <a:off x="2915816" y="1844824"/>
          <a:ext cx="15525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點陣圖影像" r:id="rId3" imgW="1552792" imgH="276117" progId="Paint.Picture">
                  <p:embed/>
                </p:oleObj>
              </mc:Choice>
              <mc:Fallback>
                <p:oleObj name="點陣圖影像" r:id="rId3" imgW="1552792" imgH="2761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844824"/>
                        <a:ext cx="155257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59653"/>
              </p:ext>
            </p:extLst>
          </p:nvPr>
        </p:nvGraphicFramePr>
        <p:xfrm>
          <a:off x="2339752" y="3356992"/>
          <a:ext cx="12192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點陣圖影像" r:id="rId5" imgW="1219370" imgH="285866" progId="Paint.Picture">
                  <p:embed/>
                </p:oleObj>
              </mc:Choice>
              <mc:Fallback>
                <p:oleObj name="點陣圖影像" r:id="rId5" imgW="1219370" imgH="2858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56992"/>
                        <a:ext cx="12192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09567"/>
              </p:ext>
            </p:extLst>
          </p:nvPr>
        </p:nvGraphicFramePr>
        <p:xfrm>
          <a:off x="2627784" y="5445224"/>
          <a:ext cx="2095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點陣圖影像" r:id="rId7" imgW="2095793" imgH="237969" progId="Paint.Picture">
                  <p:embed/>
                </p:oleObj>
              </mc:Choice>
              <mc:Fallback>
                <p:oleObj name="點陣圖影像" r:id="rId7" imgW="2095793" imgH="2379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445224"/>
                        <a:ext cx="20955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32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796925"/>
          </a:xfrm>
        </p:spPr>
        <p:txBody>
          <a:bodyPr/>
          <a:lstStyle/>
          <a:p>
            <a:pPr algn="ctr" eaLnBrk="1" hangingPunct="1"/>
            <a:r>
              <a:rPr lang="en-US" altLang="zh-TW" sz="3400" dirty="0" smtClean="0"/>
              <a:t>Radio </a:t>
            </a:r>
            <a:r>
              <a:rPr lang="zh-TW" altLang="en-US" sz="3400" dirty="0" smtClean="0"/>
              <a:t>分組單選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Q:</a:t>
            </a:r>
            <a:r>
              <a:rPr lang="zh-TW" altLang="en-US" sz="2400" dirty="0" smtClean="0"/>
              <a:t> 如何做到 </a:t>
            </a:r>
            <a:r>
              <a:rPr lang="en-US" altLang="zh-TW" sz="2400" dirty="0" smtClean="0"/>
              <a:t>radio </a:t>
            </a:r>
            <a:r>
              <a:rPr lang="zh-TW" altLang="en-US" sz="2400" dirty="0" smtClean="0"/>
              <a:t>分組單選，例如表單當中包含性別及最高學歷兩類選項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性別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男生、女生、不明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最高</a:t>
            </a:r>
            <a:r>
              <a:rPr lang="zh-TW" altLang="en-US" sz="2000" dirty="0" smtClean="0"/>
              <a:t>學歷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博士、碩士、大學、專科、高中、國中、國小、其他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4770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629</Words>
  <Application>Microsoft Office PowerPoint</Application>
  <PresentationFormat>如螢幕大小 (4:3)</PresentationFormat>
  <Paragraphs>136</Paragraphs>
  <Slides>15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MS PGothic</vt:lpstr>
      <vt:lpstr>あくあフォント</vt:lpstr>
      <vt:lpstr>微軟正黑體</vt:lpstr>
      <vt:lpstr>新細明體</vt:lpstr>
      <vt:lpstr>Arial</vt:lpstr>
      <vt:lpstr>Calibri</vt:lpstr>
      <vt:lpstr>Times New Roman</vt:lpstr>
      <vt:lpstr>Wingdings</vt:lpstr>
      <vt:lpstr>BlueFlower</vt:lpstr>
      <vt:lpstr>點陣圖影像</vt:lpstr>
      <vt:lpstr>HTML inputs   網頁輸入標籤  </vt:lpstr>
      <vt:lpstr>Agenda</vt:lpstr>
      <vt:lpstr>HTML Form 網頁表單的用途</vt:lpstr>
      <vt:lpstr>HTML Form 結構</vt:lpstr>
      <vt:lpstr>HTML inputs example</vt:lpstr>
      <vt:lpstr>HTML inputs example</vt:lpstr>
      <vt:lpstr>常用的輸入標籤 (input tags)</vt:lpstr>
      <vt:lpstr>各類 &lt;input&gt;標籤</vt:lpstr>
      <vt:lpstr>Radio 分組單選</vt:lpstr>
      <vt:lpstr>各類 &lt;input&gt;標籤</vt:lpstr>
      <vt:lpstr>Exp1.htm</vt:lpstr>
      <vt:lpstr>&lt;textarea&gt;&lt;/textarea&gt;標籤</vt:lpstr>
      <vt:lpstr>&lt;select&gt;與&lt;option&gt;標籤</vt:lpstr>
      <vt:lpstr>PowerPoint 簡報</vt:lpstr>
      <vt:lpstr>補充說明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chhsiao</cp:lastModifiedBy>
  <cp:revision>170</cp:revision>
  <dcterms:created xsi:type="dcterms:W3CDTF">2011-06-29T14:44:43Z</dcterms:created>
  <dcterms:modified xsi:type="dcterms:W3CDTF">2020-07-16T01:44:49Z</dcterms:modified>
</cp:coreProperties>
</file>