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0"/>
  </p:notesMasterIdLst>
  <p:sldIdLst>
    <p:sldId id="386" r:id="rId2"/>
    <p:sldId id="385" r:id="rId3"/>
    <p:sldId id="387" r:id="rId4"/>
    <p:sldId id="388" r:id="rId5"/>
    <p:sldId id="389" r:id="rId6"/>
    <p:sldId id="391" r:id="rId7"/>
    <p:sldId id="392" r:id="rId8"/>
    <p:sldId id="394" r:id="rId9"/>
    <p:sldId id="397" r:id="rId10"/>
    <p:sldId id="399" r:id="rId11"/>
    <p:sldId id="400" r:id="rId12"/>
    <p:sldId id="401" r:id="rId13"/>
    <p:sldId id="402" r:id="rId14"/>
    <p:sldId id="408" r:id="rId15"/>
    <p:sldId id="410" r:id="rId16"/>
    <p:sldId id="407" r:id="rId17"/>
    <p:sldId id="406" r:id="rId18"/>
    <p:sldId id="409" r:id="rId19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98" autoAdjust="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6C560678-B931-47EE-A2BB-154A6FF8A5EF}" type="datetimeFigureOut">
              <a:rPr lang="zh-TW" altLang="en-US"/>
              <a:pPr>
                <a:defRPr/>
              </a:pPr>
              <a:t>2020/2/10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8BE8EFFE-B306-4C9D-A88E-DF93BB47E51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705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1369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雖然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原始檔為純文字檔，但由於文字指向多媒體元件的指標，所以網頁上會出現圖片、影像或聲音等效果。</a:t>
            </a:r>
            <a:endParaRPr lang="en-US" altLang="zh-TW" dirty="0" smtClean="0"/>
          </a:p>
          <a:p>
            <a:r>
              <a:rPr lang="zh-TW" altLang="en-US" dirty="0" smtClean="0"/>
              <a:t>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將文字設定為標題一，且文字為黃色，置中對齊。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74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7D6075A-658A-49D1-9CB3-089900D60FFC}" type="slidenum">
              <a:rPr lang="zh-TW" altLang="en-US"/>
              <a:pPr eaLnBrk="1" hangingPunct="1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31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7D6075A-658A-49D1-9CB3-089900D60FFC}" type="slidenum">
              <a:rPr lang="zh-TW" altLang="en-US"/>
              <a:pPr eaLnBrk="1" hangingPunct="1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47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7D6075A-658A-49D1-9CB3-089900D60FFC}" type="slidenum">
              <a:rPr lang="zh-TW" altLang="en-US"/>
              <a:pPr eaLnBrk="1" hangingPunct="1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80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5392C-E406-4C26-98FE-C36739A2AA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85417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61845-B262-4D26-B91C-67D69EE5FE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39843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7B5FA-DCE9-4F3A-8CB3-617370027C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0409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A00E8-301D-43D8-B3E6-FD21D929D0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99812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00A23-168E-4C46-AA70-AB4BCDBFE9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347423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4E0AA-E8AE-4E10-AEE5-1A2A2554E7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60164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F1D4B-E0B1-4B2A-BEF2-BE4720FE35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8723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11A62-CA6B-49B1-8769-C716D7C65C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36961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AE0D1-BF62-421C-A7EE-FF00B80AAD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064395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EAC45-4ED7-43AF-A20E-14A5793F88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31337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04BC7-4617-4862-98F6-331B5EE86C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32642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29C465A7-543D-4630-AA67-30EEA7E8F1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hsiao@gms.tc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limr.rubyforge.org/cake/demos/fireworks2.6r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pen.io/dissimulate/pen/KrAw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rw.ncut.edu.tw/peterju/jscrip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mranahmedse/developer-roadma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ebsite/test.ASP?Nam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555654" y="5442047"/>
            <a:ext cx="8280400" cy="707274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ct val="25000"/>
            </a:pPr>
            <a:r>
              <a:rPr lang="zh-TW" altLang="en-US" sz="3600" dirty="0">
                <a:latin typeface="細明體" panose="02020509000000000000" pitchFamily="49" charset="-120"/>
                <a:ea typeface="細明體" panose="02020509000000000000" pitchFamily="49" charset="-120"/>
              </a:rPr>
              <a:t>健康醫療標準化網頁前端應用</a:t>
            </a:r>
            <a:r>
              <a:rPr lang="zh-TW" altLang="en-US" sz="3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入門</a:t>
            </a:r>
            <a:r>
              <a:rPr lang="en-US" altLang="zh-TW" sz="3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sz="3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sz="2400" dirty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sz="2400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sz="2400" dirty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sz="2400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sz="24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慈濟醫資系</a:t>
            </a:r>
            <a:r>
              <a:rPr lang="en-US" altLang="zh-TW" sz="24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sz="24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sz="24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2400" dirty="0">
                <a:latin typeface="細明體" panose="02020509000000000000" pitchFamily="49" charset="-120"/>
                <a:ea typeface="細明體" panose="02020509000000000000" pitchFamily="49" charset="-120"/>
              </a:rPr>
              <a:t>蕭嘉宏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chhsiao@gms.tcu.edu.tw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2400" b="1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SimHei"/>
              <a:sym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03934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9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JavaScript </a:t>
            </a:r>
            <a:r>
              <a:rPr lang="zh-TW" altLang="en-US" smtClean="0"/>
              <a:t>運作說明</a:t>
            </a:r>
          </a:p>
        </p:txBody>
      </p:sp>
    </p:spTree>
    <p:extLst>
      <p:ext uri="{BB962C8B-B14F-4D97-AF65-F5344CB8AC3E}">
        <p14:creationId xmlns:p14="http://schemas.microsoft.com/office/powerpoint/2010/main" val="409405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mp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59063"/>
            <a:ext cx="1905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omp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35063"/>
            <a:ext cx="871538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Line 4"/>
          <p:cNvSpPr>
            <a:spLocks noChangeShapeType="1"/>
          </p:cNvSpPr>
          <p:nvPr/>
        </p:nvSpPr>
        <p:spPr bwMode="auto">
          <a:xfrm flipV="1">
            <a:off x="2857500" y="2344738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5029200" y="1363663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124200" y="1763713"/>
            <a:ext cx="27432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標楷體" panose="03000509000000000000" pitchFamily="65" charset="-120"/>
                <a:ea typeface="標楷體" panose="03000509000000000000" pitchFamily="65" charset="-120"/>
              </a:rPr>
              <a:t>HTTP request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b="1">
                <a:latin typeface="標楷體" panose="03000509000000000000" pitchFamily="65" charset="-120"/>
                <a:ea typeface="標楷體" panose="03000509000000000000" pitchFamily="65" charset="-120"/>
              </a:rPr>
              <a:t>(http://website/Exp0.htm)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951663" y="11350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網站伺服器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914400" y="4344988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客戶端</a:t>
            </a:r>
            <a: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瀏覽器</a:t>
            </a:r>
            <a: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5724525" y="3176588"/>
            <a:ext cx="447675" cy="3238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851275" y="3481388"/>
            <a:ext cx="2881313" cy="147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200">
                <a:latin typeface="Tahoma" panose="020B0604030504040204" pitchFamily="34" charset="0"/>
              </a:rPr>
              <a:t>&lt;html&gt; &lt;head&gt;&lt;/head&gt;</a:t>
            </a:r>
          </a:p>
          <a:p>
            <a:pPr algn="l" eaLnBrk="1" hangingPunct="1"/>
            <a:r>
              <a:rPr lang="en-US" altLang="zh-TW" sz="1200">
                <a:latin typeface="Tahoma" panose="020B0604030504040204" pitchFamily="34" charset="0"/>
              </a:rPr>
              <a:t>&lt;body&gt;</a:t>
            </a:r>
          </a:p>
          <a:p>
            <a:pPr algn="l" eaLnBrk="1" hangingPunct="1"/>
            <a:r>
              <a:rPr lang="en-US" altLang="zh-TW" sz="1200">
                <a:latin typeface="Tahoma" panose="020B0604030504040204" pitchFamily="34" charset="0"/>
              </a:rPr>
              <a:t>&lt;script language="JavaScript"&gt;</a:t>
            </a:r>
          </a:p>
          <a:p>
            <a:pPr algn="l" eaLnBrk="1" hangingPunct="1"/>
            <a:r>
              <a:rPr lang="en-US" altLang="zh-TW" sz="1200">
                <a:latin typeface="Tahoma" panose="020B0604030504040204" pitchFamily="34" charset="0"/>
              </a:rPr>
              <a:t>for (i = 1; i &lt;= 3; i++)</a:t>
            </a:r>
          </a:p>
          <a:p>
            <a:pPr algn="l" eaLnBrk="1" hangingPunct="1"/>
            <a:r>
              <a:rPr lang="en-US" altLang="zh-TW" sz="1200">
                <a:latin typeface="Tahoma" panose="020B0604030504040204" pitchFamily="34" charset="0"/>
              </a:rPr>
              <a:t>    document.write("</a:t>
            </a:r>
            <a:r>
              <a:rPr lang="zh-TW" altLang="en-US" sz="1200">
                <a:latin typeface="Tahoma" panose="020B0604030504040204" pitchFamily="34" charset="0"/>
              </a:rPr>
              <a:t>數字</a:t>
            </a:r>
            <a:r>
              <a:rPr lang="en-US" altLang="zh-TW" sz="1200">
                <a:latin typeface="Tahoma" panose="020B0604030504040204" pitchFamily="34" charset="0"/>
              </a:rPr>
              <a:t>: " + i + "&lt;br&gt;");</a:t>
            </a:r>
          </a:p>
          <a:p>
            <a:pPr algn="l" eaLnBrk="1" hangingPunct="1"/>
            <a:r>
              <a:rPr lang="en-US" altLang="zh-TW" sz="1200">
                <a:latin typeface="Tahoma" panose="020B0604030504040204" pitchFamily="34" charset="0"/>
              </a:rPr>
              <a:t>&lt;/script&gt;</a:t>
            </a:r>
          </a:p>
          <a:p>
            <a:pPr algn="l" eaLnBrk="1" hangingPunct="1"/>
            <a:r>
              <a:rPr lang="en-US" altLang="zh-TW" sz="1200">
                <a:latin typeface="Tahoma" panose="020B0604030504040204" pitchFamily="34" charset="0"/>
              </a:rPr>
              <a:t>&lt;/body&gt;</a:t>
            </a:r>
          </a:p>
          <a:p>
            <a:pPr algn="l" eaLnBrk="1" hangingPunct="1"/>
            <a:r>
              <a:rPr lang="en-US" altLang="zh-TW" sz="1200">
                <a:latin typeface="Tahoma" panose="020B0604030504040204" pitchFamily="34" charset="0"/>
              </a:rPr>
              <a:t>&lt;/html&gt;</a:t>
            </a: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 flipV="1">
            <a:off x="2771775" y="3573463"/>
            <a:ext cx="1008063" cy="5032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4284663" y="3141663"/>
            <a:ext cx="1490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400">
                <a:latin typeface="標楷體" panose="03000509000000000000" pitchFamily="65" charset="-120"/>
                <a:ea typeface="標楷體" panose="03000509000000000000" pitchFamily="65" charset="-120"/>
              </a:rPr>
              <a:t>HTTP response</a:t>
            </a:r>
            <a:endParaRPr lang="en-US" altLang="zh-TW" sz="1400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057400" y="3481388"/>
            <a:ext cx="642938" cy="210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2268538" y="5286375"/>
            <a:ext cx="1752600" cy="992188"/>
          </a:xfrm>
          <a:prstGeom prst="rect">
            <a:avLst/>
          </a:prstGeom>
          <a:solidFill>
            <a:srgbClr val="00FFFF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TW" altLang="en-US">
                <a:latin typeface="Tahoma" panose="020B0604030504040204" pitchFamily="34" charset="0"/>
              </a:rPr>
              <a:t>數字</a:t>
            </a:r>
            <a:r>
              <a:rPr lang="en-US" altLang="zh-TW">
                <a:latin typeface="Tahoma" panose="020B0604030504040204" pitchFamily="34" charset="0"/>
              </a:rPr>
              <a:t>: 1</a:t>
            </a:r>
            <a:br>
              <a:rPr lang="en-US" altLang="zh-TW">
                <a:latin typeface="Tahoma" panose="020B0604030504040204" pitchFamily="34" charset="0"/>
              </a:rPr>
            </a:br>
            <a:r>
              <a:rPr lang="zh-TW" altLang="en-US">
                <a:latin typeface="Tahoma" panose="020B0604030504040204" pitchFamily="34" charset="0"/>
              </a:rPr>
              <a:t>數字</a:t>
            </a:r>
            <a:r>
              <a:rPr lang="en-US" altLang="zh-TW">
                <a:latin typeface="Tahoma" panose="020B0604030504040204" pitchFamily="34" charset="0"/>
              </a:rPr>
              <a:t>: 2</a:t>
            </a:r>
            <a:br>
              <a:rPr lang="en-US" altLang="zh-TW">
                <a:latin typeface="Tahoma" panose="020B0604030504040204" pitchFamily="34" charset="0"/>
              </a:rPr>
            </a:br>
            <a:r>
              <a:rPr lang="zh-TW" altLang="en-US">
                <a:latin typeface="Tahoma" panose="020B0604030504040204" pitchFamily="34" charset="0"/>
              </a:rPr>
              <a:t>數字</a:t>
            </a:r>
            <a:r>
              <a:rPr lang="en-US" altLang="zh-TW">
                <a:latin typeface="Tahoma" panose="020B0604030504040204" pitchFamily="34" charset="0"/>
              </a:rPr>
              <a:t>: 3 </a:t>
            </a:r>
            <a:endParaRPr lang="en-US" altLang="zh-TW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179388" y="5445125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瀏覽器負責解譯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並產生網頁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6781800" y="3284538"/>
            <a:ext cx="2362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網站伺服器負責依據 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HTTP 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請求提供對應的 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網頁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250825" y="476250"/>
            <a:ext cx="45354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latin typeface="華康POP1體W7(P)" pitchFamily="2" charset="-120"/>
                <a:ea typeface="華康POP1體W7(P)" pitchFamily="2" charset="-120"/>
              </a:rPr>
              <a:t>Browser </a:t>
            </a:r>
            <a:r>
              <a:rPr lang="zh-TW" altLang="en-US" sz="2800">
                <a:latin typeface="華康POP1體W7(P)" pitchFamily="2" charset="-120"/>
                <a:ea typeface="華康POP1體W7(P)" pitchFamily="2" charset="-120"/>
              </a:rPr>
              <a:t>端執行之程式</a:t>
            </a:r>
            <a:r>
              <a:rPr lang="en-US" altLang="zh-TW" sz="2800"/>
              <a:t>JavaScript </a:t>
            </a:r>
            <a:r>
              <a:rPr lang="zh-TW" altLang="en-US" sz="2800"/>
              <a:t>運作說明</a:t>
            </a:r>
            <a:endParaRPr lang="zh-TW" altLang="en-US" sz="2800">
              <a:latin typeface="華康POP1體W7(P)" pitchFamily="2" charset="-120"/>
              <a:ea typeface="華康POP1體W7(P)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3877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  <p:bldP spid="6154" grpId="0" animBg="1" autoUpdateAnimBg="0"/>
      <p:bldP spid="6156" grpId="0" autoUpdateAnimBg="0"/>
      <p:bldP spid="6158" grpId="0" animBg="1" autoUpdateAnimBg="0"/>
      <p:bldP spid="6159" grpId="0" autoUpdateAnimBg="0"/>
      <p:bldP spid="616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JavaScript </a:t>
            </a:r>
            <a:r>
              <a:rPr lang="zh-TW" altLang="en-US" dirty="0" smtClean="0"/>
              <a:t>可用來做</a:t>
            </a:r>
            <a:r>
              <a:rPr lang="zh-TW" altLang="en-US" dirty="0" smtClean="0"/>
              <a:t>什麼</a:t>
            </a:r>
            <a:endParaRPr lang="zh-TW" altLang="en-US" dirty="0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468313" y="1772816"/>
            <a:ext cx="8229600" cy="402632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使用 </a:t>
            </a:r>
            <a:r>
              <a:rPr lang="en-US" altLang="zh-TW" dirty="0" smtClean="0"/>
              <a:t>JS</a:t>
            </a:r>
            <a:r>
              <a:rPr lang="zh-TW" altLang="en-US" dirty="0" smtClean="0"/>
              <a:t> 程式改變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網頁內容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例如，因應瀏覽器事件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滑鼠或鍵盤動作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，動態改變網頁標簽內容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取得或設定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輸入表單內容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/>
              <a:t>範例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 eaLnBrk="1" hangingPunct="1"/>
            <a:r>
              <a:rPr lang="en-US" altLang="zh-TW" dirty="0"/>
              <a:t>https://www.w3schools.com/jsref/tryit.asp?filename=tryjsref_onclick_copy</a:t>
            </a:r>
            <a:endParaRPr lang="en-US" altLang="zh-TW" dirty="0" smtClean="0"/>
          </a:p>
          <a:p>
            <a:pPr lvl="1" eaLnBrk="1" hangingPunct="1"/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47789032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JavaScript </a:t>
            </a:r>
            <a:r>
              <a:rPr lang="zh-TW" altLang="en-US" smtClean="0"/>
              <a:t>可用來做什麼</a:t>
            </a:r>
            <a:r>
              <a:rPr lang="en-US" altLang="zh-TW" smtClean="0"/>
              <a:t>?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30725"/>
          </a:xfrm>
        </p:spPr>
        <p:txBody>
          <a:bodyPr/>
          <a:lstStyle/>
          <a:p>
            <a:pPr eaLnBrk="1" hangingPunct="1"/>
            <a:r>
              <a:rPr lang="zh-TW" altLang="en-US" sz="2800" dirty="0" smtClean="0"/>
              <a:t>網頁繪圖</a:t>
            </a:r>
            <a:endParaRPr lang="en-US" altLang="zh-TW" sz="2800" dirty="0" smtClean="0"/>
          </a:p>
          <a:p>
            <a:pPr lvl="1" eaLnBrk="1" hangingPunct="1"/>
            <a:r>
              <a:rPr lang="en-US" altLang="zh-TW" sz="2400" dirty="0"/>
              <a:t>https://www.w3schools.com/html/tryit.asp?filename=tryhtml5_canvas_tut_path2</a:t>
            </a:r>
          </a:p>
          <a:p>
            <a:pPr eaLnBrk="1" hangingPunct="1"/>
            <a:r>
              <a:rPr lang="zh-TW" altLang="en-US" sz="2800" dirty="0" smtClean="0"/>
              <a:t>動畫</a:t>
            </a:r>
            <a:r>
              <a:rPr lang="zh-TW" altLang="en-US" sz="2800" dirty="0" smtClean="0"/>
              <a:t>與遊戲</a:t>
            </a:r>
            <a:endParaRPr lang="en-US" altLang="zh-TW" sz="2800" dirty="0" smtClean="0"/>
          </a:p>
          <a:p>
            <a:pPr lvl="1" eaLnBrk="1" hangingPunct="1"/>
            <a:r>
              <a:rPr lang="en-US" altLang="zh-TW" sz="2400" dirty="0" smtClean="0">
                <a:hlinkClick r:id="rId3"/>
              </a:rPr>
              <a:t>http://glimr.rubyforge.org/cake/demos/fireworks2.6rt.html</a:t>
            </a:r>
            <a:endParaRPr lang="en-US" altLang="zh-TW" sz="2400" dirty="0" smtClean="0"/>
          </a:p>
          <a:p>
            <a:pPr lvl="1" eaLnBrk="1" hangingPunct="1"/>
            <a:r>
              <a:rPr lang="en-US" altLang="zh-TW" sz="2400" dirty="0" smtClean="0">
                <a:hlinkClick r:id="rId4"/>
              </a:rPr>
              <a:t>http://codepen.io/dissimulate/pen/KrAwx</a:t>
            </a:r>
            <a:endParaRPr lang="en-US" altLang="zh-TW" sz="2400" dirty="0" smtClean="0"/>
          </a:p>
          <a:p>
            <a:pPr lvl="1" eaLnBrk="1" hangingPunct="1"/>
            <a:r>
              <a:rPr lang="en-US" altLang="zh-TW" sz="2400" dirty="0" smtClean="0"/>
              <a:t>http://codepen.io/ara_node/pen/nuJCG</a:t>
            </a:r>
          </a:p>
          <a:p>
            <a:pPr lvl="1" eaLnBrk="1" hangingPunct="1"/>
            <a:r>
              <a:rPr lang="en-US" altLang="zh-TW" sz="2400" dirty="0" smtClean="0"/>
              <a:t>http://davidwalsh.name/canvas-demos</a:t>
            </a:r>
          </a:p>
          <a:p>
            <a:pPr eaLnBrk="1" hangingPunct="1"/>
            <a:r>
              <a:rPr lang="zh-TW" altLang="en-US" sz="2800" dirty="0" smtClean="0"/>
              <a:t>瀏覽器端暫存資料</a:t>
            </a:r>
            <a:endParaRPr lang="en-US" altLang="zh-TW" sz="2800" dirty="0" smtClean="0"/>
          </a:p>
          <a:p>
            <a:pPr lvl="1" eaLnBrk="1" hangingPunct="1"/>
            <a:r>
              <a:rPr lang="en-US" altLang="zh-TW" sz="2400" dirty="0" smtClean="0"/>
              <a:t>Exp. </a:t>
            </a:r>
            <a:r>
              <a:rPr lang="zh-TW" altLang="en-US" sz="2400" dirty="0" smtClean="0"/>
              <a:t>帳密、填單資料、購物資料暫存</a:t>
            </a:r>
            <a:endParaRPr lang="en-US" altLang="zh-TW" sz="2400" dirty="0" smtClean="0"/>
          </a:p>
          <a:p>
            <a:pPr eaLnBrk="1" hangingPunct="1"/>
            <a:r>
              <a:rPr lang="zh-TW" altLang="en-US" sz="2800" dirty="0" smtClean="0"/>
              <a:t>與 </a:t>
            </a:r>
            <a:r>
              <a:rPr lang="en-US" altLang="zh-TW" sz="2800" dirty="0" smtClean="0"/>
              <a:t>web server</a:t>
            </a:r>
            <a:r>
              <a:rPr lang="zh-TW" altLang="en-US" sz="2800" dirty="0" smtClean="0"/>
              <a:t> 互動，傳送或接收資料</a:t>
            </a:r>
            <a:r>
              <a:rPr lang="en-US" altLang="zh-TW" sz="2800" dirty="0" smtClean="0"/>
              <a:t> </a:t>
            </a:r>
          </a:p>
          <a:p>
            <a:pPr lvl="1" eaLnBrk="1" hangingPunct="1"/>
            <a:r>
              <a:rPr lang="en-US" altLang="zh-TW" sz="2400" dirty="0" smtClean="0"/>
              <a:t>Exp.  Google search</a:t>
            </a:r>
          </a:p>
          <a:p>
            <a:pPr lvl="1" eaLnBrk="1" hangingPunct="1"/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75951026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JavaScript </a:t>
            </a:r>
            <a:r>
              <a:rPr lang="zh-TW" altLang="en-US" smtClean="0"/>
              <a:t>可用來做什麼</a:t>
            </a:r>
            <a:r>
              <a:rPr lang="en-US" altLang="zh-TW" smtClean="0"/>
              <a:t>?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30725"/>
          </a:xfrm>
        </p:spPr>
        <p:txBody>
          <a:bodyPr/>
          <a:lstStyle/>
          <a:p>
            <a:pPr eaLnBrk="1" hangingPunct="1"/>
            <a:r>
              <a:rPr lang="zh-TW" altLang="en-US" sz="2800" dirty="0" smtClean="0"/>
              <a:t>網頁繪圖</a:t>
            </a:r>
            <a:endParaRPr lang="en-US" altLang="zh-TW" sz="2800" dirty="0" smtClean="0"/>
          </a:p>
          <a:p>
            <a:pPr lvl="1" eaLnBrk="1" hangingPunct="1"/>
            <a:r>
              <a:rPr lang="en-US" altLang="zh-TW" sz="2400" dirty="0"/>
              <a:t>https://www.w3schools.com/html/tryit.asp?filename=tryhtml5_canvas_tut_path2</a:t>
            </a:r>
          </a:p>
          <a:p>
            <a:pPr eaLnBrk="1" hangingPunct="1"/>
            <a:endParaRPr lang="en-US" altLang="zh-TW" sz="2800" dirty="0" smtClean="0"/>
          </a:p>
          <a:p>
            <a:pPr eaLnBrk="1" hangingPunct="1"/>
            <a:r>
              <a:rPr lang="zh-TW" altLang="en-US" sz="2800" dirty="0" smtClean="0"/>
              <a:t>動畫</a:t>
            </a:r>
            <a:r>
              <a:rPr lang="zh-TW" altLang="en-US" sz="2800" dirty="0" smtClean="0"/>
              <a:t>與</a:t>
            </a:r>
            <a:r>
              <a:rPr lang="zh-TW" altLang="en-US" sz="2800" dirty="0" smtClean="0"/>
              <a:t>遊戲 </a:t>
            </a:r>
            <a:r>
              <a:rPr lang="en-US" altLang="zh-TW" sz="2800" dirty="0" smtClean="0"/>
              <a:t>(JS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animator and game)</a:t>
            </a:r>
            <a:endParaRPr lang="en-US" altLang="zh-TW" sz="2800" dirty="0" smtClean="0"/>
          </a:p>
          <a:p>
            <a:pPr eaLnBrk="1" hangingPunct="1"/>
            <a:endParaRPr lang="en-US" altLang="zh-TW" sz="2800" dirty="0" smtClean="0"/>
          </a:p>
          <a:p>
            <a:pPr eaLnBrk="1" hangingPunct="1"/>
            <a:r>
              <a:rPr lang="zh-TW" altLang="en-US" sz="2800" dirty="0" smtClean="0"/>
              <a:t>呈現醫學影像</a:t>
            </a:r>
            <a:endParaRPr lang="en-US" altLang="zh-TW" sz="2800" dirty="0" smtClean="0"/>
          </a:p>
          <a:p>
            <a:pPr lvl="1" eaLnBrk="1" hangingPunct="1"/>
            <a:r>
              <a:rPr lang="en-US" altLang="zh-TW" sz="2400" dirty="0"/>
              <a:t>http://203.64.84.113/t/JsViewer/study_1.html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6537841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JS</a:t>
            </a:r>
            <a:r>
              <a:rPr lang="zh-TW" altLang="en-US" smtClean="0"/>
              <a:t> 程式開發環境</a:t>
            </a: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任何文字編輯器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如 </a:t>
            </a:r>
            <a:r>
              <a:rPr lang="en-US" altLang="zh-TW" dirty="0" err="1" smtClean="0"/>
              <a:t>Nodpad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NodePad</a:t>
            </a:r>
            <a:r>
              <a:rPr lang="en-US" altLang="zh-TW" dirty="0" smtClean="0"/>
              <a:t>++</a:t>
            </a:r>
          </a:p>
          <a:p>
            <a:pPr eaLnBrk="1" hangingPunct="1"/>
            <a:r>
              <a:rPr lang="zh-TW" altLang="en-US" dirty="0" smtClean="0"/>
              <a:t>專業網頁程式開發環境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如 </a:t>
            </a:r>
            <a:r>
              <a:rPr lang="en-US" altLang="zh-TW" b="1" dirty="0" smtClean="0">
                <a:solidFill>
                  <a:srgbClr val="FF0000"/>
                </a:solidFill>
              </a:rPr>
              <a:t>VS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code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5355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JavaScript </a:t>
            </a:r>
            <a:r>
              <a:rPr lang="zh-TW" altLang="en-US" smtClean="0"/>
              <a:t>可用來做什麼</a:t>
            </a:r>
            <a:r>
              <a:rPr lang="en-US" altLang="zh-TW" smtClean="0"/>
              <a:t>?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3072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latin typeface="+mn-ea"/>
              </a:rPr>
              <a:t>與 </a:t>
            </a:r>
            <a:r>
              <a:rPr lang="en-US" altLang="zh-TW" dirty="0" smtClean="0">
                <a:latin typeface="+mn-ea"/>
              </a:rPr>
              <a:t>web server</a:t>
            </a:r>
            <a:r>
              <a:rPr lang="zh-TW" altLang="en-US" dirty="0" smtClean="0">
                <a:latin typeface="+mn-ea"/>
              </a:rPr>
              <a:t> 互動，傳送或接收</a:t>
            </a:r>
            <a:r>
              <a:rPr lang="zh-TW" altLang="en-US" dirty="0" smtClean="0">
                <a:latin typeface="+mn-ea"/>
              </a:rPr>
              <a:t>資料，如</a:t>
            </a:r>
            <a:endParaRPr lang="en-US" altLang="zh-TW" dirty="0" smtClean="0">
              <a:latin typeface="+mn-ea"/>
            </a:endParaRPr>
          </a:p>
          <a:p>
            <a:pPr eaLnBrk="1" hangingPunct="1"/>
            <a:endParaRPr lang="en-US" altLang="zh-TW" dirty="0" smtClean="0">
              <a:latin typeface="+mn-ea"/>
            </a:endParaRPr>
          </a:p>
          <a:p>
            <a:pPr lvl="1" eaLnBrk="1" hangingPunct="1"/>
            <a:r>
              <a:rPr lang="en-US" altLang="zh-TW" dirty="0" smtClean="0">
                <a:latin typeface="+mn-ea"/>
              </a:rPr>
              <a:t>Google search</a:t>
            </a:r>
          </a:p>
          <a:p>
            <a:pPr lvl="1" eaLnBrk="1" hangingPunct="1"/>
            <a:endParaRPr lang="en-US" altLang="zh-TW" dirty="0" smtClean="0">
              <a:latin typeface="+mn-ea"/>
            </a:endParaRPr>
          </a:p>
          <a:p>
            <a:pPr lvl="1" eaLnBrk="1" hangingPunct="1"/>
            <a:r>
              <a:rPr lang="en-US" altLang="zh-TW" dirty="0" smtClean="0">
                <a:latin typeface="+mn-ea"/>
              </a:rPr>
              <a:t>FHIR</a:t>
            </a:r>
            <a:r>
              <a:rPr lang="zh-TW" altLang="en-US" dirty="0" smtClean="0">
                <a:latin typeface="+mn-ea"/>
              </a:rPr>
              <a:t> 網頁系統</a:t>
            </a:r>
            <a:r>
              <a:rPr lang="zh-TW" altLang="en-US" dirty="0">
                <a:latin typeface="+mn-ea"/>
              </a:rPr>
              <a:t>範例</a:t>
            </a:r>
            <a:endParaRPr lang="en-US" altLang="zh-TW" dirty="0" smtClean="0">
              <a:latin typeface="+mn-ea"/>
            </a:endParaRPr>
          </a:p>
          <a:p>
            <a:pPr eaLnBrk="1" hangingPunct="1"/>
            <a:endParaRPr lang="en-US" altLang="zh-TW" dirty="0" smtClean="0">
              <a:latin typeface="+mn-ea"/>
            </a:endParaRPr>
          </a:p>
          <a:p>
            <a:pPr lvl="1" eaLnBrk="1" hangingPunct="1"/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782051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/>
              <a:t>JavaScript </a:t>
            </a:r>
            <a:r>
              <a:rPr lang="zh-TW" altLang="en-US" smtClean="0"/>
              <a:t>教學網站</a:t>
            </a:r>
            <a:br>
              <a:rPr lang="zh-TW" altLang="en-US" smtClean="0"/>
            </a:br>
            <a:endParaRPr lang="zh-TW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 smtClean="0"/>
              <a:t>傳統入門網站及書籍</a:t>
            </a:r>
            <a:endParaRPr lang="en-US" altLang="zh-TW" sz="3400" dirty="0" smtClean="0">
              <a:hlinkClick r:id="rId2"/>
            </a:endParaRPr>
          </a:p>
          <a:p>
            <a:pPr lvl="1" eaLnBrk="1" hangingPunct="1"/>
            <a:r>
              <a:rPr lang="en-US" altLang="zh-TW" sz="3000" dirty="0" smtClean="0">
                <a:hlinkClick r:id="rId2"/>
              </a:rPr>
              <a:t>http</a:t>
            </a:r>
            <a:r>
              <a:rPr lang="en-US" altLang="zh-TW" sz="3000" dirty="0" smtClean="0">
                <a:hlinkClick r:id="rId2"/>
              </a:rPr>
              <a:t>://irw.ncut.edu.tw/peterju/jscript.html</a:t>
            </a:r>
            <a:endParaRPr lang="en-US" altLang="zh-TW" sz="3000" dirty="0" smtClean="0"/>
          </a:p>
          <a:p>
            <a:pPr lvl="1" eaLnBrk="1" hangingPunct="1"/>
            <a:r>
              <a:rPr lang="en-US" altLang="zh-TW" dirty="0" smtClean="0"/>
              <a:t>http://</a:t>
            </a:r>
            <a:r>
              <a:rPr lang="en-US" altLang="zh-TW" dirty="0" smtClean="0"/>
              <a:t>www.takka.com.hk/jstutor/jsindex.htm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98062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專</a:t>
            </a:r>
            <a:r>
              <a:rPr lang="zh-TW" altLang="en-US" dirty="0"/>
              <a:t>案</a:t>
            </a:r>
            <a:r>
              <a:rPr lang="zh-TW" altLang="en-US" dirty="0" smtClean="0"/>
              <a:t>導向式 </a:t>
            </a:r>
            <a:r>
              <a:rPr lang="en-US" altLang="zh-TW" dirty="0" smtClean="0"/>
              <a:t>JS</a:t>
            </a:r>
            <a:r>
              <a:rPr lang="zh-TW" altLang="en-US" dirty="0" smtClean="0"/>
              <a:t> 應用</a:t>
            </a:r>
            <a:r>
              <a:rPr lang="zh-TW" altLang="en-US" dirty="0"/>
              <a:t>程式</a:t>
            </a:r>
            <a:r>
              <a:rPr lang="zh-TW" altLang="en-US" dirty="0" smtClean="0"/>
              <a:t>入門</a:t>
            </a:r>
            <a:endParaRPr lang="zh-TW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知識爆炸時代 </a:t>
            </a:r>
            <a:r>
              <a:rPr lang="en-US" altLang="zh-TW" dirty="0" smtClean="0"/>
              <a:t>web </a:t>
            </a:r>
            <a:r>
              <a:rPr lang="zh-TW" altLang="en-US" dirty="0" smtClean="0"/>
              <a:t>知 地圖</a:t>
            </a:r>
            <a:endParaRPr lang="en-US" altLang="zh-TW" dirty="0" smtClean="0"/>
          </a:p>
          <a:p>
            <a:pPr lvl="1" eaLnBrk="1" hangingPunct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github.com/kamranahmedse/developer-roadmap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專案導向式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 Base Learning)</a:t>
            </a:r>
            <a:r>
              <a:rPr lang="zh-TW" altLang="en-US" dirty="0" smtClean="0"/>
              <a:t> 學習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要做甚麼，再來學</a:t>
            </a:r>
            <a:r>
              <a:rPr lang="zh-TW" altLang="en-US" dirty="0"/>
              <a:t>相關技術。邊做邊</a:t>
            </a:r>
            <a:r>
              <a:rPr lang="zh-TW" altLang="en-US" dirty="0" smtClean="0"/>
              <a:t>學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應用範例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醫護表單、教材管理、購物網</a:t>
            </a:r>
            <a:r>
              <a:rPr lang="en-US" altLang="zh-TW" smtClean="0"/>
              <a:t>…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上列應用皆可用前端程式  </a:t>
            </a:r>
            <a:r>
              <a:rPr lang="en-US" altLang="zh-TW" dirty="0" smtClean="0"/>
              <a:t>+</a:t>
            </a:r>
            <a:r>
              <a:rPr lang="zh-TW" altLang="en-US" dirty="0" smtClean="0"/>
              <a:t> 標準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伺服器</a:t>
            </a:r>
            <a:r>
              <a:rPr lang="zh-TW" altLang="en-US" dirty="0"/>
              <a:t>完成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如 </a:t>
            </a:r>
            <a:r>
              <a:rPr lang="en-US" altLang="zh-TW" dirty="0" smtClean="0"/>
              <a:t>JS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FHIR </a:t>
            </a:r>
            <a:r>
              <a:rPr lang="zh-TW" altLang="en-US" dirty="0" smtClean="0"/>
              <a:t>入門課程課綱</a:t>
            </a:r>
            <a:r>
              <a:rPr lang="en-US" altLang="zh-TW" dirty="0" smtClean="0"/>
              <a:t>:</a:t>
            </a:r>
          </a:p>
          <a:p>
            <a:pPr lvl="3" eaLnBrk="1" hangingPunct="1"/>
            <a:r>
              <a:rPr lang="en-US" altLang="zh-TW" dirty="0" smtClean="0"/>
              <a:t>http</a:t>
            </a:r>
            <a:r>
              <a:rPr lang="en-US" altLang="zh-TW" dirty="0"/>
              <a:t>://203.64.84.208:5000/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10139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網頁前後端技術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瀏覽器端技術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JS</a:t>
            </a:r>
            <a:r>
              <a:rPr lang="zh-TW" altLang="en-US" dirty="0" smtClean="0"/>
              <a:t> 呼叫標準化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範例程式展示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and FHIR </a:t>
            </a:r>
            <a:r>
              <a:rPr lang="zh-TW" altLang="en-US" dirty="0" smtClean="0"/>
              <a:t>學習模式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83733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9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Web server </a:t>
            </a:r>
            <a:r>
              <a:rPr lang="zh-TW" altLang="en-US" smtClean="0"/>
              <a:t>與 </a:t>
            </a:r>
            <a:r>
              <a:rPr lang="en-US" altLang="zh-TW" smtClean="0"/>
              <a:t>browser </a:t>
            </a:r>
            <a:r>
              <a:rPr lang="zh-TW" altLang="en-US" smtClean="0"/>
              <a:t>互動方式簡介</a:t>
            </a:r>
          </a:p>
        </p:txBody>
      </p:sp>
    </p:spTree>
    <p:extLst>
      <p:ext uri="{BB962C8B-B14F-4D97-AF65-F5344CB8AC3E}">
        <p14:creationId xmlns:p14="http://schemas.microsoft.com/office/powerpoint/2010/main" val="18348057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Web server </a:t>
            </a:r>
            <a:r>
              <a:rPr lang="zh-TW" altLang="en-US" smtClean="0"/>
              <a:t>與 </a:t>
            </a:r>
            <a:r>
              <a:rPr lang="en-US" altLang="zh-TW" smtClean="0"/>
              <a:t>browser </a:t>
            </a:r>
            <a:r>
              <a:rPr lang="zh-TW" altLang="en-US" smtClean="0"/>
              <a:t>互動方式簡介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5256212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zh-TW" altLang="en-US" dirty="0" smtClean="0"/>
              <a:t>由用戶端 </a:t>
            </a:r>
            <a:r>
              <a:rPr lang="en-US" altLang="zh-TW" dirty="0" smtClean="0"/>
              <a:t>(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) </a:t>
            </a:r>
            <a:r>
              <a:rPr lang="zh-TW" altLang="en-US" dirty="0" smtClean="0"/>
              <a:t>主動提出服務要求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zh-TW" altLang="en-US" dirty="0" smtClean="0">
                <a:solidFill>
                  <a:srgbClr val="00B0F0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request 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URL</a:t>
            </a:r>
            <a:r>
              <a:rPr lang="en-US" altLang="zh-TW" dirty="0" smtClean="0"/>
              <a:t> + </a:t>
            </a:r>
            <a:r>
              <a:rPr lang="en-US" altLang="zh-TW" dirty="0" smtClean="0">
                <a:solidFill>
                  <a:srgbClr val="7030A0"/>
                </a:solidFill>
              </a:rPr>
              <a:t>parameters (options)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</a:rPr>
              <a:t>http://</a:t>
            </a:r>
            <a:r>
              <a:rPr lang="en-US" altLang="zh-TW" dirty="0" smtClean="0">
                <a:solidFill>
                  <a:srgbClr val="FF0000"/>
                </a:solidFill>
              </a:rPr>
              <a:t>www.flickr.com/search</a:t>
            </a:r>
            <a:r>
              <a:rPr lang="en-US" altLang="zh-TW" dirty="0" smtClean="0"/>
              <a:t>?</a:t>
            </a:r>
            <a:r>
              <a:rPr lang="en-US" altLang="zh-TW" dirty="0" smtClean="0">
                <a:solidFill>
                  <a:srgbClr val="7030A0"/>
                </a:solidFill>
              </a:rPr>
              <a:t>Cid=123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zh-TW" altLang="en-US" dirty="0" smtClean="0"/>
              <a:t>伺服器收到要求之後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將資料回應給用戶端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>
                <a:solidFill>
                  <a:srgbClr val="00B0F0"/>
                </a:solidFill>
              </a:rPr>
              <a:t>HTTP response</a:t>
            </a:r>
          </a:p>
          <a:p>
            <a:pPr eaLnBrk="1" hangingPunct="1"/>
            <a:endParaRPr lang="zh-TW" altLang="en-US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797425"/>
            <a:ext cx="867251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5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467139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網頁前後段技術</a:t>
            </a:r>
            <a:endParaRPr lang="zh-TW" altLang="en-US" dirty="0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瀏覽器</a:t>
            </a:r>
            <a:r>
              <a:rPr lang="zh-TW" altLang="en-US" dirty="0" smtClean="0"/>
              <a:t>端</a:t>
            </a:r>
            <a:r>
              <a:rPr lang="en-US" altLang="zh-TW" dirty="0" smtClean="0"/>
              <a:t>(</a:t>
            </a:r>
            <a:r>
              <a:rPr lang="zh-TW" altLang="en-US" dirty="0" smtClean="0"/>
              <a:t>屬於前端</a:t>
            </a:r>
            <a:r>
              <a:rPr lang="en-US" altLang="zh-TW" dirty="0" smtClean="0"/>
              <a:t>)</a:t>
            </a:r>
            <a:r>
              <a:rPr lang="zh-TW" altLang="en-US" dirty="0" smtClean="0"/>
              <a:t> 用到的知識及程式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HTML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CSS(</a:t>
            </a:r>
            <a:r>
              <a:rPr lang="zh-TW" altLang="en-US" dirty="0" smtClean="0"/>
              <a:t> 美工排版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b="1" dirty="0" smtClean="0">
                <a:solidFill>
                  <a:srgbClr val="FF0000"/>
                </a:solidFill>
              </a:rPr>
              <a:t>JavaScript</a:t>
            </a:r>
            <a:r>
              <a:rPr lang="zh-TW" altLang="en-US" b="1" dirty="0" smtClean="0">
                <a:solidFill>
                  <a:srgbClr val="FF0000"/>
                </a:solidFill>
              </a:rPr>
              <a:t> 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伺服器端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後端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1"/>
            <a:r>
              <a:rPr lang="zh-TW" altLang="en-US" dirty="0" smtClean="0"/>
              <a:t>可寫多種程式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ASP.NET</a:t>
            </a:r>
            <a:r>
              <a:rPr lang="en-US" altLang="zh-TW" dirty="0" smtClean="0"/>
              <a:t>, PHP, Java</a:t>
            </a:r>
            <a:r>
              <a:rPr lang="en-US" altLang="zh-TW" dirty="0" smtClean="0"/>
              <a:t>….)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接收、處理、及回應前端 </a:t>
            </a:r>
            <a:r>
              <a:rPr lang="en-US" altLang="zh-TW" dirty="0" smtClean="0"/>
              <a:t>request</a:t>
            </a:r>
          </a:p>
          <a:p>
            <a:pPr lvl="2"/>
            <a:r>
              <a:rPr lang="zh-TW" altLang="en-US" dirty="0" smtClean="0"/>
              <a:t>資料處理及儲存管理</a:t>
            </a:r>
            <a:endParaRPr lang="en-US" altLang="zh-TW" dirty="0" smtClean="0"/>
          </a:p>
          <a:p>
            <a:r>
              <a:rPr lang="zh-TW" altLang="en-US" dirty="0" smtClean="0"/>
              <a:t>傳統 </a:t>
            </a:r>
            <a:r>
              <a:rPr lang="en-US" altLang="zh-TW" dirty="0" smtClean="0"/>
              <a:t>web </a:t>
            </a:r>
            <a:r>
              <a:rPr lang="zh-TW" altLang="en-US" dirty="0" smtClean="0"/>
              <a:t>系統，前後端皆須開發。基於 </a:t>
            </a:r>
            <a:r>
              <a:rPr lang="en-US" altLang="zh-TW" dirty="0" smtClean="0">
                <a:solidFill>
                  <a:srgbClr val="7030A0"/>
                </a:solidFill>
              </a:rPr>
              <a:t>HTTP</a:t>
            </a:r>
            <a:r>
              <a:rPr lang="zh-TW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>
                <a:solidFill>
                  <a:srgbClr val="7030A0"/>
                </a:solidFill>
              </a:rPr>
              <a:t>API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僅需發展前端應用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僅需學 </a:t>
            </a:r>
            <a:r>
              <a:rPr lang="en-US" altLang="zh-TW" b="1" dirty="0" smtClean="0">
                <a:solidFill>
                  <a:srgbClr val="FF0000"/>
                </a:solidFill>
              </a:rPr>
              <a:t>HTML</a:t>
            </a:r>
            <a:r>
              <a:rPr lang="zh-TW" altLang="en-US" b="1" dirty="0" smtClean="0">
                <a:solidFill>
                  <a:srgbClr val="FF0000"/>
                </a:solidFill>
              </a:rPr>
              <a:t> 及 </a:t>
            </a:r>
            <a:r>
              <a:rPr lang="en-US" altLang="zh-TW" b="1" dirty="0" smtClean="0">
                <a:solidFill>
                  <a:srgbClr val="FF0000"/>
                </a:solidFill>
              </a:rPr>
              <a:t>JS</a:t>
            </a:r>
            <a:r>
              <a:rPr lang="zh-TW" altLang="en-US" b="1" dirty="0" smtClean="0">
                <a:solidFill>
                  <a:srgbClr val="FF0000"/>
                </a:solidFill>
              </a:rPr>
              <a:t> 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CSS</a:t>
            </a:r>
            <a:r>
              <a:rPr lang="zh-TW" altLang="en-US" dirty="0" smtClean="0"/>
              <a:t> 可先不學</a:t>
            </a:r>
            <a:r>
              <a:rPr lang="en-US" altLang="zh-TW" dirty="0" smtClean="0"/>
              <a:t>(</a:t>
            </a:r>
            <a:r>
              <a:rPr lang="zh-TW" altLang="en-US" dirty="0" smtClean="0"/>
              <a:t>許多應用系統不須美美的排版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，加上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反而造成開發及維護困</a:t>
            </a:r>
            <a:r>
              <a:rPr lang="zh-TW" altLang="en-US" dirty="0"/>
              <a:t>擾</a:t>
            </a:r>
            <a:r>
              <a:rPr lang="en-US" altLang="zh-TW" dirty="0" smtClean="0"/>
              <a:t>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5142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標楷體" pitchFamily="65" charset="-120"/>
              </a:rPr>
              <a:t>HTML</a:t>
            </a:r>
            <a:r>
              <a:rPr lang="zh-TW" altLang="en-US" smtClean="0">
                <a:latin typeface="標楷體" pitchFamily="65" charset="-120"/>
              </a:rPr>
              <a:t>簡介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</a:rPr>
              <a:t>HTML (Hypertext Markup Language):</a:t>
            </a:r>
            <a:r>
              <a:rPr lang="zh-TW" altLang="en-US" dirty="0" smtClean="0">
                <a:solidFill>
                  <a:srgbClr val="000000"/>
                </a:solidFill>
              </a:rPr>
              <a:t>是在</a:t>
            </a:r>
            <a:r>
              <a:rPr lang="en-US" altLang="zh-TW" dirty="0" smtClean="0">
                <a:solidFill>
                  <a:srgbClr val="000000"/>
                </a:solidFill>
              </a:rPr>
              <a:t>World Wide </a:t>
            </a:r>
            <a:r>
              <a:rPr lang="en-US" altLang="zh-TW" dirty="0" smtClean="0">
                <a:solidFill>
                  <a:srgbClr val="000000"/>
                </a:solidFill>
              </a:rPr>
              <a:t>Web</a:t>
            </a:r>
            <a:r>
              <a:rPr lang="zh-TW" altLang="en-US" dirty="0" smtClean="0">
                <a:solidFill>
                  <a:srgbClr val="000000"/>
                </a:solidFill>
              </a:rPr>
              <a:t> 訂立之網頁標籤規格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TW" altLang="en-US" dirty="0" smtClean="0">
                <a:solidFill>
                  <a:srgbClr val="000000"/>
                </a:solidFill>
              </a:rPr>
              <a:t>定義網頁</a:t>
            </a:r>
            <a:r>
              <a:rPr lang="zh-TW" altLang="en-US" dirty="0">
                <a:solidFill>
                  <a:srgbClr val="000000"/>
                </a:solidFill>
              </a:rPr>
              <a:t>內容</a:t>
            </a:r>
            <a:r>
              <a:rPr lang="zh-TW" altLang="en-US" dirty="0" smtClean="0">
                <a:solidFill>
                  <a:srgbClr val="000000"/>
                </a:solidFill>
              </a:rPr>
              <a:t>與相互結構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2" eaLnBrk="1" hangingPunct="1"/>
            <a:r>
              <a:rPr lang="zh-TW" altLang="en-US" dirty="0" smtClean="0">
                <a:solidFill>
                  <a:srgbClr val="000000"/>
                </a:solidFill>
              </a:rPr>
              <a:t>如段落、表格、超連結、圖片等版面標籤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2" eaLnBrk="1" hangingPunct="1"/>
            <a:r>
              <a:rPr lang="zh-TW" altLang="en-US" dirty="0" smtClean="0">
                <a:solidFill>
                  <a:srgbClr val="000000"/>
                </a:solidFill>
              </a:rPr>
              <a:t>網頁輸入標籤</a:t>
            </a:r>
            <a:r>
              <a:rPr lang="en-US" altLang="zh-TW" dirty="0" smtClean="0">
                <a:solidFill>
                  <a:srgbClr val="000000"/>
                </a:solidFill>
              </a:rPr>
              <a:t>:</a:t>
            </a:r>
            <a:r>
              <a:rPr lang="zh-TW" altLang="en-US" dirty="0" smtClean="0">
                <a:solidFill>
                  <a:srgbClr val="000000"/>
                </a:solidFill>
              </a:rPr>
              <a:t> 如文字輸入、下拉選單等</a:t>
            </a:r>
            <a:endParaRPr lang="en-US" altLang="zh-TW" dirty="0">
              <a:solidFill>
                <a:srgbClr val="000000"/>
              </a:solidFill>
            </a:endParaRPr>
          </a:p>
          <a:p>
            <a:pPr eaLnBrk="1" hangingPunct="1"/>
            <a:endParaRPr lang="en-US" altLang="zh-TW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TW" altLang="en-US" dirty="0" smtClean="0">
                <a:solidFill>
                  <a:srgbClr val="000000"/>
                </a:solidFill>
              </a:rPr>
              <a:t>使用</a:t>
            </a:r>
            <a:r>
              <a:rPr lang="zh-TW" altLang="en-US" dirty="0">
                <a:solidFill>
                  <a:srgbClr val="000000"/>
                </a:solidFill>
              </a:rPr>
              <a:t>瀏覽器解讀及呈現 </a:t>
            </a:r>
            <a:r>
              <a:rPr lang="en-US" altLang="zh-TW" dirty="0">
                <a:solidFill>
                  <a:srgbClr val="000000"/>
                </a:solidFill>
              </a:rPr>
              <a:t>HTML </a:t>
            </a:r>
            <a:r>
              <a:rPr lang="zh-TW" altLang="en-US" dirty="0">
                <a:solidFill>
                  <a:srgbClr val="000000"/>
                </a:solidFill>
              </a:rPr>
              <a:t>格式的網頁</a:t>
            </a:r>
          </a:p>
          <a:p>
            <a:pPr lvl="1" eaLnBrk="1" hangingPunct="1"/>
            <a:endParaRPr lang="zh-TW" altLang="en-US" dirty="0">
              <a:solidFill>
                <a:srgbClr val="000000"/>
              </a:solidFill>
            </a:endParaRPr>
          </a:p>
          <a:p>
            <a:pPr lvl="1" eaLnBrk="1" hangingPunct="1"/>
            <a:endParaRPr lang="zh-TW" altLang="en-US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2884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是由</a:t>
            </a:r>
            <a:r>
              <a:rPr lang="zh-TW" altLang="en-US" b="1" dirty="0" smtClean="0">
                <a:solidFill>
                  <a:srgbClr val="FF0000"/>
                </a:solidFill>
              </a:rPr>
              <a:t>「標籤」</a:t>
            </a:r>
            <a:r>
              <a:rPr lang="en-US" altLang="zh-TW" dirty="0" smtClean="0"/>
              <a:t>(tag)</a:t>
            </a:r>
            <a:r>
              <a:rPr lang="zh-TW" altLang="en-US" dirty="0" smtClean="0"/>
              <a:t>與</a:t>
            </a:r>
            <a:r>
              <a:rPr lang="zh-TW" altLang="en-US" b="1" dirty="0" smtClean="0">
                <a:solidFill>
                  <a:srgbClr val="FF0000"/>
                </a:solidFill>
              </a:rPr>
              <a:t>「屬性」</a:t>
            </a:r>
            <a:r>
              <a:rPr lang="en-US" altLang="zh-TW" dirty="0" smtClean="0"/>
              <a:t>(attribute)</a:t>
            </a:r>
            <a:r>
              <a:rPr lang="zh-TW" altLang="en-US" dirty="0" smtClean="0"/>
              <a:t>所組成，瀏覽器只要看到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標籤與屬性，就能解譯成網頁。</a:t>
            </a:r>
            <a:endParaRPr lang="en-US" altLang="zh-TW" dirty="0" smtClean="0"/>
          </a:p>
          <a:p>
            <a:r>
              <a:rPr lang="zh-TW" altLang="en-US" dirty="0" smtClean="0"/>
              <a:t>例 </a:t>
            </a:r>
            <a:r>
              <a:rPr lang="en-US" altLang="zh-TW" dirty="0" smtClean="0"/>
              <a:t>h1 </a:t>
            </a:r>
            <a:r>
              <a:rPr lang="zh-TW" altLang="en-US" dirty="0" smtClean="0"/>
              <a:t>標題標籤</a:t>
            </a:r>
            <a:r>
              <a:rPr lang="zh-TW" altLang="en-US" dirty="0" smtClean="0"/>
              <a:t>：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045742" y="3952732"/>
            <a:ext cx="7160755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微軟正黑體" pitchFamily="34" charset="-120"/>
              </a:rPr>
              <a:t>&lt;h1 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1011E"/>
                </a:solidFill>
                <a:effectLst/>
                <a:latin typeface="Calibri" pitchFamily="34" charset="0"/>
                <a:ea typeface="微軟正黑體" pitchFamily="34" charset="-120"/>
              </a:rPr>
              <a:t>color=“yellow</a:t>
            </a:r>
            <a:r>
              <a:rPr kumimoji="1" lang="en-US" altLang="zh-TW" sz="2400" dirty="0" smtClean="0">
                <a:solidFill>
                  <a:srgbClr val="41011E"/>
                </a:solidFill>
                <a:latin typeface="Calibri" pitchFamily="34" charset="0"/>
                <a:ea typeface="微軟正黑體" pitchFamily="34" charset="-120"/>
              </a:rPr>
              <a:t>” align=“center”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微軟正黑體" pitchFamily="34" charset="-120"/>
              </a:rPr>
              <a:t>&gt;</a:t>
            </a:r>
            <a:r>
              <a: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微軟正黑體" pitchFamily="34" charset="-120"/>
              </a:rPr>
              <a:t>暑假快樂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微軟正黑體" pitchFamily="34" charset="-120"/>
              </a:rPr>
              <a:t>!&lt;/h1&gt;</a:t>
            </a:r>
          </a:p>
        </p:txBody>
      </p:sp>
      <p:grpSp>
        <p:nvGrpSpPr>
          <p:cNvPr id="6" name="群組 28"/>
          <p:cNvGrpSpPr/>
          <p:nvPr/>
        </p:nvGrpSpPr>
        <p:grpSpPr>
          <a:xfrm>
            <a:off x="1691776" y="4593484"/>
            <a:ext cx="864000" cy="1053766"/>
            <a:chOff x="1619672" y="4568770"/>
            <a:chExt cx="1008112" cy="1053766"/>
          </a:xfrm>
        </p:grpSpPr>
        <p:sp>
          <p:nvSpPr>
            <p:cNvPr id="5" name="矩形 4"/>
            <p:cNvSpPr/>
            <p:nvPr/>
          </p:nvSpPr>
          <p:spPr bwMode="auto">
            <a:xfrm>
              <a:off x="1619672" y="5159845"/>
              <a:ext cx="1008112" cy="462691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屬性</a:t>
              </a:r>
            </a:p>
          </p:txBody>
        </p:sp>
        <p:cxnSp>
          <p:nvCxnSpPr>
            <p:cNvPr id="8" name="直線單箭頭接點 7"/>
            <p:cNvCxnSpPr/>
            <p:nvPr/>
          </p:nvCxnSpPr>
          <p:spPr bwMode="auto">
            <a:xfrm rot="5400000" flipH="1" flipV="1">
              <a:off x="1836490" y="4856008"/>
              <a:ext cx="576064" cy="1588"/>
            </a:xfrm>
            <a:prstGeom prst="straightConnector1">
              <a:avLst/>
            </a:prstGeom>
            <a:ln>
              <a:solidFill>
                <a:srgbClr val="7030A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" name="群組 30"/>
          <p:cNvGrpSpPr/>
          <p:nvPr/>
        </p:nvGrpSpPr>
        <p:grpSpPr>
          <a:xfrm>
            <a:off x="3852016" y="4593484"/>
            <a:ext cx="864000" cy="1053766"/>
            <a:chOff x="3779912" y="4568770"/>
            <a:chExt cx="1008112" cy="1053766"/>
          </a:xfrm>
        </p:grpSpPr>
        <p:sp>
          <p:nvSpPr>
            <p:cNvPr id="11" name="矩形 10"/>
            <p:cNvSpPr/>
            <p:nvPr/>
          </p:nvSpPr>
          <p:spPr bwMode="auto">
            <a:xfrm>
              <a:off x="3779912" y="5159845"/>
              <a:ext cx="1008112" cy="462691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屬性</a:t>
              </a:r>
            </a:p>
          </p:txBody>
        </p:sp>
        <p:cxnSp>
          <p:nvCxnSpPr>
            <p:cNvPr id="12" name="直線單箭頭接點 11"/>
            <p:cNvCxnSpPr/>
            <p:nvPr/>
          </p:nvCxnSpPr>
          <p:spPr bwMode="auto">
            <a:xfrm rot="5400000" flipH="1" flipV="1">
              <a:off x="3996730" y="4856008"/>
              <a:ext cx="576064" cy="1588"/>
            </a:xfrm>
            <a:prstGeom prst="straightConnector1">
              <a:avLst/>
            </a:prstGeom>
            <a:ln>
              <a:solidFill>
                <a:srgbClr val="7030A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" name="群組 32"/>
          <p:cNvGrpSpPr/>
          <p:nvPr/>
        </p:nvGrpSpPr>
        <p:grpSpPr>
          <a:xfrm>
            <a:off x="6012160" y="4593484"/>
            <a:ext cx="864000" cy="1053766"/>
            <a:chOff x="6012160" y="4568770"/>
            <a:chExt cx="1008112" cy="1053766"/>
          </a:xfrm>
          <a:solidFill>
            <a:srgbClr val="C00000"/>
          </a:solidFill>
        </p:grpSpPr>
        <p:sp>
          <p:nvSpPr>
            <p:cNvPr id="14" name="矩形 13"/>
            <p:cNvSpPr/>
            <p:nvPr/>
          </p:nvSpPr>
          <p:spPr bwMode="auto">
            <a:xfrm>
              <a:off x="6012160" y="5159845"/>
              <a:ext cx="1008112" cy="462691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內容</a:t>
              </a:r>
              <a:endParaRPr kumimoji="1" lang="zh-TW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 bwMode="auto">
            <a:xfrm rot="5400000" flipH="1" flipV="1">
              <a:off x="6228978" y="4856008"/>
              <a:ext cx="576064" cy="1588"/>
            </a:xfrm>
            <a:prstGeom prst="straightConnector1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" name="群組 33"/>
          <p:cNvGrpSpPr/>
          <p:nvPr/>
        </p:nvGrpSpPr>
        <p:grpSpPr>
          <a:xfrm>
            <a:off x="7018138" y="4593485"/>
            <a:ext cx="1224000" cy="1053765"/>
            <a:chOff x="7092280" y="4568771"/>
            <a:chExt cx="1440160" cy="1053765"/>
          </a:xfrm>
        </p:grpSpPr>
        <p:sp>
          <p:nvSpPr>
            <p:cNvPr id="17" name="矩形 16"/>
            <p:cNvSpPr/>
            <p:nvPr/>
          </p:nvSpPr>
          <p:spPr bwMode="auto">
            <a:xfrm>
              <a:off x="7092280" y="5159845"/>
              <a:ext cx="1440160" cy="462691"/>
            </a:xfrm>
            <a:prstGeom prst="rect">
              <a:avLst/>
            </a:prstGeom>
            <a:solidFill>
              <a:srgbClr val="056AFF"/>
            </a:solidFill>
            <a:ln>
              <a:solidFill>
                <a:srgbClr val="056AFF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結束標籤</a:t>
              </a:r>
            </a:p>
          </p:txBody>
        </p:sp>
        <p:cxnSp>
          <p:nvCxnSpPr>
            <p:cNvPr id="18" name="直線單箭頭接點 17"/>
            <p:cNvCxnSpPr/>
            <p:nvPr/>
          </p:nvCxnSpPr>
          <p:spPr bwMode="auto">
            <a:xfrm rot="5400000" flipH="1" flipV="1">
              <a:off x="7525462" y="4855668"/>
              <a:ext cx="576064" cy="2269"/>
            </a:xfrm>
            <a:prstGeom prst="straightConnector1">
              <a:avLst/>
            </a:prstGeom>
            <a:solidFill>
              <a:srgbClr val="056AFF"/>
            </a:solidFill>
            <a:ln>
              <a:solidFill>
                <a:srgbClr val="056AFF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" name="群組 27"/>
          <p:cNvGrpSpPr/>
          <p:nvPr/>
        </p:nvGrpSpPr>
        <p:grpSpPr>
          <a:xfrm>
            <a:off x="971736" y="4593485"/>
            <a:ext cx="1224000" cy="1053765"/>
            <a:chOff x="899592" y="4568771"/>
            <a:chExt cx="1440160" cy="1053765"/>
          </a:xfrm>
        </p:grpSpPr>
        <p:sp>
          <p:nvSpPr>
            <p:cNvPr id="20" name="矩形 19"/>
            <p:cNvSpPr/>
            <p:nvPr/>
          </p:nvSpPr>
          <p:spPr bwMode="auto">
            <a:xfrm>
              <a:off x="899592" y="5159845"/>
              <a:ext cx="1440160" cy="462691"/>
            </a:xfrm>
            <a:prstGeom prst="rect">
              <a:avLst/>
            </a:prstGeom>
            <a:solidFill>
              <a:srgbClr val="056AFF"/>
            </a:solidFill>
            <a:ln>
              <a:solidFill>
                <a:srgbClr val="056AFF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起始</a:t>
              </a: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標籤</a:t>
              </a:r>
            </a:p>
          </p:txBody>
        </p:sp>
        <p:cxnSp>
          <p:nvCxnSpPr>
            <p:cNvPr id="21" name="直線單箭頭接點 20"/>
            <p:cNvCxnSpPr/>
            <p:nvPr/>
          </p:nvCxnSpPr>
          <p:spPr bwMode="auto">
            <a:xfrm rot="5400000" flipH="1" flipV="1">
              <a:off x="1332774" y="4855668"/>
              <a:ext cx="576064" cy="2269"/>
            </a:xfrm>
            <a:prstGeom prst="straightConnector1">
              <a:avLst/>
            </a:prstGeom>
            <a:solidFill>
              <a:srgbClr val="056AFF"/>
            </a:solidFill>
            <a:ln>
              <a:solidFill>
                <a:srgbClr val="056AFF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6" name="群組 29"/>
          <p:cNvGrpSpPr/>
          <p:nvPr/>
        </p:nvGrpSpPr>
        <p:grpSpPr>
          <a:xfrm>
            <a:off x="2627784" y="4593484"/>
            <a:ext cx="1008112" cy="1053766"/>
            <a:chOff x="2627784" y="4568770"/>
            <a:chExt cx="1008112" cy="1053766"/>
          </a:xfrm>
        </p:grpSpPr>
        <p:sp>
          <p:nvSpPr>
            <p:cNvPr id="23" name="矩形 22"/>
            <p:cNvSpPr/>
            <p:nvPr/>
          </p:nvSpPr>
          <p:spPr bwMode="auto">
            <a:xfrm>
              <a:off x="2627784" y="5159845"/>
              <a:ext cx="1008112" cy="462691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屬性值</a:t>
              </a:r>
            </a:p>
          </p:txBody>
        </p:sp>
        <p:cxnSp>
          <p:nvCxnSpPr>
            <p:cNvPr id="24" name="直線單箭頭接點 23"/>
            <p:cNvCxnSpPr/>
            <p:nvPr/>
          </p:nvCxnSpPr>
          <p:spPr bwMode="auto">
            <a:xfrm rot="5400000" flipH="1" flipV="1">
              <a:off x="2836180" y="4864430"/>
              <a:ext cx="592907" cy="1588"/>
            </a:xfrm>
            <a:prstGeom prst="straightConnector1">
              <a:avLst/>
            </a:prstGeom>
            <a:solidFill>
              <a:srgbClr val="FF6600"/>
            </a:solidFill>
            <a:ln>
              <a:solidFill>
                <a:srgbClr val="FF660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" name="群組 31"/>
          <p:cNvGrpSpPr/>
          <p:nvPr/>
        </p:nvGrpSpPr>
        <p:grpSpPr>
          <a:xfrm>
            <a:off x="4788024" y="4593484"/>
            <a:ext cx="1008112" cy="1053766"/>
            <a:chOff x="4788024" y="4568770"/>
            <a:chExt cx="1008112" cy="1053766"/>
          </a:xfrm>
        </p:grpSpPr>
        <p:sp>
          <p:nvSpPr>
            <p:cNvPr id="26" name="矩形 25"/>
            <p:cNvSpPr/>
            <p:nvPr/>
          </p:nvSpPr>
          <p:spPr bwMode="auto">
            <a:xfrm>
              <a:off x="4788024" y="5159845"/>
              <a:ext cx="1008112" cy="462691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屬性值</a:t>
              </a:r>
            </a:p>
          </p:txBody>
        </p:sp>
        <p:cxnSp>
          <p:nvCxnSpPr>
            <p:cNvPr id="27" name="直線單箭頭接點 26"/>
            <p:cNvCxnSpPr/>
            <p:nvPr/>
          </p:nvCxnSpPr>
          <p:spPr bwMode="auto">
            <a:xfrm rot="5400000" flipH="1" flipV="1">
              <a:off x="4996420" y="4864430"/>
              <a:ext cx="592907" cy="1588"/>
            </a:xfrm>
            <a:prstGeom prst="straightConnector1">
              <a:avLst/>
            </a:prstGeom>
            <a:solidFill>
              <a:srgbClr val="FF6600"/>
            </a:solidFill>
            <a:ln>
              <a:solidFill>
                <a:srgbClr val="FF660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778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omp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540000"/>
            <a:ext cx="1905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Comp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016000"/>
            <a:ext cx="87153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884" name="Line 4"/>
          <p:cNvSpPr>
            <a:spLocks noChangeShapeType="1"/>
          </p:cNvSpPr>
          <p:nvPr/>
        </p:nvSpPr>
        <p:spPr bwMode="auto">
          <a:xfrm flipV="1">
            <a:off x="2362200" y="2268538"/>
            <a:ext cx="990600" cy="566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885" name="Line 5"/>
          <p:cNvSpPr>
            <a:spLocks noChangeShapeType="1"/>
          </p:cNvSpPr>
          <p:nvPr/>
        </p:nvSpPr>
        <p:spPr bwMode="auto">
          <a:xfrm flipV="1">
            <a:off x="4533900" y="1644650"/>
            <a:ext cx="1143000" cy="209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1979613" y="1628775"/>
            <a:ext cx="367188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>
                <a:latin typeface="標楷體" panose="03000509000000000000" pitchFamily="65" charset="-120"/>
                <a:ea typeface="標楷體" panose="03000509000000000000" pitchFamily="65" charset="-120"/>
              </a:rPr>
              <a:t>HTTP request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400" b="1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http://website/test.ASP?Name=</a:t>
            </a:r>
            <a:r>
              <a:rPr lang="zh-TW" altLang="en-US" sz="1400" b="1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王小明</a:t>
            </a:r>
            <a:r>
              <a:rPr lang="en-US" altLang="zh-TW" sz="1400" b="1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456363" y="1016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網站伺服器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19100" y="4225925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客戶端</a:t>
            </a:r>
            <a: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瀏覽器</a:t>
            </a:r>
            <a: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78889" name="Line 9"/>
          <p:cNvSpPr>
            <a:spLocks noChangeShapeType="1"/>
          </p:cNvSpPr>
          <p:nvPr/>
        </p:nvSpPr>
        <p:spPr bwMode="auto">
          <a:xfrm>
            <a:off x="6456363" y="1654175"/>
            <a:ext cx="782637" cy="7143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6877050" y="2133600"/>
            <a:ext cx="2016125" cy="741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latin typeface="標楷體" panose="03000509000000000000" pitchFamily="65" charset="-120"/>
                <a:ea typeface="標楷體" panose="03000509000000000000" pitchFamily="65" charset="-120"/>
              </a:rPr>
              <a:t>&lt;html&gt;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latin typeface="標楷體" panose="03000509000000000000" pitchFamily="65" charset="-120"/>
                <a:ea typeface="標楷體" panose="03000509000000000000" pitchFamily="65" charset="-120"/>
              </a:rPr>
              <a:t>&lt;b&gt;&lt;%=Name/%&gt;</a:t>
            </a:r>
            <a:r>
              <a:rPr lang="zh-TW" altLang="en-US" sz="1200">
                <a:latin typeface="標楷體" panose="03000509000000000000" pitchFamily="65" charset="-120"/>
                <a:ea typeface="標楷體" panose="03000509000000000000" pitchFamily="65" charset="-120"/>
              </a:rPr>
              <a:t>您好</a:t>
            </a:r>
            <a:r>
              <a:rPr lang="en-US" altLang="zh-TW" sz="1200">
                <a:latin typeface="標楷體" panose="03000509000000000000" pitchFamily="65" charset="-120"/>
                <a:ea typeface="標楷體" panose="03000509000000000000" pitchFamily="65" charset="-120"/>
              </a:rPr>
              <a:t>&lt;/b&gt;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latin typeface="標楷體" panose="03000509000000000000" pitchFamily="65" charset="-120"/>
                <a:ea typeface="標楷體" panose="03000509000000000000" pitchFamily="65" charset="-120"/>
              </a:rPr>
              <a:t>&lt;/html&gt;</a:t>
            </a:r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 flipH="1" flipV="1">
            <a:off x="2301875" y="3484563"/>
            <a:ext cx="1485900" cy="3254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892" name="Text Box 12"/>
          <p:cNvSpPr txBox="1">
            <a:spLocks noChangeArrowheads="1"/>
          </p:cNvSpPr>
          <p:nvPr/>
        </p:nvSpPr>
        <p:spPr bwMode="auto">
          <a:xfrm>
            <a:off x="3519280" y="3040608"/>
            <a:ext cx="1511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HTTP response</a:t>
            </a:r>
            <a:endParaRPr lang="en-US" altLang="zh-TW" sz="1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8893" name="Line 13"/>
          <p:cNvSpPr>
            <a:spLocks noChangeShapeType="1"/>
          </p:cNvSpPr>
          <p:nvPr/>
        </p:nvSpPr>
        <p:spPr bwMode="auto">
          <a:xfrm>
            <a:off x="1562099" y="3362325"/>
            <a:ext cx="1507471" cy="18292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894" name="Text Box 14"/>
          <p:cNvSpPr txBox="1">
            <a:spLocks noChangeArrowheads="1"/>
          </p:cNvSpPr>
          <p:nvPr/>
        </p:nvSpPr>
        <p:spPr bwMode="auto">
          <a:xfrm>
            <a:off x="3069571" y="5301208"/>
            <a:ext cx="1752600" cy="1114425"/>
          </a:xfrm>
          <a:prstGeom prst="rect">
            <a:avLst/>
          </a:prstGeom>
          <a:solidFill>
            <a:srgbClr val="00FFFF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王小明您好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8895" name="Text Box 15"/>
          <p:cNvSpPr txBox="1">
            <a:spLocks noChangeArrowheads="1"/>
          </p:cNvSpPr>
          <p:nvPr/>
        </p:nvSpPr>
        <p:spPr bwMode="auto">
          <a:xfrm>
            <a:off x="3419475" y="3644900"/>
            <a:ext cx="1648480" cy="12926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&lt;html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&lt;body&gt;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&lt;h1&gt;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王小明您好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&lt;/h1&gt;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&lt;/body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&lt;/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html&gt;</a:t>
            </a:r>
          </a:p>
        </p:txBody>
      </p:sp>
      <p:sp>
        <p:nvSpPr>
          <p:cNvPr id="378896" name="Line 16"/>
          <p:cNvSpPr>
            <a:spLocks noChangeShapeType="1"/>
          </p:cNvSpPr>
          <p:nvPr/>
        </p:nvSpPr>
        <p:spPr bwMode="auto">
          <a:xfrm flipH="1">
            <a:off x="5105399" y="4194877"/>
            <a:ext cx="200045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468313" y="404813"/>
            <a:ext cx="453548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 dirty="0" smtClean="0">
                <a:solidFill>
                  <a:schemeClr val="hlink"/>
                </a:solidFill>
                <a:latin typeface="華康POP1體W7(P)" pitchFamily="2" charset="-120"/>
                <a:ea typeface="華康POP1體W7(P)" pitchFamily="2" charset="-120"/>
              </a:rPr>
              <a:t>網頁前後端 </a:t>
            </a:r>
            <a:r>
              <a:rPr lang="en-US" altLang="zh-TW" sz="2800" dirty="0" smtClean="0">
                <a:solidFill>
                  <a:schemeClr val="hlink"/>
                </a:solidFill>
                <a:latin typeface="華康POP1體W7(P)" pitchFamily="2" charset="-120"/>
                <a:ea typeface="華康POP1體W7(P)" pitchFamily="2" charset="-120"/>
              </a:rPr>
              <a:t>HTTP</a:t>
            </a:r>
            <a:r>
              <a:rPr lang="zh-TW" altLang="en-US" sz="2800" dirty="0" smtClean="0">
                <a:solidFill>
                  <a:schemeClr val="hlink"/>
                </a:solidFill>
                <a:latin typeface="華康POP1體W7(P)" pitchFamily="2" charset="-120"/>
                <a:ea typeface="華康POP1體W7(P)" pitchFamily="2" charset="-120"/>
              </a:rPr>
              <a:t> 互動</a:t>
            </a:r>
            <a:endParaRPr lang="en-US" altLang="zh-TW" sz="2800" dirty="0" smtClean="0">
              <a:solidFill>
                <a:schemeClr val="hlink"/>
              </a:solidFill>
              <a:latin typeface="華康POP1體W7(P)" pitchFamily="2" charset="-120"/>
              <a:ea typeface="華康POP1體W7(P)" pitchFamily="2" charset="-12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 dirty="0" smtClean="0">
                <a:solidFill>
                  <a:schemeClr val="hlink"/>
                </a:solidFill>
                <a:latin typeface="華康POP1體W7(P)" pitchFamily="2" charset="-120"/>
                <a:ea typeface="華康POP1體W7(P)" pitchFamily="2" charset="-120"/>
              </a:rPr>
              <a:t>運作</a:t>
            </a:r>
            <a:r>
              <a:rPr lang="zh-TW" altLang="en-US" sz="2800" dirty="0">
                <a:solidFill>
                  <a:schemeClr val="hlink"/>
                </a:solidFill>
                <a:latin typeface="華康POP1體W7(P)" pitchFamily="2" charset="-120"/>
                <a:ea typeface="華康POP1體W7(P)" pitchFamily="2" charset="-120"/>
              </a:rPr>
              <a:t>原理</a:t>
            </a:r>
          </a:p>
        </p:txBody>
      </p:sp>
      <p:sp>
        <p:nvSpPr>
          <p:cNvPr id="378898" name="Line 18"/>
          <p:cNvSpPr>
            <a:spLocks noChangeShapeType="1"/>
          </p:cNvSpPr>
          <p:nvPr/>
        </p:nvSpPr>
        <p:spPr bwMode="auto">
          <a:xfrm flipH="1">
            <a:off x="7194758" y="2835275"/>
            <a:ext cx="25192" cy="13596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899" name="Text Box 19"/>
          <p:cNvSpPr txBox="1">
            <a:spLocks noChangeArrowheads="1"/>
          </p:cNvSpPr>
          <p:nvPr/>
        </p:nvSpPr>
        <p:spPr bwMode="auto">
          <a:xfrm>
            <a:off x="7308850" y="3068638"/>
            <a:ext cx="16002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/>
              <a:t>Server </a:t>
            </a:r>
            <a:r>
              <a:rPr lang="zh-TW" altLang="en-US" sz="1400" b="1"/>
              <a:t>端執行程式碼</a:t>
            </a:r>
            <a:r>
              <a:rPr lang="en-US" altLang="zh-TW" sz="1400" b="1"/>
              <a:t>,</a:t>
            </a:r>
            <a:r>
              <a:rPr lang="zh-TW" altLang="en-US" sz="1400" b="1"/>
              <a:t>讀取 </a:t>
            </a:r>
            <a:r>
              <a:rPr lang="en-US" altLang="zh-TW" sz="1400" b="1"/>
              <a:t>request </a:t>
            </a:r>
            <a:r>
              <a:rPr lang="zh-TW" altLang="en-US" sz="1400" b="1"/>
              <a:t>參數，依據參數動態產生 </a:t>
            </a:r>
            <a:r>
              <a:rPr lang="en-US" altLang="zh-TW" sz="1400" b="1"/>
              <a:t>HTML</a:t>
            </a:r>
          </a:p>
        </p:txBody>
      </p:sp>
      <p:sp>
        <p:nvSpPr>
          <p:cNvPr id="378900" name="Text Box 20"/>
          <p:cNvSpPr txBox="1">
            <a:spLocks noChangeArrowheads="1"/>
          </p:cNvSpPr>
          <p:nvPr/>
        </p:nvSpPr>
        <p:spPr bwMode="auto">
          <a:xfrm>
            <a:off x="5543171" y="4214490"/>
            <a:ext cx="1193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</a:p>
        </p:txBody>
      </p:sp>
      <p:sp>
        <p:nvSpPr>
          <p:cNvPr id="378901" name="Text Box 21"/>
          <p:cNvSpPr txBox="1">
            <a:spLocks noChangeArrowheads="1"/>
          </p:cNvSpPr>
          <p:nvPr/>
        </p:nvSpPr>
        <p:spPr bwMode="auto">
          <a:xfrm>
            <a:off x="7235825" y="1844675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>
                <a:latin typeface="標楷體" panose="03000509000000000000" pitchFamily="65" charset="-120"/>
                <a:ea typeface="標楷體" panose="03000509000000000000" pitchFamily="65" charset="-120"/>
              </a:rPr>
              <a:t>test.asp </a:t>
            </a:r>
            <a:r>
              <a:rPr lang="zh-TW" altLang="en-US" sz="1400" b="1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zh-TW" altLang="en-US" sz="1800" b="1"/>
          </a:p>
        </p:txBody>
      </p:sp>
    </p:spTree>
    <p:extLst>
      <p:ext uri="{BB962C8B-B14F-4D97-AF65-F5344CB8AC3E}">
        <p14:creationId xmlns:p14="http://schemas.microsoft.com/office/powerpoint/2010/main" val="2644624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utoUpdateAnimBg="0"/>
      <p:bldP spid="378890" grpId="0" animBg="1" autoUpdateAnimBg="0"/>
      <p:bldP spid="378892" grpId="0" autoUpdateAnimBg="0"/>
      <p:bldP spid="378894" grpId="0" animBg="1" autoUpdateAnimBg="0"/>
      <p:bldP spid="378895" grpId="0" animBg="1" autoUpdateAnimBg="0"/>
      <p:bldP spid="378899" grpId="0" autoUpdateAnimBg="0"/>
      <p:bldP spid="378900" grpId="0" autoUpdateAnimBg="0"/>
      <p:bldP spid="37890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467139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HTML </a:t>
            </a:r>
            <a:r>
              <a:rPr lang="zh-TW" altLang="en-US" dirty="0" smtClean="0"/>
              <a:t>常用標籤</a:t>
            </a:r>
            <a:endParaRPr lang="zh-TW" altLang="en-US" dirty="0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排版標籤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</a:t>
            </a:r>
            <a:r>
              <a:rPr lang="zh-TW" altLang="en-US" dirty="0"/>
              <a:t>段落、表格、超連結、圖片等版面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定義文字、圖片呈現的格式，如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/>
              <a:t>https://www.w3schools.com/tags/tryit.asp?filename=tryhtml_headers</a:t>
            </a:r>
            <a:endParaRPr lang="en-US" altLang="zh-TW" dirty="0" smtClean="0"/>
          </a:p>
          <a:p>
            <a:pPr lvl="2"/>
            <a:r>
              <a:rPr lang="en-US" altLang="zh-TW" dirty="0"/>
              <a:t>https://www.w3schools.com/tags/tryit.asp?filename=tryhtml_link_test</a:t>
            </a:r>
            <a:endParaRPr lang="zh-TW" altLang="en-US" dirty="0"/>
          </a:p>
          <a:p>
            <a:r>
              <a:rPr lang="zh-TW" altLang="en-US" dirty="0"/>
              <a:t>網頁輸入</a:t>
            </a:r>
            <a:r>
              <a:rPr lang="zh-TW" altLang="en-US" dirty="0" smtClean="0"/>
              <a:t>標籤 </a:t>
            </a:r>
            <a:r>
              <a:rPr lang="en-US" altLang="zh-TW" dirty="0" smtClean="0"/>
              <a:t>(input tags)</a:t>
            </a:r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/>
              <a:t>如文字</a:t>
            </a:r>
            <a:r>
              <a:rPr lang="zh-TW" altLang="en-US" dirty="0" smtClean="0"/>
              <a:t>輸入、單選、</a:t>
            </a:r>
            <a:r>
              <a:rPr lang="zh-TW" altLang="en-US" dirty="0"/>
              <a:t>下拉</a:t>
            </a:r>
            <a:r>
              <a:rPr lang="zh-TW" altLang="en-US" dirty="0" smtClean="0"/>
              <a:t>選單、按鈕等，如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/>
              <a:t>https://www.w3schools.com/tags/tryit.asp?filename=tryhtml_form_submit</a:t>
            </a:r>
            <a:endParaRPr lang="en-US" altLang="zh-TW" dirty="0" smtClean="0"/>
          </a:p>
          <a:p>
            <a:pPr lvl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903441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3011</TotalTime>
  <Words>869</Words>
  <Application>Microsoft Office PowerPoint</Application>
  <PresentationFormat>如螢幕大小 (4:3)</PresentationFormat>
  <Paragraphs>152</Paragraphs>
  <Slides>18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SimHei</vt:lpstr>
      <vt:lpstr>細明體</vt:lpstr>
      <vt:lpstr>華康POP1體W7(P)</vt:lpstr>
      <vt:lpstr>微軟正黑體</vt:lpstr>
      <vt:lpstr>新細明體</vt:lpstr>
      <vt:lpstr>標楷體</vt:lpstr>
      <vt:lpstr>Arial</vt:lpstr>
      <vt:lpstr>Calibri</vt:lpstr>
      <vt:lpstr>Tahoma</vt:lpstr>
      <vt:lpstr>Office 佈景主題</vt:lpstr>
      <vt:lpstr>健康醫療標準化網頁前端應用入門   慈濟醫資系  蕭嘉宏 chhsiao@gms.tcu.edu.tw   </vt:lpstr>
      <vt:lpstr>課程大綱</vt:lpstr>
      <vt:lpstr>Web server 與 browser 互動方式簡介</vt:lpstr>
      <vt:lpstr>Web server 與 browser 互動方式簡介</vt:lpstr>
      <vt:lpstr>網頁前後段技術</vt:lpstr>
      <vt:lpstr>HTML簡介</vt:lpstr>
      <vt:lpstr>HTML語法</vt:lpstr>
      <vt:lpstr>PowerPoint 簡報</vt:lpstr>
      <vt:lpstr>HTML 常用標籤</vt:lpstr>
      <vt:lpstr>JavaScript 運作說明</vt:lpstr>
      <vt:lpstr>PowerPoint 簡報</vt:lpstr>
      <vt:lpstr>JavaScript 可用來做什麼</vt:lpstr>
      <vt:lpstr>JavaScript 可用來做什麼?</vt:lpstr>
      <vt:lpstr>JavaScript 可用來做什麼?</vt:lpstr>
      <vt:lpstr>JS 程式開發環境</vt:lpstr>
      <vt:lpstr>JavaScript 可用來做什麼?</vt:lpstr>
      <vt:lpstr>JavaScript 教學網站 </vt:lpstr>
      <vt:lpstr>專案導向式 JS 應用程式入門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tcu</dc:creator>
  <cp:lastModifiedBy>chhsiao</cp:lastModifiedBy>
  <cp:revision>97</cp:revision>
  <dcterms:created xsi:type="dcterms:W3CDTF">2010-03-16T03:27:59Z</dcterms:created>
  <dcterms:modified xsi:type="dcterms:W3CDTF">2020-02-10T07:44:01Z</dcterms:modified>
</cp:coreProperties>
</file>