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757" r:id="rId2"/>
  </p:sldMasterIdLst>
  <p:notesMasterIdLst>
    <p:notesMasterId r:id="rId36"/>
  </p:notesMasterIdLst>
  <p:sldIdLst>
    <p:sldId id="257" r:id="rId3"/>
    <p:sldId id="413" r:id="rId4"/>
    <p:sldId id="383" r:id="rId5"/>
    <p:sldId id="415" r:id="rId6"/>
    <p:sldId id="416" r:id="rId7"/>
    <p:sldId id="414" r:id="rId8"/>
    <p:sldId id="417" r:id="rId9"/>
    <p:sldId id="385" r:id="rId10"/>
    <p:sldId id="386" r:id="rId11"/>
    <p:sldId id="387" r:id="rId12"/>
    <p:sldId id="388" r:id="rId13"/>
    <p:sldId id="396" r:id="rId14"/>
    <p:sldId id="395" r:id="rId15"/>
    <p:sldId id="392" r:id="rId16"/>
    <p:sldId id="394" r:id="rId17"/>
    <p:sldId id="389" r:id="rId18"/>
    <p:sldId id="391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98" autoAdjust="0"/>
  </p:normalViewPr>
  <p:slideViewPr>
    <p:cSldViewPr>
      <p:cViewPr varScale="1">
        <p:scale>
          <a:sx n="76" d="100"/>
          <a:sy n="76" d="100"/>
        </p:scale>
        <p:origin x="10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CA5EF-9AB4-4D88-AB66-911C95C06E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ED7F896-7026-4810-96D6-600827C0D162}">
      <dgm:prSet phldrT="[Text]" custT="1"/>
      <dgm:spPr/>
      <dgm:t>
        <a:bodyPr/>
        <a:lstStyle/>
        <a:p>
          <a:r>
            <a:rPr lang="zh-CN" altLang="en-US" sz="2400" dirty="0"/>
            <a:t>讀取使用者的輸入</a:t>
          </a:r>
          <a:endParaRPr lang="en-MY" sz="2400" dirty="0"/>
        </a:p>
      </dgm:t>
    </dgm:pt>
    <dgm:pt modelId="{BBED3361-5C13-432F-8B95-23E736506A78}" type="parTrans" cxnId="{176BD060-1291-4E6C-98C6-C9FBCEF99A41}">
      <dgm:prSet/>
      <dgm:spPr/>
      <dgm:t>
        <a:bodyPr/>
        <a:lstStyle/>
        <a:p>
          <a:endParaRPr lang="en-MY" sz="6000"/>
        </a:p>
      </dgm:t>
    </dgm:pt>
    <dgm:pt modelId="{60D1F782-70A2-4764-B7AB-57B074009F6C}" type="sibTrans" cxnId="{176BD060-1291-4E6C-98C6-C9FBCEF99A41}">
      <dgm:prSet/>
      <dgm:spPr/>
      <dgm:t>
        <a:bodyPr/>
        <a:lstStyle/>
        <a:p>
          <a:endParaRPr lang="en-MY" sz="6000"/>
        </a:p>
      </dgm:t>
    </dgm:pt>
    <dgm:pt modelId="{D7283A50-2404-42D3-868B-2BD8D03FA063}">
      <dgm:prSet phldrT="[Text]" custT="1"/>
      <dgm:spPr/>
      <dgm:t>
        <a:bodyPr/>
        <a:lstStyle/>
        <a:p>
          <a:r>
            <a:rPr lang="zh-CN" altLang="en-US" sz="2400" dirty="0"/>
            <a:t>將</a:t>
          </a:r>
          <a:r>
            <a:rPr lang="en-US" altLang="zh-CN" sz="2400" dirty="0"/>
            <a:t>JSON</a:t>
          </a:r>
          <a:r>
            <a:rPr lang="zh-CN" altLang="en-US" sz="2400" dirty="0"/>
            <a:t>物件轉成字串 </a:t>
          </a:r>
          <a:r>
            <a:rPr lang="en-MY" altLang="zh-CN" sz="2400" dirty="0"/>
            <a:t/>
          </a:r>
          <a:br>
            <a:rPr lang="en-MY" altLang="zh-CN" sz="2400" dirty="0"/>
          </a:br>
          <a:r>
            <a:rPr lang="en-US" altLang="zh-CN" sz="2400" dirty="0"/>
            <a:t>- </a:t>
          </a:r>
          <a:r>
            <a:rPr lang="en-MY" altLang="zh-CN" sz="2400" dirty="0" err="1">
              <a:solidFill>
                <a:schemeClr val="bg1"/>
              </a:solidFill>
            </a:rPr>
            <a:t>JSON.stringify</a:t>
          </a:r>
          <a:r>
            <a:rPr lang="en-MY" altLang="zh-CN" sz="2400" dirty="0">
              <a:solidFill>
                <a:schemeClr val="bg1"/>
              </a:solidFill>
            </a:rPr>
            <a:t>(JSON</a:t>
          </a:r>
          <a:r>
            <a:rPr lang="zh-CN" altLang="en-US" sz="2400" dirty="0">
              <a:solidFill>
                <a:schemeClr val="bg1"/>
              </a:solidFill>
            </a:rPr>
            <a:t>物件</a:t>
          </a:r>
          <a:r>
            <a:rPr lang="en-MY" altLang="zh-CN" sz="2400" dirty="0">
              <a:solidFill>
                <a:schemeClr val="bg1"/>
              </a:solidFill>
            </a:rPr>
            <a:t>); </a:t>
          </a:r>
          <a:endParaRPr lang="en-MY" sz="2400" dirty="0">
            <a:solidFill>
              <a:schemeClr val="bg1"/>
            </a:solidFill>
          </a:endParaRPr>
        </a:p>
      </dgm:t>
    </dgm:pt>
    <dgm:pt modelId="{F8511B8A-16B8-4196-B3AF-1F3E57F297C3}" type="parTrans" cxnId="{57FBD723-1607-4F48-AFE0-86E3C427FBB7}">
      <dgm:prSet/>
      <dgm:spPr/>
      <dgm:t>
        <a:bodyPr/>
        <a:lstStyle/>
        <a:p>
          <a:endParaRPr lang="en-MY" sz="6000"/>
        </a:p>
      </dgm:t>
    </dgm:pt>
    <dgm:pt modelId="{3A6B2B11-A391-422B-83FC-6E10B41B4D80}" type="sibTrans" cxnId="{57FBD723-1607-4F48-AFE0-86E3C427FBB7}">
      <dgm:prSet/>
      <dgm:spPr/>
      <dgm:t>
        <a:bodyPr/>
        <a:lstStyle/>
        <a:p>
          <a:endParaRPr lang="en-MY" sz="6000"/>
        </a:p>
      </dgm:t>
    </dgm:pt>
    <dgm:pt modelId="{38ACEEA7-7827-4660-9C64-0284A05AB4D2}">
      <dgm:prSet phldrT="[Text]" custT="1"/>
      <dgm:spPr/>
      <dgm:t>
        <a:bodyPr/>
        <a:lstStyle/>
        <a:p>
          <a:r>
            <a:rPr lang="zh-CN" altLang="en-US" sz="2400" dirty="0"/>
            <a:t>利用</a:t>
          </a:r>
          <a:r>
            <a:rPr lang="en-US" altLang="zh-CN" sz="2400" dirty="0"/>
            <a:t>HTTP POST</a:t>
          </a:r>
          <a:r>
            <a:rPr lang="zh-CN" altLang="en-US" sz="2400" dirty="0"/>
            <a:t>將資料上傳至伺服器端</a:t>
          </a:r>
          <a:endParaRPr lang="en-MY" sz="2400" dirty="0"/>
        </a:p>
      </dgm:t>
    </dgm:pt>
    <dgm:pt modelId="{FC21D4BA-3382-4086-9307-FE850E856169}" type="parTrans" cxnId="{271EA266-0F1F-4FC8-B5D3-D8B52F3F8AE0}">
      <dgm:prSet/>
      <dgm:spPr/>
      <dgm:t>
        <a:bodyPr/>
        <a:lstStyle/>
        <a:p>
          <a:endParaRPr lang="en-MY" sz="6000"/>
        </a:p>
      </dgm:t>
    </dgm:pt>
    <dgm:pt modelId="{F7D1E57C-14AB-488D-9477-21172884B8D8}" type="sibTrans" cxnId="{271EA266-0F1F-4FC8-B5D3-D8B52F3F8AE0}">
      <dgm:prSet/>
      <dgm:spPr/>
      <dgm:t>
        <a:bodyPr/>
        <a:lstStyle/>
        <a:p>
          <a:endParaRPr lang="en-MY" sz="6000"/>
        </a:p>
      </dgm:t>
    </dgm:pt>
    <dgm:pt modelId="{AF4142E5-9F6C-46BA-B2BB-6E520079E0E3}" type="pres">
      <dgm:prSet presAssocID="{9E0CA5EF-9AB4-4D88-AB66-911C95C06E6F}" presName="outerComposite" presStyleCnt="0">
        <dgm:presLayoutVars>
          <dgm:chMax val="5"/>
          <dgm:dir/>
          <dgm:resizeHandles val="exact"/>
        </dgm:presLayoutVars>
      </dgm:prSet>
      <dgm:spPr/>
    </dgm:pt>
    <dgm:pt modelId="{D87F2452-CCDD-4BD5-940F-693BF35261F7}" type="pres">
      <dgm:prSet presAssocID="{9E0CA5EF-9AB4-4D88-AB66-911C95C06E6F}" presName="dummyMaxCanvas" presStyleCnt="0">
        <dgm:presLayoutVars/>
      </dgm:prSet>
      <dgm:spPr/>
    </dgm:pt>
    <dgm:pt modelId="{3144534A-0E8C-4E87-ABC6-A8A4F84D8BA1}" type="pres">
      <dgm:prSet presAssocID="{9E0CA5EF-9AB4-4D88-AB66-911C95C06E6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CC7DF0-3051-4886-8AB7-3FDB365C69B9}" type="pres">
      <dgm:prSet presAssocID="{9E0CA5EF-9AB4-4D88-AB66-911C95C06E6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9F7019-D280-45F3-8EB9-5815F910B8D1}" type="pres">
      <dgm:prSet presAssocID="{9E0CA5EF-9AB4-4D88-AB66-911C95C06E6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07EC09-6D1F-43D3-A294-309704A304CC}" type="pres">
      <dgm:prSet presAssocID="{9E0CA5EF-9AB4-4D88-AB66-911C95C06E6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B0CBA8-F1A2-452D-8DE4-562AF39459AE}" type="pres">
      <dgm:prSet presAssocID="{9E0CA5EF-9AB4-4D88-AB66-911C95C06E6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BB8225-794A-4B15-A1A1-89CB50D5691D}" type="pres">
      <dgm:prSet presAssocID="{9E0CA5EF-9AB4-4D88-AB66-911C95C06E6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D2E52A-82F7-4E9F-9F54-56C19C126C16}" type="pres">
      <dgm:prSet presAssocID="{9E0CA5EF-9AB4-4D88-AB66-911C95C06E6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C16651-00F5-49AC-ADB6-5456AD508708}" type="pres">
      <dgm:prSet presAssocID="{9E0CA5EF-9AB4-4D88-AB66-911C95C06E6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4199AE9-813C-43F1-B2C9-680FC8034EAE}" type="presOf" srcId="{38ACEEA7-7827-4660-9C64-0284A05AB4D2}" destId="{02C16651-00F5-49AC-ADB6-5456AD508708}" srcOrd="1" destOrd="0" presId="urn:microsoft.com/office/officeart/2005/8/layout/vProcess5"/>
    <dgm:cxn modelId="{1F3D0ACC-BA97-4A29-AF50-7FA44320C376}" type="presOf" srcId="{FED7F896-7026-4810-96D6-600827C0D162}" destId="{FABB8225-794A-4B15-A1A1-89CB50D5691D}" srcOrd="1" destOrd="0" presId="urn:microsoft.com/office/officeart/2005/8/layout/vProcess5"/>
    <dgm:cxn modelId="{176BD060-1291-4E6C-98C6-C9FBCEF99A41}" srcId="{9E0CA5EF-9AB4-4D88-AB66-911C95C06E6F}" destId="{FED7F896-7026-4810-96D6-600827C0D162}" srcOrd="0" destOrd="0" parTransId="{BBED3361-5C13-432F-8B95-23E736506A78}" sibTransId="{60D1F782-70A2-4764-B7AB-57B074009F6C}"/>
    <dgm:cxn modelId="{271EA266-0F1F-4FC8-B5D3-D8B52F3F8AE0}" srcId="{9E0CA5EF-9AB4-4D88-AB66-911C95C06E6F}" destId="{38ACEEA7-7827-4660-9C64-0284A05AB4D2}" srcOrd="2" destOrd="0" parTransId="{FC21D4BA-3382-4086-9307-FE850E856169}" sibTransId="{F7D1E57C-14AB-488D-9477-21172884B8D8}"/>
    <dgm:cxn modelId="{7768BEF4-9889-4B7B-BEB6-054AF71EE350}" type="presOf" srcId="{FED7F896-7026-4810-96D6-600827C0D162}" destId="{3144534A-0E8C-4E87-ABC6-A8A4F84D8BA1}" srcOrd="0" destOrd="0" presId="urn:microsoft.com/office/officeart/2005/8/layout/vProcess5"/>
    <dgm:cxn modelId="{192FAAA2-8518-4C1C-8954-9937956F577C}" type="presOf" srcId="{9E0CA5EF-9AB4-4D88-AB66-911C95C06E6F}" destId="{AF4142E5-9F6C-46BA-B2BB-6E520079E0E3}" srcOrd="0" destOrd="0" presId="urn:microsoft.com/office/officeart/2005/8/layout/vProcess5"/>
    <dgm:cxn modelId="{F3A6CF2E-C991-4B91-B23B-CEE4F261C78A}" type="presOf" srcId="{60D1F782-70A2-4764-B7AB-57B074009F6C}" destId="{5707EC09-6D1F-43D3-A294-309704A304CC}" srcOrd="0" destOrd="0" presId="urn:microsoft.com/office/officeart/2005/8/layout/vProcess5"/>
    <dgm:cxn modelId="{0734B7CB-3C20-4956-8A17-17213A109FFE}" type="presOf" srcId="{D7283A50-2404-42D3-868B-2BD8D03FA063}" destId="{BCD2E52A-82F7-4E9F-9F54-56C19C126C16}" srcOrd="1" destOrd="0" presId="urn:microsoft.com/office/officeart/2005/8/layout/vProcess5"/>
    <dgm:cxn modelId="{C85C4F07-EB47-4970-AD5C-114518FC2230}" type="presOf" srcId="{38ACEEA7-7827-4660-9C64-0284A05AB4D2}" destId="{939F7019-D280-45F3-8EB9-5815F910B8D1}" srcOrd="0" destOrd="0" presId="urn:microsoft.com/office/officeart/2005/8/layout/vProcess5"/>
    <dgm:cxn modelId="{BAC486ED-42A9-4784-92F4-F110B6EE0619}" type="presOf" srcId="{3A6B2B11-A391-422B-83FC-6E10B41B4D80}" destId="{E7B0CBA8-F1A2-452D-8DE4-562AF39459AE}" srcOrd="0" destOrd="0" presId="urn:microsoft.com/office/officeart/2005/8/layout/vProcess5"/>
    <dgm:cxn modelId="{8B3C7E2F-FB8C-4053-834D-D18BECF75E85}" type="presOf" srcId="{D7283A50-2404-42D3-868B-2BD8D03FA063}" destId="{94CC7DF0-3051-4886-8AB7-3FDB365C69B9}" srcOrd="0" destOrd="0" presId="urn:microsoft.com/office/officeart/2005/8/layout/vProcess5"/>
    <dgm:cxn modelId="{57FBD723-1607-4F48-AFE0-86E3C427FBB7}" srcId="{9E0CA5EF-9AB4-4D88-AB66-911C95C06E6F}" destId="{D7283A50-2404-42D3-868B-2BD8D03FA063}" srcOrd="1" destOrd="0" parTransId="{F8511B8A-16B8-4196-B3AF-1F3E57F297C3}" sibTransId="{3A6B2B11-A391-422B-83FC-6E10B41B4D80}"/>
    <dgm:cxn modelId="{0D6F51E9-5FB9-4D9B-B53A-971070677A1B}" type="presParOf" srcId="{AF4142E5-9F6C-46BA-B2BB-6E520079E0E3}" destId="{D87F2452-CCDD-4BD5-940F-693BF35261F7}" srcOrd="0" destOrd="0" presId="urn:microsoft.com/office/officeart/2005/8/layout/vProcess5"/>
    <dgm:cxn modelId="{939F5FF3-0256-4A38-A5B3-A30B6B0A7019}" type="presParOf" srcId="{AF4142E5-9F6C-46BA-B2BB-6E520079E0E3}" destId="{3144534A-0E8C-4E87-ABC6-A8A4F84D8BA1}" srcOrd="1" destOrd="0" presId="urn:microsoft.com/office/officeart/2005/8/layout/vProcess5"/>
    <dgm:cxn modelId="{DF3B51A6-8816-4332-A336-9A1D2AB4B5AF}" type="presParOf" srcId="{AF4142E5-9F6C-46BA-B2BB-6E520079E0E3}" destId="{94CC7DF0-3051-4886-8AB7-3FDB365C69B9}" srcOrd="2" destOrd="0" presId="urn:microsoft.com/office/officeart/2005/8/layout/vProcess5"/>
    <dgm:cxn modelId="{BFDE0494-3684-432C-98BC-0AD01B0519B1}" type="presParOf" srcId="{AF4142E5-9F6C-46BA-B2BB-6E520079E0E3}" destId="{939F7019-D280-45F3-8EB9-5815F910B8D1}" srcOrd="3" destOrd="0" presId="urn:microsoft.com/office/officeart/2005/8/layout/vProcess5"/>
    <dgm:cxn modelId="{B1D1014B-841F-4CB2-B687-7E3204B58633}" type="presParOf" srcId="{AF4142E5-9F6C-46BA-B2BB-6E520079E0E3}" destId="{5707EC09-6D1F-43D3-A294-309704A304CC}" srcOrd="4" destOrd="0" presId="urn:microsoft.com/office/officeart/2005/8/layout/vProcess5"/>
    <dgm:cxn modelId="{1AE84239-C6CC-49D6-8B55-E27EC9E454E9}" type="presParOf" srcId="{AF4142E5-9F6C-46BA-B2BB-6E520079E0E3}" destId="{E7B0CBA8-F1A2-452D-8DE4-562AF39459AE}" srcOrd="5" destOrd="0" presId="urn:microsoft.com/office/officeart/2005/8/layout/vProcess5"/>
    <dgm:cxn modelId="{6D46168F-2832-48EC-AE1C-31F6B04092C7}" type="presParOf" srcId="{AF4142E5-9F6C-46BA-B2BB-6E520079E0E3}" destId="{FABB8225-794A-4B15-A1A1-89CB50D5691D}" srcOrd="6" destOrd="0" presId="urn:microsoft.com/office/officeart/2005/8/layout/vProcess5"/>
    <dgm:cxn modelId="{C7E1C1B1-DFA4-4327-9001-73C19879155C}" type="presParOf" srcId="{AF4142E5-9F6C-46BA-B2BB-6E520079E0E3}" destId="{BCD2E52A-82F7-4E9F-9F54-56C19C126C16}" srcOrd="7" destOrd="0" presId="urn:microsoft.com/office/officeart/2005/8/layout/vProcess5"/>
    <dgm:cxn modelId="{3BA0F5E9-19C9-419E-8F90-E401A36D44D3}" type="presParOf" srcId="{AF4142E5-9F6C-46BA-B2BB-6E520079E0E3}" destId="{02C16651-00F5-49AC-ADB6-5456AD50870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CA5EF-9AB4-4D88-AB66-911C95C06E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ED7F896-7026-4810-96D6-600827C0D162}">
      <dgm:prSet phldrT="[Text]" custT="1"/>
      <dgm:spPr/>
      <dgm:t>
        <a:bodyPr/>
        <a:lstStyle/>
        <a:p>
          <a:r>
            <a:rPr lang="zh-CN" altLang="en-US" sz="2400" dirty="0"/>
            <a:t>透過</a:t>
          </a:r>
          <a:r>
            <a:rPr lang="en-MY" altLang="zh-CN" sz="2400" dirty="0"/>
            <a:t>HTTP GET</a:t>
          </a:r>
          <a:r>
            <a:rPr lang="zh-CN" altLang="en-US" sz="2400" dirty="0"/>
            <a:t>向伺服器端取得資料（</a:t>
          </a:r>
          <a:r>
            <a:rPr lang="en-US" altLang="zh-CN" sz="2400" dirty="0"/>
            <a:t>JSON</a:t>
          </a:r>
          <a:r>
            <a:rPr lang="zh-CN" altLang="en-US" sz="2400" dirty="0"/>
            <a:t>格式）</a:t>
          </a:r>
          <a:endParaRPr lang="en-MY" sz="2400" dirty="0"/>
        </a:p>
      </dgm:t>
    </dgm:pt>
    <dgm:pt modelId="{BBED3361-5C13-432F-8B95-23E736506A78}" type="parTrans" cxnId="{176BD060-1291-4E6C-98C6-C9FBCEF99A41}">
      <dgm:prSet/>
      <dgm:spPr/>
      <dgm:t>
        <a:bodyPr/>
        <a:lstStyle/>
        <a:p>
          <a:endParaRPr lang="en-MY" sz="6000"/>
        </a:p>
      </dgm:t>
    </dgm:pt>
    <dgm:pt modelId="{60D1F782-70A2-4764-B7AB-57B074009F6C}" type="sibTrans" cxnId="{176BD060-1291-4E6C-98C6-C9FBCEF99A41}">
      <dgm:prSet/>
      <dgm:spPr/>
      <dgm:t>
        <a:bodyPr/>
        <a:lstStyle/>
        <a:p>
          <a:endParaRPr lang="en-MY" sz="6000"/>
        </a:p>
      </dgm:t>
    </dgm:pt>
    <dgm:pt modelId="{D7283A50-2404-42D3-868B-2BD8D03FA063}">
      <dgm:prSet phldrT="[Text]" custT="1"/>
      <dgm:spPr/>
      <dgm:t>
        <a:bodyPr/>
        <a:lstStyle/>
        <a:p>
          <a:r>
            <a:rPr lang="zh-CN" altLang="en-US" sz="2400" dirty="0"/>
            <a:t>將</a:t>
          </a:r>
          <a:r>
            <a:rPr lang="en-US" altLang="zh-CN" sz="2400" dirty="0"/>
            <a:t>JSON</a:t>
          </a:r>
          <a:r>
            <a:rPr lang="zh-CN" altLang="en-US" sz="2400" dirty="0"/>
            <a:t>字串轉成物件 </a:t>
          </a:r>
          <a:r>
            <a:rPr lang="en-MY" altLang="zh-CN" sz="2400" dirty="0"/>
            <a:t/>
          </a:r>
          <a:br>
            <a:rPr lang="en-MY" altLang="zh-CN" sz="2400" dirty="0"/>
          </a:br>
          <a:r>
            <a:rPr lang="en-US" altLang="zh-CN" sz="2400" dirty="0"/>
            <a:t>- </a:t>
          </a:r>
          <a:r>
            <a:rPr lang="en-MY" altLang="zh-CN" sz="2400" dirty="0" err="1">
              <a:solidFill>
                <a:schemeClr val="bg1"/>
              </a:solidFill>
            </a:rPr>
            <a:t>JSON.parse</a:t>
          </a:r>
          <a:r>
            <a:rPr lang="en-MY" altLang="zh-CN" sz="2400" dirty="0">
              <a:solidFill>
                <a:schemeClr val="bg1"/>
              </a:solidFill>
            </a:rPr>
            <a:t>(</a:t>
          </a:r>
          <a:r>
            <a:rPr lang="zh-CN" altLang="en-US" sz="2400" dirty="0">
              <a:solidFill>
                <a:schemeClr val="bg1"/>
              </a:solidFill>
            </a:rPr>
            <a:t>字串</a:t>
          </a:r>
          <a:r>
            <a:rPr lang="en-MY" altLang="zh-CN" sz="2400" dirty="0">
              <a:solidFill>
                <a:schemeClr val="bg1"/>
              </a:solidFill>
            </a:rPr>
            <a:t>); </a:t>
          </a:r>
          <a:endParaRPr lang="en-MY" sz="2400" dirty="0">
            <a:solidFill>
              <a:schemeClr val="bg1"/>
            </a:solidFill>
          </a:endParaRPr>
        </a:p>
      </dgm:t>
    </dgm:pt>
    <dgm:pt modelId="{F8511B8A-16B8-4196-B3AF-1F3E57F297C3}" type="parTrans" cxnId="{57FBD723-1607-4F48-AFE0-86E3C427FBB7}">
      <dgm:prSet/>
      <dgm:spPr/>
      <dgm:t>
        <a:bodyPr/>
        <a:lstStyle/>
        <a:p>
          <a:endParaRPr lang="en-MY" sz="6000"/>
        </a:p>
      </dgm:t>
    </dgm:pt>
    <dgm:pt modelId="{3A6B2B11-A391-422B-83FC-6E10B41B4D80}" type="sibTrans" cxnId="{57FBD723-1607-4F48-AFE0-86E3C427FBB7}">
      <dgm:prSet/>
      <dgm:spPr/>
      <dgm:t>
        <a:bodyPr/>
        <a:lstStyle/>
        <a:p>
          <a:endParaRPr lang="en-MY" sz="6000"/>
        </a:p>
      </dgm:t>
    </dgm:pt>
    <dgm:pt modelId="{38ACEEA7-7827-4660-9C64-0284A05AB4D2}">
      <dgm:prSet phldrT="[Text]" custT="1"/>
      <dgm:spPr/>
      <dgm:t>
        <a:bodyPr/>
        <a:lstStyle/>
        <a:p>
          <a:r>
            <a:rPr lang="zh-CN" altLang="en-US" sz="2400" dirty="0"/>
            <a:t>把資料顯示在網頁</a:t>
          </a:r>
          <a:endParaRPr lang="en-MY" sz="2400" dirty="0"/>
        </a:p>
      </dgm:t>
    </dgm:pt>
    <dgm:pt modelId="{FC21D4BA-3382-4086-9307-FE850E856169}" type="parTrans" cxnId="{271EA266-0F1F-4FC8-B5D3-D8B52F3F8AE0}">
      <dgm:prSet/>
      <dgm:spPr/>
      <dgm:t>
        <a:bodyPr/>
        <a:lstStyle/>
        <a:p>
          <a:endParaRPr lang="en-MY" sz="6000"/>
        </a:p>
      </dgm:t>
    </dgm:pt>
    <dgm:pt modelId="{F7D1E57C-14AB-488D-9477-21172884B8D8}" type="sibTrans" cxnId="{271EA266-0F1F-4FC8-B5D3-D8B52F3F8AE0}">
      <dgm:prSet/>
      <dgm:spPr/>
      <dgm:t>
        <a:bodyPr/>
        <a:lstStyle/>
        <a:p>
          <a:endParaRPr lang="en-MY" sz="6000"/>
        </a:p>
      </dgm:t>
    </dgm:pt>
    <dgm:pt modelId="{AF4142E5-9F6C-46BA-B2BB-6E520079E0E3}" type="pres">
      <dgm:prSet presAssocID="{9E0CA5EF-9AB4-4D88-AB66-911C95C06E6F}" presName="outerComposite" presStyleCnt="0">
        <dgm:presLayoutVars>
          <dgm:chMax val="5"/>
          <dgm:dir/>
          <dgm:resizeHandles val="exact"/>
        </dgm:presLayoutVars>
      </dgm:prSet>
      <dgm:spPr/>
    </dgm:pt>
    <dgm:pt modelId="{D87F2452-CCDD-4BD5-940F-693BF35261F7}" type="pres">
      <dgm:prSet presAssocID="{9E0CA5EF-9AB4-4D88-AB66-911C95C06E6F}" presName="dummyMaxCanvas" presStyleCnt="0">
        <dgm:presLayoutVars/>
      </dgm:prSet>
      <dgm:spPr/>
    </dgm:pt>
    <dgm:pt modelId="{3144534A-0E8C-4E87-ABC6-A8A4F84D8BA1}" type="pres">
      <dgm:prSet presAssocID="{9E0CA5EF-9AB4-4D88-AB66-911C95C06E6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CC7DF0-3051-4886-8AB7-3FDB365C69B9}" type="pres">
      <dgm:prSet presAssocID="{9E0CA5EF-9AB4-4D88-AB66-911C95C06E6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9F7019-D280-45F3-8EB9-5815F910B8D1}" type="pres">
      <dgm:prSet presAssocID="{9E0CA5EF-9AB4-4D88-AB66-911C95C06E6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07EC09-6D1F-43D3-A294-309704A304CC}" type="pres">
      <dgm:prSet presAssocID="{9E0CA5EF-9AB4-4D88-AB66-911C95C06E6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B0CBA8-F1A2-452D-8DE4-562AF39459AE}" type="pres">
      <dgm:prSet presAssocID="{9E0CA5EF-9AB4-4D88-AB66-911C95C06E6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BB8225-794A-4B15-A1A1-89CB50D5691D}" type="pres">
      <dgm:prSet presAssocID="{9E0CA5EF-9AB4-4D88-AB66-911C95C06E6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D2E52A-82F7-4E9F-9F54-56C19C126C16}" type="pres">
      <dgm:prSet presAssocID="{9E0CA5EF-9AB4-4D88-AB66-911C95C06E6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C16651-00F5-49AC-ADB6-5456AD508708}" type="pres">
      <dgm:prSet presAssocID="{9E0CA5EF-9AB4-4D88-AB66-911C95C06E6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4199AE9-813C-43F1-B2C9-680FC8034EAE}" type="presOf" srcId="{38ACEEA7-7827-4660-9C64-0284A05AB4D2}" destId="{02C16651-00F5-49AC-ADB6-5456AD508708}" srcOrd="1" destOrd="0" presId="urn:microsoft.com/office/officeart/2005/8/layout/vProcess5"/>
    <dgm:cxn modelId="{1F3D0ACC-BA97-4A29-AF50-7FA44320C376}" type="presOf" srcId="{FED7F896-7026-4810-96D6-600827C0D162}" destId="{FABB8225-794A-4B15-A1A1-89CB50D5691D}" srcOrd="1" destOrd="0" presId="urn:microsoft.com/office/officeart/2005/8/layout/vProcess5"/>
    <dgm:cxn modelId="{176BD060-1291-4E6C-98C6-C9FBCEF99A41}" srcId="{9E0CA5EF-9AB4-4D88-AB66-911C95C06E6F}" destId="{FED7F896-7026-4810-96D6-600827C0D162}" srcOrd="0" destOrd="0" parTransId="{BBED3361-5C13-432F-8B95-23E736506A78}" sibTransId="{60D1F782-70A2-4764-B7AB-57B074009F6C}"/>
    <dgm:cxn modelId="{271EA266-0F1F-4FC8-B5D3-D8B52F3F8AE0}" srcId="{9E0CA5EF-9AB4-4D88-AB66-911C95C06E6F}" destId="{38ACEEA7-7827-4660-9C64-0284A05AB4D2}" srcOrd="2" destOrd="0" parTransId="{FC21D4BA-3382-4086-9307-FE850E856169}" sibTransId="{F7D1E57C-14AB-488D-9477-21172884B8D8}"/>
    <dgm:cxn modelId="{7768BEF4-9889-4B7B-BEB6-054AF71EE350}" type="presOf" srcId="{FED7F896-7026-4810-96D6-600827C0D162}" destId="{3144534A-0E8C-4E87-ABC6-A8A4F84D8BA1}" srcOrd="0" destOrd="0" presId="urn:microsoft.com/office/officeart/2005/8/layout/vProcess5"/>
    <dgm:cxn modelId="{192FAAA2-8518-4C1C-8954-9937956F577C}" type="presOf" srcId="{9E0CA5EF-9AB4-4D88-AB66-911C95C06E6F}" destId="{AF4142E5-9F6C-46BA-B2BB-6E520079E0E3}" srcOrd="0" destOrd="0" presId="urn:microsoft.com/office/officeart/2005/8/layout/vProcess5"/>
    <dgm:cxn modelId="{F3A6CF2E-C991-4B91-B23B-CEE4F261C78A}" type="presOf" srcId="{60D1F782-70A2-4764-B7AB-57B074009F6C}" destId="{5707EC09-6D1F-43D3-A294-309704A304CC}" srcOrd="0" destOrd="0" presId="urn:microsoft.com/office/officeart/2005/8/layout/vProcess5"/>
    <dgm:cxn modelId="{0734B7CB-3C20-4956-8A17-17213A109FFE}" type="presOf" srcId="{D7283A50-2404-42D3-868B-2BD8D03FA063}" destId="{BCD2E52A-82F7-4E9F-9F54-56C19C126C16}" srcOrd="1" destOrd="0" presId="urn:microsoft.com/office/officeart/2005/8/layout/vProcess5"/>
    <dgm:cxn modelId="{C85C4F07-EB47-4970-AD5C-114518FC2230}" type="presOf" srcId="{38ACEEA7-7827-4660-9C64-0284A05AB4D2}" destId="{939F7019-D280-45F3-8EB9-5815F910B8D1}" srcOrd="0" destOrd="0" presId="urn:microsoft.com/office/officeart/2005/8/layout/vProcess5"/>
    <dgm:cxn modelId="{BAC486ED-42A9-4784-92F4-F110B6EE0619}" type="presOf" srcId="{3A6B2B11-A391-422B-83FC-6E10B41B4D80}" destId="{E7B0CBA8-F1A2-452D-8DE4-562AF39459AE}" srcOrd="0" destOrd="0" presId="urn:microsoft.com/office/officeart/2005/8/layout/vProcess5"/>
    <dgm:cxn modelId="{8B3C7E2F-FB8C-4053-834D-D18BECF75E85}" type="presOf" srcId="{D7283A50-2404-42D3-868B-2BD8D03FA063}" destId="{94CC7DF0-3051-4886-8AB7-3FDB365C69B9}" srcOrd="0" destOrd="0" presId="urn:microsoft.com/office/officeart/2005/8/layout/vProcess5"/>
    <dgm:cxn modelId="{57FBD723-1607-4F48-AFE0-86E3C427FBB7}" srcId="{9E0CA5EF-9AB4-4D88-AB66-911C95C06E6F}" destId="{D7283A50-2404-42D3-868B-2BD8D03FA063}" srcOrd="1" destOrd="0" parTransId="{F8511B8A-16B8-4196-B3AF-1F3E57F297C3}" sibTransId="{3A6B2B11-A391-422B-83FC-6E10B41B4D80}"/>
    <dgm:cxn modelId="{0D6F51E9-5FB9-4D9B-B53A-971070677A1B}" type="presParOf" srcId="{AF4142E5-9F6C-46BA-B2BB-6E520079E0E3}" destId="{D87F2452-CCDD-4BD5-940F-693BF35261F7}" srcOrd="0" destOrd="0" presId="urn:microsoft.com/office/officeart/2005/8/layout/vProcess5"/>
    <dgm:cxn modelId="{939F5FF3-0256-4A38-A5B3-A30B6B0A7019}" type="presParOf" srcId="{AF4142E5-9F6C-46BA-B2BB-6E520079E0E3}" destId="{3144534A-0E8C-4E87-ABC6-A8A4F84D8BA1}" srcOrd="1" destOrd="0" presId="urn:microsoft.com/office/officeart/2005/8/layout/vProcess5"/>
    <dgm:cxn modelId="{DF3B51A6-8816-4332-A336-9A1D2AB4B5AF}" type="presParOf" srcId="{AF4142E5-9F6C-46BA-B2BB-6E520079E0E3}" destId="{94CC7DF0-3051-4886-8AB7-3FDB365C69B9}" srcOrd="2" destOrd="0" presId="urn:microsoft.com/office/officeart/2005/8/layout/vProcess5"/>
    <dgm:cxn modelId="{BFDE0494-3684-432C-98BC-0AD01B0519B1}" type="presParOf" srcId="{AF4142E5-9F6C-46BA-B2BB-6E520079E0E3}" destId="{939F7019-D280-45F3-8EB9-5815F910B8D1}" srcOrd="3" destOrd="0" presId="urn:microsoft.com/office/officeart/2005/8/layout/vProcess5"/>
    <dgm:cxn modelId="{B1D1014B-841F-4CB2-B687-7E3204B58633}" type="presParOf" srcId="{AF4142E5-9F6C-46BA-B2BB-6E520079E0E3}" destId="{5707EC09-6D1F-43D3-A294-309704A304CC}" srcOrd="4" destOrd="0" presId="urn:microsoft.com/office/officeart/2005/8/layout/vProcess5"/>
    <dgm:cxn modelId="{1AE84239-C6CC-49D6-8B55-E27EC9E454E9}" type="presParOf" srcId="{AF4142E5-9F6C-46BA-B2BB-6E520079E0E3}" destId="{E7B0CBA8-F1A2-452D-8DE4-562AF39459AE}" srcOrd="5" destOrd="0" presId="urn:microsoft.com/office/officeart/2005/8/layout/vProcess5"/>
    <dgm:cxn modelId="{6D46168F-2832-48EC-AE1C-31F6B04092C7}" type="presParOf" srcId="{AF4142E5-9F6C-46BA-B2BB-6E520079E0E3}" destId="{FABB8225-794A-4B15-A1A1-89CB50D5691D}" srcOrd="6" destOrd="0" presId="urn:microsoft.com/office/officeart/2005/8/layout/vProcess5"/>
    <dgm:cxn modelId="{C7E1C1B1-DFA4-4327-9001-73C19879155C}" type="presParOf" srcId="{AF4142E5-9F6C-46BA-B2BB-6E520079E0E3}" destId="{BCD2E52A-82F7-4E9F-9F54-56C19C126C16}" srcOrd="7" destOrd="0" presId="urn:microsoft.com/office/officeart/2005/8/layout/vProcess5"/>
    <dgm:cxn modelId="{3BA0F5E9-19C9-419E-8F90-E401A36D44D3}" type="presParOf" srcId="{AF4142E5-9F6C-46BA-B2BB-6E520079E0E3}" destId="{02C16651-00F5-49AC-ADB6-5456AD50870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4534A-0E8C-4E87-ABC6-A8A4F84D8BA1}">
      <dsp:nvSpPr>
        <dsp:cNvPr id="0" name=""/>
        <dsp:cNvSpPr/>
      </dsp:nvSpPr>
      <dsp:spPr>
        <a:xfrm>
          <a:off x="0" y="0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讀取使用者的輸入</a:t>
          </a:r>
          <a:endParaRPr lang="en-MY" sz="2400" kern="1200" dirty="0"/>
        </a:p>
      </dsp:txBody>
      <dsp:txXfrm>
        <a:off x="25108" y="25108"/>
        <a:ext cx="5195725" cy="807034"/>
      </dsp:txXfrm>
    </dsp:sp>
    <dsp:sp modelId="{94CC7DF0-3051-4886-8AB7-3FDB365C69B9}">
      <dsp:nvSpPr>
        <dsp:cNvPr id="0" name=""/>
        <dsp:cNvSpPr/>
      </dsp:nvSpPr>
      <dsp:spPr>
        <a:xfrm>
          <a:off x="540067" y="1000125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將</a:t>
          </a:r>
          <a:r>
            <a:rPr lang="en-US" altLang="zh-CN" sz="2400" kern="1200" dirty="0"/>
            <a:t>JSON</a:t>
          </a:r>
          <a:r>
            <a:rPr lang="zh-CN" altLang="en-US" sz="2400" kern="1200" dirty="0"/>
            <a:t>物件轉成字串 </a:t>
          </a:r>
          <a:r>
            <a:rPr lang="en-MY" altLang="zh-CN" sz="2400" kern="1200" dirty="0"/>
            <a:t/>
          </a:r>
          <a:br>
            <a:rPr lang="en-MY" altLang="zh-CN" sz="2400" kern="1200" dirty="0"/>
          </a:br>
          <a:r>
            <a:rPr lang="en-US" altLang="zh-CN" sz="2400" kern="1200" dirty="0"/>
            <a:t>- </a:t>
          </a:r>
          <a:r>
            <a:rPr lang="en-MY" altLang="zh-CN" sz="2400" kern="1200" dirty="0" err="1">
              <a:solidFill>
                <a:schemeClr val="bg1"/>
              </a:solidFill>
            </a:rPr>
            <a:t>JSON.stringify</a:t>
          </a:r>
          <a:r>
            <a:rPr lang="en-MY" altLang="zh-CN" sz="2400" kern="1200" dirty="0">
              <a:solidFill>
                <a:schemeClr val="bg1"/>
              </a:solidFill>
            </a:rPr>
            <a:t>(JSON</a:t>
          </a:r>
          <a:r>
            <a:rPr lang="zh-CN" altLang="en-US" sz="2400" kern="1200" dirty="0">
              <a:solidFill>
                <a:schemeClr val="bg1"/>
              </a:solidFill>
            </a:rPr>
            <a:t>物件</a:t>
          </a:r>
          <a:r>
            <a:rPr lang="en-MY" altLang="zh-CN" sz="2400" kern="1200" dirty="0">
              <a:solidFill>
                <a:schemeClr val="bg1"/>
              </a:solidFill>
            </a:rPr>
            <a:t>); </a:t>
          </a:r>
          <a:endParaRPr lang="en-MY" sz="2400" kern="1200" dirty="0">
            <a:solidFill>
              <a:schemeClr val="bg1"/>
            </a:solidFill>
          </a:endParaRPr>
        </a:p>
      </dsp:txBody>
      <dsp:txXfrm>
        <a:off x="565175" y="1025233"/>
        <a:ext cx="4973269" cy="807034"/>
      </dsp:txXfrm>
    </dsp:sp>
    <dsp:sp modelId="{939F7019-D280-45F3-8EB9-5815F910B8D1}">
      <dsp:nvSpPr>
        <dsp:cNvPr id="0" name=""/>
        <dsp:cNvSpPr/>
      </dsp:nvSpPr>
      <dsp:spPr>
        <a:xfrm>
          <a:off x="1080134" y="2000250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利用</a:t>
          </a:r>
          <a:r>
            <a:rPr lang="en-US" altLang="zh-CN" sz="2400" kern="1200" dirty="0"/>
            <a:t>HTTP POST</a:t>
          </a:r>
          <a:r>
            <a:rPr lang="zh-CN" altLang="en-US" sz="2400" kern="1200" dirty="0"/>
            <a:t>將資料上傳至伺服器端</a:t>
          </a:r>
          <a:endParaRPr lang="en-MY" sz="2400" kern="1200" dirty="0"/>
        </a:p>
      </dsp:txBody>
      <dsp:txXfrm>
        <a:off x="1105242" y="2025358"/>
        <a:ext cx="4973269" cy="807034"/>
      </dsp:txXfrm>
    </dsp:sp>
    <dsp:sp modelId="{5707EC09-6D1F-43D3-A294-309704A304CC}">
      <dsp:nvSpPr>
        <dsp:cNvPr id="0" name=""/>
        <dsp:cNvSpPr/>
      </dsp:nvSpPr>
      <dsp:spPr>
        <a:xfrm>
          <a:off x="5563552" y="650081"/>
          <a:ext cx="557212" cy="55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600" kern="1200"/>
        </a:p>
      </dsp:txBody>
      <dsp:txXfrm>
        <a:off x="5688925" y="650081"/>
        <a:ext cx="306466" cy="419302"/>
      </dsp:txXfrm>
    </dsp:sp>
    <dsp:sp modelId="{E7B0CBA8-F1A2-452D-8DE4-562AF39459AE}">
      <dsp:nvSpPr>
        <dsp:cNvPr id="0" name=""/>
        <dsp:cNvSpPr/>
      </dsp:nvSpPr>
      <dsp:spPr>
        <a:xfrm>
          <a:off x="6103619" y="1644491"/>
          <a:ext cx="557212" cy="55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600" kern="1200"/>
        </a:p>
      </dsp:txBody>
      <dsp:txXfrm>
        <a:off x="6228992" y="1644491"/>
        <a:ext cx="306466" cy="419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4534A-0E8C-4E87-ABC6-A8A4F84D8BA1}">
      <dsp:nvSpPr>
        <dsp:cNvPr id="0" name=""/>
        <dsp:cNvSpPr/>
      </dsp:nvSpPr>
      <dsp:spPr>
        <a:xfrm>
          <a:off x="0" y="0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透過</a:t>
          </a:r>
          <a:r>
            <a:rPr lang="en-MY" altLang="zh-CN" sz="2400" kern="1200" dirty="0"/>
            <a:t>HTTP GET</a:t>
          </a:r>
          <a:r>
            <a:rPr lang="zh-CN" altLang="en-US" sz="2400" kern="1200" dirty="0"/>
            <a:t>向伺服器端取得資料（</a:t>
          </a:r>
          <a:r>
            <a:rPr lang="en-US" altLang="zh-CN" sz="2400" kern="1200" dirty="0"/>
            <a:t>JSON</a:t>
          </a:r>
          <a:r>
            <a:rPr lang="zh-CN" altLang="en-US" sz="2400" kern="1200" dirty="0"/>
            <a:t>格式）</a:t>
          </a:r>
          <a:endParaRPr lang="en-MY" sz="2400" kern="1200" dirty="0"/>
        </a:p>
      </dsp:txBody>
      <dsp:txXfrm>
        <a:off x="25108" y="25108"/>
        <a:ext cx="5195725" cy="807034"/>
      </dsp:txXfrm>
    </dsp:sp>
    <dsp:sp modelId="{94CC7DF0-3051-4886-8AB7-3FDB365C69B9}">
      <dsp:nvSpPr>
        <dsp:cNvPr id="0" name=""/>
        <dsp:cNvSpPr/>
      </dsp:nvSpPr>
      <dsp:spPr>
        <a:xfrm>
          <a:off x="540067" y="1000125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將</a:t>
          </a:r>
          <a:r>
            <a:rPr lang="en-US" altLang="zh-CN" sz="2400" kern="1200" dirty="0"/>
            <a:t>JSON</a:t>
          </a:r>
          <a:r>
            <a:rPr lang="zh-CN" altLang="en-US" sz="2400" kern="1200" dirty="0"/>
            <a:t>字串轉成物件 </a:t>
          </a:r>
          <a:r>
            <a:rPr lang="en-MY" altLang="zh-CN" sz="2400" kern="1200" dirty="0"/>
            <a:t/>
          </a:r>
          <a:br>
            <a:rPr lang="en-MY" altLang="zh-CN" sz="2400" kern="1200" dirty="0"/>
          </a:br>
          <a:r>
            <a:rPr lang="en-US" altLang="zh-CN" sz="2400" kern="1200" dirty="0"/>
            <a:t>- </a:t>
          </a:r>
          <a:r>
            <a:rPr lang="en-MY" altLang="zh-CN" sz="2400" kern="1200" dirty="0" err="1">
              <a:solidFill>
                <a:schemeClr val="bg1"/>
              </a:solidFill>
            </a:rPr>
            <a:t>JSON.parse</a:t>
          </a:r>
          <a:r>
            <a:rPr lang="en-MY" altLang="zh-CN" sz="2400" kern="1200" dirty="0">
              <a:solidFill>
                <a:schemeClr val="bg1"/>
              </a:solidFill>
            </a:rPr>
            <a:t>(</a:t>
          </a:r>
          <a:r>
            <a:rPr lang="zh-CN" altLang="en-US" sz="2400" kern="1200" dirty="0">
              <a:solidFill>
                <a:schemeClr val="bg1"/>
              </a:solidFill>
            </a:rPr>
            <a:t>字串</a:t>
          </a:r>
          <a:r>
            <a:rPr lang="en-MY" altLang="zh-CN" sz="2400" kern="1200" dirty="0">
              <a:solidFill>
                <a:schemeClr val="bg1"/>
              </a:solidFill>
            </a:rPr>
            <a:t>); </a:t>
          </a:r>
          <a:endParaRPr lang="en-MY" sz="2400" kern="1200" dirty="0">
            <a:solidFill>
              <a:schemeClr val="bg1"/>
            </a:solidFill>
          </a:endParaRPr>
        </a:p>
      </dsp:txBody>
      <dsp:txXfrm>
        <a:off x="565175" y="1025233"/>
        <a:ext cx="4973269" cy="807034"/>
      </dsp:txXfrm>
    </dsp:sp>
    <dsp:sp modelId="{939F7019-D280-45F3-8EB9-5815F910B8D1}">
      <dsp:nvSpPr>
        <dsp:cNvPr id="0" name=""/>
        <dsp:cNvSpPr/>
      </dsp:nvSpPr>
      <dsp:spPr>
        <a:xfrm>
          <a:off x="1080134" y="2000250"/>
          <a:ext cx="6120765" cy="857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把資料顯示在網頁</a:t>
          </a:r>
          <a:endParaRPr lang="en-MY" sz="2400" kern="1200" dirty="0"/>
        </a:p>
      </dsp:txBody>
      <dsp:txXfrm>
        <a:off x="1105242" y="2025358"/>
        <a:ext cx="4973269" cy="807034"/>
      </dsp:txXfrm>
    </dsp:sp>
    <dsp:sp modelId="{5707EC09-6D1F-43D3-A294-309704A304CC}">
      <dsp:nvSpPr>
        <dsp:cNvPr id="0" name=""/>
        <dsp:cNvSpPr/>
      </dsp:nvSpPr>
      <dsp:spPr>
        <a:xfrm>
          <a:off x="5563552" y="650081"/>
          <a:ext cx="557212" cy="55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600" kern="1200"/>
        </a:p>
      </dsp:txBody>
      <dsp:txXfrm>
        <a:off x="5688925" y="650081"/>
        <a:ext cx="306466" cy="419302"/>
      </dsp:txXfrm>
    </dsp:sp>
    <dsp:sp modelId="{E7B0CBA8-F1A2-452D-8DE4-562AF39459AE}">
      <dsp:nvSpPr>
        <dsp:cNvPr id="0" name=""/>
        <dsp:cNvSpPr/>
      </dsp:nvSpPr>
      <dsp:spPr>
        <a:xfrm>
          <a:off x="6103619" y="1644491"/>
          <a:ext cx="557212" cy="55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600" kern="1200"/>
        </a:p>
      </dsp:txBody>
      <dsp:txXfrm>
        <a:off x="6228992" y="1644491"/>
        <a:ext cx="306466" cy="41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E94B2BE-3EF5-4615-B03E-C37DD9CC7E02}" type="datetimeFigureOut">
              <a:rPr lang="zh-TW" altLang="en-US"/>
              <a:pPr>
                <a:defRPr/>
              </a:pPr>
              <a:t>2020/12/18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DDEB7B9-1BF5-4AA1-BF14-B7E62FD0F7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69989-EB00-4EE7-BCB5-25BDC5BB29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4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var </a:t>
            </a:r>
            <a:r>
              <a:rPr lang="en-US" altLang="zh-TW" dirty="0" err="1"/>
              <a:t>xmlHttp</a:t>
            </a:r>
            <a:r>
              <a:rPr lang="en-US" altLang="zh-TW" dirty="0"/>
              <a:t> = new </a:t>
            </a:r>
            <a:r>
              <a:rPr lang="en-US" altLang="zh-TW" dirty="0" err="1"/>
              <a:t>XMLHttpRequest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var ret;</a:t>
            </a:r>
          </a:p>
          <a:p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上傳 </a:t>
            </a:r>
            <a:r>
              <a:rPr lang="en-MY" dirty="0" err="1"/>
              <a:t>dataStr</a:t>
            </a:r>
            <a:r>
              <a:rPr lang="en-MY" dirty="0"/>
              <a:t> </a:t>
            </a:r>
            <a:r>
              <a:rPr lang="zh-TW" altLang="en-US" dirty="0"/>
              <a:t>到網路上</a:t>
            </a:r>
          </a:p>
          <a:p>
            <a:r>
              <a:rPr lang="en-MY" dirty="0"/>
              <a:t>function </a:t>
            </a:r>
            <a:r>
              <a:rPr lang="en-MY" dirty="0" err="1"/>
              <a:t>HTTPPostData</a:t>
            </a:r>
            <a:r>
              <a:rPr lang="en-MY" dirty="0"/>
              <a:t>(</a:t>
            </a:r>
            <a:r>
              <a:rPr lang="en-MY" dirty="0" err="1"/>
              <a:t>urlStr</a:t>
            </a:r>
            <a:r>
              <a:rPr lang="en-MY" dirty="0"/>
              <a:t>, </a:t>
            </a:r>
            <a:r>
              <a:rPr lang="en-MY" dirty="0" err="1"/>
              <a:t>dataStr</a:t>
            </a:r>
            <a:r>
              <a:rPr lang="en-MY" dirty="0"/>
              <a:t>) {</a:t>
            </a:r>
          </a:p>
          <a:p>
            <a:r>
              <a:rPr lang="en-MY" dirty="0"/>
              <a:t>    var </a:t>
            </a:r>
            <a:r>
              <a:rPr lang="en-MY" dirty="0" err="1"/>
              <a:t>rawFile</a:t>
            </a:r>
            <a:r>
              <a:rPr lang="en-MY" dirty="0"/>
              <a:t> = new </a:t>
            </a:r>
            <a:r>
              <a:rPr lang="en-MY" dirty="0" err="1"/>
              <a:t>XMLHttpRequest</a:t>
            </a:r>
            <a:r>
              <a:rPr lang="en-MY" dirty="0"/>
              <a:t>();</a:t>
            </a:r>
          </a:p>
          <a:p>
            <a:r>
              <a:rPr lang="en-MY" dirty="0"/>
              <a:t>    </a:t>
            </a:r>
            <a:r>
              <a:rPr lang="en-MY" dirty="0" err="1"/>
              <a:t>rawFile.open</a:t>
            </a:r>
            <a:r>
              <a:rPr lang="en-MY" dirty="0"/>
              <a:t>("POST", </a:t>
            </a:r>
            <a:r>
              <a:rPr lang="en-MY" dirty="0" err="1"/>
              <a:t>urlStr</a:t>
            </a:r>
            <a:r>
              <a:rPr lang="en-MY" dirty="0"/>
              <a:t>, true);</a:t>
            </a:r>
          </a:p>
          <a:p>
            <a:r>
              <a:rPr lang="en-MY" dirty="0"/>
              <a:t>    </a:t>
            </a:r>
            <a:r>
              <a:rPr lang="en-MY" dirty="0" err="1"/>
              <a:t>rawFile.setRequestHeader</a:t>
            </a:r>
            <a:r>
              <a:rPr lang="en-MY" dirty="0"/>
              <a:t>("Content-type", "application/</a:t>
            </a:r>
            <a:r>
              <a:rPr lang="en-MY" dirty="0" err="1"/>
              <a:t>json+fhir</a:t>
            </a:r>
            <a:r>
              <a:rPr lang="en-MY" dirty="0"/>
              <a:t>");</a:t>
            </a:r>
          </a:p>
          <a:p>
            <a:r>
              <a:rPr lang="en-MY" dirty="0"/>
              <a:t>    </a:t>
            </a:r>
            <a:r>
              <a:rPr lang="en-MY" dirty="0" err="1"/>
              <a:t>rawFile.onreadystatechange</a:t>
            </a:r>
            <a:r>
              <a:rPr lang="en-MY" dirty="0"/>
              <a:t> = function () {</a:t>
            </a:r>
          </a:p>
          <a:p>
            <a:r>
              <a:rPr lang="en-MY" dirty="0"/>
              <a:t>        if (</a:t>
            </a:r>
            <a:r>
              <a:rPr lang="en-MY" dirty="0" err="1"/>
              <a:t>rawFile.readyState</a:t>
            </a:r>
            <a:r>
              <a:rPr lang="en-MY" dirty="0"/>
              <a:t> === 4) {</a:t>
            </a:r>
          </a:p>
          <a:p>
            <a:r>
              <a:rPr lang="en-MY" dirty="0"/>
              <a:t>            ret = </a:t>
            </a:r>
            <a:r>
              <a:rPr lang="en-MY" dirty="0" err="1"/>
              <a:t>rawFile.responseText</a:t>
            </a:r>
            <a:r>
              <a:rPr lang="en-MY" dirty="0"/>
              <a:t>;</a:t>
            </a:r>
          </a:p>
          <a:p>
            <a:r>
              <a:rPr lang="en-MY" dirty="0"/>
              <a:t>            alert(ret);</a:t>
            </a:r>
          </a:p>
          <a:p>
            <a:r>
              <a:rPr lang="en-MY" dirty="0"/>
              <a:t>        }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    </a:t>
            </a:r>
            <a:r>
              <a:rPr lang="en-MY" dirty="0" err="1"/>
              <a:t>rawFile.send</a:t>
            </a:r>
            <a:r>
              <a:rPr lang="en-MY" dirty="0"/>
              <a:t>(</a:t>
            </a:r>
            <a:r>
              <a:rPr lang="en-MY" dirty="0" err="1"/>
              <a:t>dataStr</a:t>
            </a:r>
            <a:r>
              <a:rPr lang="en-MY" dirty="0"/>
              <a:t>);</a:t>
            </a:r>
          </a:p>
          <a:p>
            <a:r>
              <a:rPr lang="en-MY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69989-EB00-4EE7-BCB5-25BDC5BB29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var </a:t>
            </a:r>
            <a:r>
              <a:rPr lang="en-US" altLang="zh-TW" dirty="0" err="1"/>
              <a:t>xmlHttp</a:t>
            </a:r>
            <a:r>
              <a:rPr lang="en-US" altLang="zh-TW" dirty="0"/>
              <a:t> = new </a:t>
            </a:r>
            <a:r>
              <a:rPr lang="en-US" altLang="zh-TW" dirty="0" err="1"/>
              <a:t>XMLHttpRequest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var ret;</a:t>
            </a:r>
          </a:p>
          <a:p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取得網路上的資源</a:t>
            </a:r>
          </a:p>
          <a:p>
            <a:r>
              <a:rPr lang="en-US" altLang="zh-TW" dirty="0"/>
              <a:t>function </a:t>
            </a:r>
            <a:r>
              <a:rPr lang="en-US" altLang="zh-TW" dirty="0" err="1"/>
              <a:t>HTTPGetData</a:t>
            </a:r>
            <a:r>
              <a:rPr lang="en-US" altLang="zh-TW" dirty="0"/>
              <a:t>(</a:t>
            </a:r>
            <a:r>
              <a:rPr lang="en-US" altLang="zh-TW" dirty="0" err="1"/>
              <a:t>urlStr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var </a:t>
            </a:r>
            <a:r>
              <a:rPr lang="en-US" altLang="zh-TW" dirty="0" err="1"/>
              <a:t>rawFile</a:t>
            </a:r>
            <a:r>
              <a:rPr lang="en-US" altLang="zh-TW" dirty="0"/>
              <a:t> = new </a:t>
            </a:r>
            <a:r>
              <a:rPr lang="en-US" altLang="zh-TW" dirty="0" err="1"/>
              <a:t>XMLHttpRequest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rawFile.open</a:t>
            </a:r>
            <a:r>
              <a:rPr lang="en-US" altLang="zh-TW" dirty="0"/>
              <a:t>("GET", </a:t>
            </a:r>
            <a:r>
              <a:rPr lang="en-US" altLang="zh-TW" dirty="0" err="1"/>
              <a:t>urlStr</a:t>
            </a:r>
            <a:r>
              <a:rPr lang="en-US" altLang="zh-TW" dirty="0"/>
              <a:t>, true);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rawFile.setRequestHeader</a:t>
            </a:r>
            <a:r>
              <a:rPr lang="en-US" altLang="zh-TW" dirty="0"/>
              <a:t>("Content-type", "application/</a:t>
            </a:r>
            <a:r>
              <a:rPr lang="en-US" altLang="zh-TW" dirty="0" err="1"/>
              <a:t>json+fhir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rawFile.onreadystatechange</a:t>
            </a:r>
            <a:r>
              <a:rPr lang="en-US" altLang="zh-TW" dirty="0"/>
              <a:t> = function () {</a:t>
            </a:r>
          </a:p>
          <a:p>
            <a:r>
              <a:rPr lang="en-US" altLang="zh-TW" dirty="0"/>
              <a:t>        if (</a:t>
            </a:r>
            <a:r>
              <a:rPr lang="en-US" altLang="zh-TW" dirty="0" err="1"/>
              <a:t>rawFile.readyState</a:t>
            </a:r>
            <a:r>
              <a:rPr lang="en-US" altLang="zh-TW" dirty="0"/>
              <a:t> === 4) {</a:t>
            </a:r>
          </a:p>
          <a:p>
            <a:r>
              <a:rPr lang="en-US" altLang="zh-TW" dirty="0"/>
              <a:t>            ret = </a:t>
            </a:r>
            <a:r>
              <a:rPr lang="en-US" altLang="zh-TW" dirty="0" err="1"/>
              <a:t>rawFile.responseText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alert("data retrieved");</a:t>
            </a:r>
          </a:p>
          <a:p>
            <a:r>
              <a:rPr lang="en-US" altLang="zh-TW" dirty="0"/>
              <a:t>            alert(ret);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rawFile.send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69989-EB00-4EE7-BCB5-25BDC5BB29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21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05004E-09E5-49E0-AA6F-103D5E8960C3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9C28-F958-4322-9C88-E58BE476D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11764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3160C-57C6-405E-B05E-C66D3C9635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369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F1110-5179-49C8-9753-0AE642448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84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647688"/>
            <a:ext cx="82296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0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AE374B5B-21A0-4192-BF4C-38187F1A68D8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12/18/2020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84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33B5CF7C-B333-48E1-A4A6-83A3C8B73AC0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12/18/2020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1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AE320762-5CBF-4210-AB54-376B091119F8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12/18/2020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8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7F0DB371-BF5F-4058-A212-1A908E4D2674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12/18/2020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60A4083B-90AA-48CF-BAD5-00AA24D7F288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12/18/2020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7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DA58-53C4-4A10-805C-15939DBAA7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6638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F5BAF629-ECA2-4CF3-B790-9D9BDED98269}" type="datetime1">
              <a:rPr kumimoji="0" lang="en-US" smtClean="0">
                <a:solidFill>
                  <a:prstClr val="white"/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12/18/2020</a:t>
            </a:fld>
            <a:endParaRPr kumimoji="0" lang="en-US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prstClr val="white"/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prstClr val="white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11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4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384A29A4-78C8-47AB-BA06-22CB45938951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12/18/2020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5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1ED4ACF-2D82-46F2-A8E9-23963AA34E86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12/18/2020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3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6374C-7B68-43DD-99C8-E3DDB6697B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144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46FCF-8936-4A7F-8998-89697B6D08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049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C40FC-5582-4F2F-B9FB-8445F7E92D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4402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FF21-4472-4628-9567-2561061CE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72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30C9-C027-4ABC-94DE-D4C05881BB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7092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4862D-D8D4-4669-B7E0-F64D6875AC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3277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CC83-9937-4C53-9D2C-E1A103471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95591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6B8844-4458-40FC-A68E-3792AD6B31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69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t>Add a footer</a:t>
            </a:r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51B2453-8663-4C69-AF73-9FD7B1DEC5D0}" type="datetime1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12/18/2020</a:t>
            </a:fld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31375A4-56A4-47D6-9801-1991572033F7}" type="slidenum">
              <a:rPr kumimoji="0" lang="en-US" smtClean="0">
                <a:solidFill>
                  <a:srgbClr val="2D2E2D">
                    <a:lumMod val="90000"/>
                    <a:lumOff val="10000"/>
                  </a:srgbClr>
                </a:solidFill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dirty="0">
              <a:solidFill>
                <a:srgbClr val="2D2E2D">
                  <a:lumMod val="90000"/>
                  <a:lumOff val="1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68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408509" indent="0" algn="l" defTabSz="685800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lab.com/JonahAce/js-tutorial/tree/master/JSON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www.w3schools.com/whatis/whatis_json.asp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rgenome.org/facts/what-types-of-mutation-are-the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JSON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JavaScript Object Notation</a:t>
            </a:r>
            <a:br>
              <a:rPr lang="en-US" altLang="zh-TW" dirty="0" smtClean="0"/>
            </a:b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自訂物件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43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JS </a:t>
            </a:r>
            <a:r>
              <a:rPr lang="zh-TW" altLang="en-US" smtClean="0"/>
              <a:t>程式可自行定義物件，例如</a:t>
            </a:r>
            <a:r>
              <a:rPr lang="en-US" altLang="zh-TW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 person = {firstName:"John", lastName:"Doe", </a:t>
            </a:r>
            <a:r>
              <a:rPr lang="en-US" altLang="zh-TW" smtClean="0">
                <a:solidFill>
                  <a:srgbClr val="FF0000"/>
                </a:solidFill>
              </a:rPr>
              <a:t>age:50</a:t>
            </a:r>
            <a:r>
              <a:rPr lang="en-US" altLang="zh-TW" smtClean="0"/>
              <a:t>, eyeColor:"blue"};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person </a:t>
            </a:r>
            <a:r>
              <a:rPr lang="zh-TW" altLang="en-US" smtClean="0"/>
              <a:t>物件，定義三屬性。</a:t>
            </a: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zh-TW" altLang="en-US" smtClean="0"/>
              <a:t>格式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以大括號包含物件之屬性及方法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 </a:t>
            </a:r>
            <a:r>
              <a:rPr lang="en-US" altLang="zh-TW" b="1" smtClean="0">
                <a:solidFill>
                  <a:srgbClr val="FF0000"/>
                </a:solidFill>
              </a:rPr>
              <a:t>name value pairs </a:t>
            </a:r>
            <a:r>
              <a:rPr lang="zh-TW" altLang="en-US" smtClean="0"/>
              <a:t>方式物件元素</a:t>
            </a:r>
            <a:endParaRPr lang="en-US" altLang="zh-TW" smtClean="0"/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Name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: </a:t>
            </a:r>
            <a:r>
              <a:rPr lang="en-US" altLang="zh-TW" smtClean="0"/>
              <a:t>value</a:t>
            </a:r>
            <a:r>
              <a:rPr lang="en-US" altLang="zh-TW" smtClean="0">
                <a:solidFill>
                  <a:srgbClr val="FF0000"/>
                </a:solidFill>
              </a:rPr>
              <a:t>,</a:t>
            </a:r>
            <a:r>
              <a:rPr lang="en-US" altLang="zh-TW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662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屬性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之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存取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 person = {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:"John", 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:"Doe", </a:t>
            </a:r>
            <a:r>
              <a:rPr lang="en-US" altLang="zh-TW" dirty="0" err="1" smtClean="0"/>
              <a:t>age:50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:"blue"};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//set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person.eyeColor</a:t>
            </a:r>
            <a:r>
              <a:rPr lang="en-US" altLang="zh-TW" dirty="0" smtClean="0"/>
              <a:t> ="Black" 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person.age</a:t>
            </a:r>
            <a:r>
              <a:rPr lang="en-US" altLang="zh-TW" dirty="0" smtClean="0"/>
              <a:t> =30;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person</a:t>
            </a:r>
            <a:r>
              <a:rPr lang="en-US" altLang="zh-TW" dirty="0" smtClean="0">
                <a:solidFill>
                  <a:srgbClr val="FF0000"/>
                </a:solidFill>
              </a:rPr>
              <a:t>["</a:t>
            </a:r>
            <a:r>
              <a:rPr lang="en-US" altLang="zh-TW" dirty="0" err="1" smtClean="0">
                <a:solidFill>
                  <a:srgbClr val="FF0000"/>
                </a:solidFill>
              </a:rPr>
              <a:t>lastName</a:t>
            </a:r>
            <a:r>
              <a:rPr lang="en-US" altLang="zh-TW" dirty="0" smtClean="0">
                <a:solidFill>
                  <a:srgbClr val="FF0000"/>
                </a:solidFill>
              </a:rPr>
              <a:t>"] </a:t>
            </a:r>
            <a:r>
              <a:rPr lang="en-US" altLang="zh-TW" dirty="0" smtClean="0"/>
              <a:t>=" Connor" ;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// get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x = person["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"];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x = person[0];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8942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{}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與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[]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資料差異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{}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 value pair </a:t>
            </a:r>
            <a:r>
              <a:rPr lang="zh-TW" altLang="en-US" dirty="0" smtClean="0"/>
              <a:t>方式存取，例如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err="1" smtClean="0">
                <a:solidFill>
                  <a:srgbClr val="7030A0"/>
                </a:solidFill>
              </a:rPr>
              <a:t>var</a:t>
            </a:r>
            <a:r>
              <a:rPr lang="en-US" altLang="zh-TW" dirty="0" smtClean="0">
                <a:solidFill>
                  <a:srgbClr val="7030A0"/>
                </a:solidFill>
              </a:rPr>
              <a:t> person = </a:t>
            </a:r>
            <a:r>
              <a:rPr lang="en-US" altLang="zh-TW" dirty="0" smtClean="0">
                <a:solidFill>
                  <a:srgbClr val="FF0000"/>
                </a:solidFill>
              </a:rPr>
              <a:t>{</a:t>
            </a:r>
            <a:r>
              <a:rPr lang="en-US" altLang="zh-TW" dirty="0" err="1" smtClean="0">
                <a:solidFill>
                  <a:srgbClr val="7030A0"/>
                </a:solidFill>
              </a:rPr>
              <a:t>firstName</a:t>
            </a:r>
            <a:r>
              <a:rPr lang="en-US" altLang="zh-TW" dirty="0" smtClean="0">
                <a:solidFill>
                  <a:srgbClr val="7030A0"/>
                </a:solidFill>
              </a:rPr>
              <a:t>:"John", </a:t>
            </a:r>
            <a:r>
              <a:rPr lang="en-US" altLang="zh-TW" dirty="0" err="1" smtClean="0">
                <a:solidFill>
                  <a:srgbClr val="7030A0"/>
                </a:solidFill>
              </a:rPr>
              <a:t>lastName</a:t>
            </a:r>
            <a:r>
              <a:rPr lang="en-US" altLang="zh-TW" dirty="0" smtClean="0">
                <a:solidFill>
                  <a:srgbClr val="7030A0"/>
                </a:solidFill>
              </a:rPr>
              <a:t>:"Doe"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>
                <a:solidFill>
                  <a:srgbClr val="7030A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person.firstName</a:t>
            </a:r>
            <a:r>
              <a:rPr lang="en-US" altLang="zh-TW" dirty="0" smtClean="0"/>
              <a:t> ="Black" 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陣列方式存取，例如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7030A0"/>
                </a:solidFill>
              </a:rPr>
              <a:t>var</a:t>
            </a:r>
            <a:r>
              <a:rPr lang="en-US" altLang="zh-TW" dirty="0">
                <a:solidFill>
                  <a:srgbClr val="7030A0"/>
                </a:solidFill>
              </a:rPr>
              <a:t> </a:t>
            </a:r>
            <a:r>
              <a:rPr lang="en-US" altLang="zh-TW" dirty="0" smtClean="0">
                <a:solidFill>
                  <a:srgbClr val="7030A0"/>
                </a:solidFill>
              </a:rPr>
              <a:t>people=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>
                <a:solidFill>
                  <a:srgbClr val="7030A0"/>
                </a:solidFill>
              </a:rPr>
              <a:t>{</a:t>
            </a:r>
            <a:r>
              <a:rPr lang="en-US" altLang="zh-TW" dirty="0" err="1" smtClean="0">
                <a:solidFill>
                  <a:srgbClr val="7030A0"/>
                </a:solidFill>
              </a:rPr>
              <a:t>firstName</a:t>
            </a:r>
            <a:r>
              <a:rPr lang="en-US" altLang="zh-TW" dirty="0">
                <a:solidFill>
                  <a:srgbClr val="7030A0"/>
                </a:solidFill>
              </a:rPr>
              <a:t>:"John", </a:t>
            </a:r>
            <a:r>
              <a:rPr lang="en-US" altLang="zh-TW" dirty="0" err="1">
                <a:solidFill>
                  <a:srgbClr val="7030A0"/>
                </a:solidFill>
              </a:rPr>
              <a:t>lastName</a:t>
            </a:r>
            <a:r>
              <a:rPr lang="en-US" altLang="zh-TW" dirty="0">
                <a:solidFill>
                  <a:srgbClr val="7030A0"/>
                </a:solidFill>
              </a:rPr>
              <a:t>:"Doe</a:t>
            </a:r>
            <a:r>
              <a:rPr lang="en-US" altLang="zh-TW" dirty="0" smtClean="0">
                <a:solidFill>
                  <a:srgbClr val="7030A0"/>
                </a:solidFill>
              </a:rPr>
              <a:t>"},</a:t>
            </a:r>
            <a:endParaRPr lang="en-US" altLang="zh-TW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7030A0"/>
                </a:solidFill>
              </a:rPr>
              <a:t>{</a:t>
            </a:r>
            <a:r>
              <a:rPr lang="en-US" altLang="zh-TW" dirty="0" err="1">
                <a:solidFill>
                  <a:srgbClr val="7030A0"/>
                </a:solidFill>
              </a:rPr>
              <a:t>firstName</a:t>
            </a:r>
            <a:r>
              <a:rPr lang="en-US" altLang="zh-TW" dirty="0" smtClean="0">
                <a:solidFill>
                  <a:srgbClr val="7030A0"/>
                </a:solidFill>
              </a:rPr>
              <a:t>:"Merry", </a:t>
            </a:r>
            <a:r>
              <a:rPr lang="en-US" altLang="zh-TW" dirty="0" err="1">
                <a:solidFill>
                  <a:srgbClr val="7030A0"/>
                </a:solidFill>
              </a:rPr>
              <a:t>lastName</a:t>
            </a:r>
            <a:r>
              <a:rPr lang="en-US" altLang="zh-TW" dirty="0" smtClean="0">
                <a:solidFill>
                  <a:srgbClr val="7030A0"/>
                </a:solidFill>
              </a:rPr>
              <a:t>:"</a:t>
            </a:r>
            <a:r>
              <a:rPr lang="en-US" altLang="zh-TW" dirty="0" err="1" smtClean="0">
                <a:solidFill>
                  <a:srgbClr val="7030A0"/>
                </a:solidFill>
              </a:rPr>
              <a:t>Trup</a:t>
            </a:r>
            <a:r>
              <a:rPr lang="en-US" altLang="zh-TW" dirty="0" smtClean="0">
                <a:solidFill>
                  <a:srgbClr val="7030A0"/>
                </a:solidFill>
              </a:rPr>
              <a:t>"}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en-US" altLang="zh-TW" dirty="0" smtClean="0">
                <a:solidFill>
                  <a:srgbClr val="7030A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alert(people</a:t>
            </a:r>
            <a:r>
              <a:rPr lang="en-US" altLang="zh-TW" dirty="0" smtClean="0">
                <a:solidFill>
                  <a:srgbClr val="FF0000"/>
                </a:solidFill>
              </a:rPr>
              <a:t>[0]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175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522" y="155679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許多網站可使用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存取格式化資料</a:t>
            </a:r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格式，範例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W3CSchool</a:t>
            </a:r>
            <a:endParaRPr lang="en-US" altLang="zh-TW" dirty="0" smtClean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myTutorials.txt</a:t>
            </a:r>
            <a:endParaRPr lang="en-US" altLang="zh-TW" dirty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tryjson_http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hapi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 server</a:t>
            </a:r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/>
              <a:t>fhirtest.uhn.ca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467544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HTTP </a:t>
            </a:r>
            <a:r>
              <a:rPr kumimoji="0"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get </a:t>
            </a:r>
            <a:r>
              <a:rPr kumimoji="0"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data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655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結構化文件與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物件轉換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結構化文件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格式字串資料</a:t>
            </a:r>
            <a:r>
              <a:rPr lang="en-US" altLang="zh-TW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電腦檔案或網路傳輸常見格式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可轉換</a:t>
            </a:r>
            <a:r>
              <a:rPr lang="zh-TW" altLang="en-US" dirty="0" smtClean="0"/>
              <a:t>成程式中的物件，如下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myObj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JSON.parse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myJSONstr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// </a:t>
            </a:r>
            <a:r>
              <a:rPr lang="zh-TW" altLang="en-US" dirty="0"/>
              <a:t>將</a:t>
            </a:r>
            <a:r>
              <a:rPr lang="en-US" altLang="zh-TW" dirty="0" err="1"/>
              <a:t>myJSONstr</a:t>
            </a:r>
            <a:r>
              <a:rPr lang="en-US" altLang="zh-TW" dirty="0"/>
              <a:t> </a:t>
            </a:r>
            <a:r>
              <a:rPr lang="zh-TW" altLang="en-US" dirty="0"/>
              <a:t>字串轉換成 </a:t>
            </a:r>
            <a:r>
              <a:rPr lang="en-US" altLang="zh-TW" dirty="0" err="1"/>
              <a:t>myObj</a:t>
            </a:r>
            <a:r>
              <a:rPr lang="en-US" altLang="zh-TW" dirty="0"/>
              <a:t> </a:t>
            </a:r>
            <a:r>
              <a:rPr lang="zh-TW" altLang="en-US" dirty="0"/>
              <a:t>物件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30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結構化文件與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物件轉換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可將程式中的物件轉換成結構化文件</a:t>
            </a:r>
            <a:r>
              <a:rPr lang="en-US" altLang="zh-TW" dirty="0"/>
              <a:t>( </a:t>
            </a:r>
            <a:r>
              <a:rPr lang="en-US" altLang="zh-TW" dirty="0" err="1"/>
              <a:t>JSON</a:t>
            </a:r>
            <a:r>
              <a:rPr lang="en-US" altLang="zh-TW" dirty="0"/>
              <a:t> </a:t>
            </a:r>
            <a:r>
              <a:rPr lang="zh-TW" altLang="en-US" dirty="0"/>
              <a:t>字串資料</a:t>
            </a:r>
            <a:r>
              <a:rPr lang="en-US" altLang="zh-TW" dirty="0"/>
              <a:t>)</a:t>
            </a:r>
            <a:r>
              <a:rPr lang="zh-TW" altLang="en-US" dirty="0"/>
              <a:t>，如下</a:t>
            </a:r>
            <a:r>
              <a:rPr lang="en-US" altLang="zh-TW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>
                <a:solidFill>
                  <a:srgbClr val="FF0000"/>
                </a:solidFill>
              </a:rPr>
              <a:t>var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myJSONstr</a:t>
            </a:r>
            <a:r>
              <a:rPr lang="en-US" altLang="zh-TW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JSON.stringify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myObj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//</a:t>
            </a:r>
            <a:r>
              <a:rPr lang="zh-TW" altLang="en-US" dirty="0" smtClean="0"/>
              <a:t>將  </a:t>
            </a:r>
            <a:r>
              <a:rPr lang="en-US" altLang="zh-TW" dirty="0" err="1"/>
              <a:t>myObj</a:t>
            </a:r>
            <a:r>
              <a:rPr lang="en-US" altLang="zh-TW" dirty="0"/>
              <a:t> </a:t>
            </a:r>
            <a:r>
              <a:rPr lang="zh-TW" altLang="en-US" dirty="0" smtClean="0"/>
              <a:t>物件</a:t>
            </a:r>
            <a:r>
              <a:rPr lang="zh-TW" altLang="en-US" dirty="0"/>
              <a:t>轉換</a:t>
            </a:r>
            <a:r>
              <a:rPr lang="zh-TW" altLang="en-US" dirty="0" smtClean="0"/>
              <a:t>成 </a:t>
            </a:r>
            <a:r>
              <a:rPr lang="en-US" altLang="zh-TW" dirty="0" err="1" smtClean="0"/>
              <a:t>myJSONstr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931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巢狀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資料結構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nested </a:t>
            </a:r>
            <a:r>
              <a:rPr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1753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name:value</a:t>
            </a:r>
            <a:r>
              <a:rPr lang="en-US" altLang="zh-TW" dirty="0" smtClean="0"/>
              <a:t> pair </a:t>
            </a:r>
            <a:r>
              <a:rPr lang="zh-TW" altLang="en-US" dirty="0" smtClean="0"/>
              <a:t>當中之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可為另一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zh-TW" altLang="en-US" dirty="0"/>
              <a:t>子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常用於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master-detail </a:t>
            </a:r>
            <a:r>
              <a:rPr lang="zh-TW" altLang="en-US" dirty="0" smtClean="0"/>
              <a:t>及多值資料 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如訂單內包含貨品細項、個人基本資料包含多個聯絡資訊。例如</a:t>
            </a:r>
            <a:r>
              <a:rPr lang="en-US" altLang="zh-TW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dirty="0" smtClean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tryjson_object_nested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574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巢狀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範例一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為另一物件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"</a:t>
            </a:r>
            <a:r>
              <a:rPr lang="en-US" altLang="zh-TW" dirty="0" err="1" smtClean="0"/>
              <a:t>name":"John</a:t>
            </a:r>
            <a:r>
              <a:rPr lang="en-US" altLang="zh-TW" dirty="0" smtClean="0"/>
              <a:t>",  "</a:t>
            </a:r>
            <a:r>
              <a:rPr lang="en-US" altLang="zh-TW" dirty="0" err="1" smtClean="0"/>
              <a:t>age":30</a:t>
            </a:r>
            <a:r>
              <a:rPr lang="en-US" altLang="zh-TW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"cars": { "</a:t>
            </a:r>
            <a:r>
              <a:rPr lang="en-US" altLang="zh-TW" dirty="0" err="1" smtClean="0">
                <a:solidFill>
                  <a:srgbClr val="FF0000"/>
                </a:solidFill>
              </a:rPr>
              <a:t>car1</a:t>
            </a:r>
            <a:r>
              <a:rPr lang="en-US" altLang="zh-TW" dirty="0" smtClean="0">
                <a:solidFill>
                  <a:srgbClr val="FF0000"/>
                </a:solidFill>
              </a:rPr>
              <a:t>":"Ford", "</a:t>
            </a:r>
            <a:r>
              <a:rPr lang="en-US" altLang="zh-TW" dirty="0" err="1" smtClean="0">
                <a:solidFill>
                  <a:srgbClr val="FF0000"/>
                </a:solidFill>
              </a:rPr>
              <a:t>car2</a:t>
            </a:r>
            <a:r>
              <a:rPr lang="en-US" altLang="zh-TW" dirty="0" smtClean="0">
                <a:solidFill>
                  <a:srgbClr val="FF0000"/>
                </a:solidFill>
              </a:rPr>
              <a:t>":"BMW",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</a:rPr>
              <a:t>car3</a:t>
            </a:r>
            <a:r>
              <a:rPr lang="en-US" altLang="zh-TW" dirty="0" smtClean="0">
                <a:solidFill>
                  <a:srgbClr val="FF0000"/>
                </a:solidFill>
              </a:rPr>
              <a:t>":"Fiat"  }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範例二</a:t>
            </a:r>
            <a:r>
              <a:rPr lang="en-US" altLang="zh-TW" dirty="0" smtClean="0"/>
              <a:t>: </a:t>
            </a:r>
            <a:r>
              <a:rPr lang="en-US" altLang="zh-TW" dirty="0"/>
              <a:t>value </a:t>
            </a:r>
            <a:r>
              <a:rPr lang="zh-TW" altLang="en-US" dirty="0" smtClean="0"/>
              <a:t>為陣列</a:t>
            </a:r>
            <a:endParaRPr lang="zh-TW" altLang="en-US" dirty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"</a:t>
            </a:r>
            <a:r>
              <a:rPr lang="en-US" altLang="zh-TW" dirty="0" err="1" smtClean="0"/>
              <a:t>name":"John","age":30</a:t>
            </a:r>
            <a:r>
              <a:rPr lang="en-US" altLang="zh-TW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"cars": ["Ford", "BMW", "Fiat"]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}</a:t>
            </a:r>
          </a:p>
          <a:p>
            <a:pPr>
              <a:buFont typeface="Wingdings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7398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5426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JSON</a:t>
            </a:r>
            <a:r>
              <a:rPr lang="zh-CN" altLang="en-US" dirty="0"/>
              <a:t>格式介紹</a:t>
            </a:r>
            <a:endParaRPr lang="en-MY" altLang="zh-CN" dirty="0"/>
          </a:p>
          <a:p>
            <a:r>
              <a:rPr lang="en-MY" dirty="0"/>
              <a:t>JSON</a:t>
            </a:r>
            <a:r>
              <a:rPr lang="zh-CN" altLang="en-US" dirty="0"/>
              <a:t>方法</a:t>
            </a:r>
            <a:r>
              <a:rPr lang="en-US" altLang="zh-CN" dirty="0"/>
              <a:t>/methods</a:t>
            </a:r>
          </a:p>
          <a:p>
            <a:r>
              <a:rPr lang="zh-CN" altLang="en-US" dirty="0"/>
              <a:t>注意事項</a:t>
            </a:r>
            <a:endParaRPr lang="en-MY" altLang="zh-CN" dirty="0"/>
          </a:p>
          <a:p>
            <a:r>
              <a:rPr lang="zh-CN" altLang="en-US" dirty="0"/>
              <a:t>應用情景</a:t>
            </a:r>
            <a:endParaRPr lang="en-MY" altLang="zh-CN" dirty="0"/>
          </a:p>
          <a:p>
            <a:r>
              <a:rPr lang="zh-CN" altLang="en-US" dirty="0"/>
              <a:t>練習</a:t>
            </a:r>
            <a:endParaRPr lang="en-MY" altLang="zh-CN" dirty="0"/>
          </a:p>
          <a:p>
            <a:r>
              <a:rPr lang="zh-CN" altLang="en-US" dirty="0"/>
              <a:t>參考網站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6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JSON</a:t>
            </a:r>
            <a:r>
              <a:rPr lang="en-US" altLang="zh-TW" dirty="0" smtClean="0"/>
              <a:t> : JavaScript Object Notation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一種簡單的資料結構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常用於資料交換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許多程式語言可處理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 </a:t>
            </a:r>
            <a:r>
              <a:rPr lang="en-US" altLang="zh-TW" dirty="0" smtClean="0"/>
              <a:t>JavaScript)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115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2366-A895-41BC-9901-C8D9E9D4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格式介紹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88C4-56BF-4D4B-82C8-6693EC107A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100" b="1" dirty="0"/>
              <a:t>語法</a:t>
            </a:r>
            <a:endParaRPr lang="en-MY" altLang="zh-CN" sz="2100" b="1" dirty="0"/>
          </a:p>
          <a:p>
            <a:r>
              <a:rPr lang="en-US" dirty="0"/>
              <a:t>Data is in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pairs</a:t>
            </a:r>
          </a:p>
          <a:p>
            <a:r>
              <a:rPr lang="en-US" dirty="0"/>
              <a:t>Data is separated by </a:t>
            </a:r>
            <a:r>
              <a:rPr lang="en-US" dirty="0">
                <a:solidFill>
                  <a:srgbClr val="FFC000"/>
                </a:solidFill>
              </a:rPr>
              <a:t>commas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Curly braces</a:t>
            </a:r>
            <a:r>
              <a:rPr lang="en-US" dirty="0"/>
              <a:t> hold objects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Square brackets </a:t>
            </a:r>
            <a:r>
              <a:rPr lang="en-US" dirty="0"/>
              <a:t>hold arrays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CAC41-97B0-4CB8-BF2D-36501D17E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100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en-US" altLang="zh-CN" sz="2100" dirty="0"/>
              <a:t>	</a:t>
            </a:r>
            <a:br>
              <a:rPr lang="en-US" altLang="zh-CN" sz="2100" dirty="0"/>
            </a:br>
            <a:r>
              <a:rPr lang="en-US" altLang="zh-CN" sz="2100" dirty="0"/>
              <a:t>	</a:t>
            </a:r>
            <a:r>
              <a:rPr lang="en-US" altLang="zh-CN" sz="2100" dirty="0">
                <a:solidFill>
                  <a:srgbClr val="0070C0"/>
                </a:solidFill>
              </a:rPr>
              <a:t>“</a:t>
            </a:r>
            <a:r>
              <a:rPr lang="en-US" altLang="zh-CN" sz="2100" dirty="0" err="1">
                <a:solidFill>
                  <a:srgbClr val="0070C0"/>
                </a:solidFill>
              </a:rPr>
              <a:t>firstname</a:t>
            </a:r>
            <a:r>
              <a:rPr lang="en-US" altLang="zh-CN" sz="2100" dirty="0">
                <a:solidFill>
                  <a:srgbClr val="0070C0"/>
                </a:solidFill>
              </a:rPr>
              <a:t>”</a:t>
            </a:r>
            <a:r>
              <a:rPr lang="en-US" altLang="zh-CN" sz="2100" dirty="0"/>
              <a:t>: </a:t>
            </a:r>
            <a:r>
              <a:rPr lang="en-US" altLang="zh-CN" sz="2100" dirty="0">
                <a:solidFill>
                  <a:srgbClr val="FF0000"/>
                </a:solidFill>
              </a:rPr>
              <a:t>“John”</a:t>
            </a:r>
            <a:r>
              <a:rPr lang="en-US" altLang="zh-CN" sz="2100" dirty="0">
                <a:solidFill>
                  <a:srgbClr val="FFC000"/>
                </a:solidFill>
              </a:rPr>
              <a:t>,</a:t>
            </a:r>
            <a:r>
              <a:rPr lang="en-US" altLang="zh-CN" sz="2100" dirty="0"/>
              <a:t/>
            </a:r>
            <a:br>
              <a:rPr lang="en-US" altLang="zh-CN" sz="2100" dirty="0"/>
            </a:br>
            <a:r>
              <a:rPr lang="en-US" altLang="zh-CN" sz="2100" dirty="0"/>
              <a:t>	</a:t>
            </a:r>
            <a:r>
              <a:rPr lang="en-US" altLang="zh-CN" sz="2100" dirty="0">
                <a:solidFill>
                  <a:srgbClr val="0070C0"/>
                </a:solidFill>
              </a:rPr>
              <a:t>“</a:t>
            </a:r>
            <a:r>
              <a:rPr lang="en-US" altLang="zh-CN" sz="2100" dirty="0" err="1">
                <a:solidFill>
                  <a:srgbClr val="0070C0"/>
                </a:solidFill>
              </a:rPr>
              <a:t>lastname</a:t>
            </a:r>
            <a:r>
              <a:rPr lang="en-US" altLang="zh-CN" sz="2100" dirty="0">
                <a:solidFill>
                  <a:srgbClr val="0070C0"/>
                </a:solidFill>
              </a:rPr>
              <a:t>”</a:t>
            </a:r>
            <a:r>
              <a:rPr lang="en-US" altLang="zh-CN" sz="2100" dirty="0"/>
              <a:t>: </a:t>
            </a:r>
            <a:r>
              <a:rPr lang="en-US" altLang="zh-CN" sz="2100" dirty="0">
                <a:solidFill>
                  <a:srgbClr val="FF0000"/>
                </a:solidFill>
              </a:rPr>
              <a:t>“Wilson”</a:t>
            </a:r>
            <a:r>
              <a:rPr lang="en-US" altLang="zh-CN" sz="2100" dirty="0">
                <a:solidFill>
                  <a:srgbClr val="FFC000"/>
                </a:solidFill>
              </a:rPr>
              <a:t>,</a:t>
            </a:r>
            <a:r>
              <a:rPr lang="en-US" altLang="zh-CN" sz="2100" dirty="0"/>
              <a:t/>
            </a:r>
            <a:br>
              <a:rPr lang="en-US" altLang="zh-CN" sz="2100" dirty="0"/>
            </a:br>
            <a:r>
              <a:rPr lang="en-US" altLang="zh-CN" sz="2100" dirty="0"/>
              <a:t>	</a:t>
            </a:r>
            <a:r>
              <a:rPr lang="en-US" altLang="zh-CN" sz="2100" dirty="0">
                <a:solidFill>
                  <a:srgbClr val="0070C0"/>
                </a:solidFill>
              </a:rPr>
              <a:t>“age”</a:t>
            </a:r>
            <a:r>
              <a:rPr lang="en-US" altLang="zh-CN" sz="2100" dirty="0"/>
              <a:t>: </a:t>
            </a:r>
            <a:r>
              <a:rPr lang="en-US" altLang="zh-CN" sz="2100" dirty="0">
                <a:solidFill>
                  <a:srgbClr val="FF0000"/>
                </a:solidFill>
              </a:rPr>
              <a:t>29</a:t>
            </a:r>
            <a:r>
              <a:rPr lang="en-US" altLang="zh-CN" sz="2100" dirty="0">
                <a:solidFill>
                  <a:srgbClr val="00206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100" dirty="0">
                <a:solidFill>
                  <a:srgbClr val="002060"/>
                </a:solidFill>
              </a:rPr>
              <a:t>	“</a:t>
            </a:r>
            <a:r>
              <a:rPr lang="en-US" altLang="zh-CN" sz="2100" dirty="0">
                <a:solidFill>
                  <a:srgbClr val="0070C0"/>
                </a:solidFill>
              </a:rPr>
              <a:t>hobby</a:t>
            </a:r>
            <a:r>
              <a:rPr lang="en-US" altLang="zh-CN" sz="2100" dirty="0">
                <a:solidFill>
                  <a:srgbClr val="002060"/>
                </a:solidFill>
              </a:rPr>
              <a:t>”: </a:t>
            </a: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zh-CN" sz="2100" dirty="0">
                <a:solidFill>
                  <a:srgbClr val="002060"/>
                </a:solidFill>
              </a:rPr>
              <a:t>	“</a:t>
            </a:r>
            <a:r>
              <a:rPr lang="en-US" altLang="zh-CN" sz="2100" dirty="0">
                <a:solidFill>
                  <a:srgbClr val="FF0000"/>
                </a:solidFill>
              </a:rPr>
              <a:t>read</a:t>
            </a:r>
            <a:r>
              <a:rPr lang="en-US" altLang="zh-CN" sz="2100" dirty="0">
                <a:solidFill>
                  <a:srgbClr val="002060"/>
                </a:solidFill>
              </a:rPr>
              <a:t>”</a:t>
            </a:r>
            <a:r>
              <a:rPr lang="en-US" altLang="zh-CN" sz="2100" dirty="0">
                <a:solidFill>
                  <a:srgbClr val="FFC0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100" dirty="0"/>
              <a:t>		 	“</a:t>
            </a:r>
            <a:r>
              <a:rPr lang="en-US" altLang="zh-CN" sz="2100" dirty="0">
                <a:solidFill>
                  <a:srgbClr val="FF0000"/>
                </a:solidFill>
              </a:rPr>
              <a:t>sing</a:t>
            </a:r>
            <a:r>
              <a:rPr lang="en-US" altLang="zh-CN" sz="2100" dirty="0"/>
              <a:t>”</a:t>
            </a:r>
          </a:p>
          <a:p>
            <a:pPr marL="0" indent="0">
              <a:buNone/>
            </a:pPr>
            <a:r>
              <a:rPr lang="en-US" altLang="zh-CN" sz="2100" dirty="0"/>
              <a:t>	</a:t>
            </a: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altLang="zh-CN" sz="2100" dirty="0"/>
              <a:t/>
            </a:r>
            <a:br>
              <a:rPr lang="en-US" altLang="zh-CN" sz="2100" dirty="0"/>
            </a:br>
            <a:r>
              <a:rPr lang="en-US" altLang="zh-CN" sz="21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478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6843-1600-4F06-8FEB-3ABBCF58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格式介紹 </a:t>
            </a:r>
            <a:r>
              <a:rPr lang="en-US" altLang="zh-CN" dirty="0"/>
              <a:t>– name/value pair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D046-C73D-4364-A900-636F7EAA8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名字：</a:t>
            </a:r>
            <a:r>
              <a:rPr lang="en-MY" altLang="zh-CN" dirty="0"/>
              <a:t>John</a:t>
            </a:r>
          </a:p>
          <a:p>
            <a:r>
              <a:rPr lang="zh-CN" altLang="en-US" dirty="0"/>
              <a:t>姓氏：</a:t>
            </a:r>
            <a:r>
              <a:rPr lang="en-MY" altLang="zh-CN" dirty="0"/>
              <a:t>Wilson</a:t>
            </a:r>
          </a:p>
          <a:p>
            <a:r>
              <a:rPr lang="zh-CN" altLang="en-US" dirty="0"/>
              <a:t>年齡：</a:t>
            </a:r>
            <a:r>
              <a:rPr lang="en-US" altLang="zh-CN" dirty="0"/>
              <a:t>29</a:t>
            </a:r>
          </a:p>
          <a:p>
            <a:pPr marL="0" indent="0">
              <a:buNone/>
            </a:pPr>
            <a:r>
              <a:rPr lang="en-US" altLang="zh-CN" dirty="0"/>
              <a:t>—————————————————</a:t>
            </a:r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firstname</a:t>
            </a:r>
            <a:r>
              <a:rPr lang="en-US" altLang="zh-CN" dirty="0"/>
              <a:t>”: “John”,</a:t>
            </a:r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lastname</a:t>
            </a:r>
            <a:r>
              <a:rPr lang="en-US" altLang="zh-CN" dirty="0"/>
              <a:t>”: “Wilson”,</a:t>
            </a:r>
          </a:p>
          <a:p>
            <a:pPr marL="0" indent="0">
              <a:buNone/>
            </a:pPr>
            <a:r>
              <a:rPr lang="en-US" altLang="zh-CN" dirty="0"/>
              <a:t>“age”: 29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3B0B0-51EA-4F66-BA3C-D853FFCC16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品牌：</a:t>
            </a:r>
            <a:r>
              <a:rPr lang="en-MY" altLang="zh-CN" dirty="0"/>
              <a:t>Volkswagen</a:t>
            </a:r>
          </a:p>
          <a:p>
            <a:r>
              <a:rPr lang="zh-CN" altLang="en-US" dirty="0"/>
              <a:t>型號：</a:t>
            </a:r>
            <a:r>
              <a:rPr lang="en-MY" altLang="zh-CN" dirty="0"/>
              <a:t>Sedan</a:t>
            </a:r>
          </a:p>
          <a:p>
            <a:r>
              <a:rPr lang="zh-CN" altLang="en-US" dirty="0"/>
              <a:t>速度：</a:t>
            </a:r>
            <a:r>
              <a:rPr lang="en-US" altLang="zh-CN" dirty="0"/>
              <a:t>180km/h</a:t>
            </a:r>
          </a:p>
          <a:p>
            <a:pPr marL="0" indent="0">
              <a:buNone/>
            </a:pPr>
            <a:r>
              <a:rPr lang="en-US" altLang="zh-CN" dirty="0"/>
              <a:t>—————————————————</a:t>
            </a:r>
          </a:p>
          <a:p>
            <a:pPr marL="0" indent="0">
              <a:buNone/>
            </a:pPr>
            <a:r>
              <a:rPr lang="en-US" altLang="zh-CN" dirty="0"/>
              <a:t>“brand”: “Volkswagen”,</a:t>
            </a:r>
          </a:p>
          <a:p>
            <a:pPr marL="0" indent="0">
              <a:buNone/>
            </a:pPr>
            <a:r>
              <a:rPr lang="en-US" altLang="zh-CN" dirty="0"/>
              <a:t>“model”: “Sedan”,</a:t>
            </a:r>
          </a:p>
          <a:p>
            <a:pPr marL="0" indent="0">
              <a:buNone/>
            </a:pPr>
            <a:r>
              <a:rPr lang="en-US" altLang="zh-CN" dirty="0"/>
              <a:t>“speed”: 180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E693-6F67-4BCD-A545-EBC30487CB99}"/>
              </a:ext>
            </a:extLst>
          </p:cNvPr>
          <p:cNvSpPr txBox="1"/>
          <p:nvPr/>
        </p:nvSpPr>
        <p:spPr>
          <a:xfrm>
            <a:off x="2803358" y="5151789"/>
            <a:ext cx="3194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500" b="1" dirty="0">
                <a:solidFill>
                  <a:srgbClr val="2D2E2D"/>
                </a:solidFill>
                <a:latin typeface="Arial"/>
              </a:rPr>
              <a:t>是否發現欄位和資料是</a:t>
            </a:r>
            <a:r>
              <a:rPr kumimoji="0" lang="zh-CN" altLang="en-US" sz="1500" b="1" i="1" u="sng" dirty="0">
                <a:solidFill>
                  <a:srgbClr val="FF0000"/>
                </a:solidFill>
                <a:latin typeface="Arial"/>
              </a:rPr>
              <a:t>成雙成對</a:t>
            </a:r>
            <a:r>
              <a:rPr kumimoji="0" lang="zh-CN" altLang="en-US" sz="1500" b="1" dirty="0">
                <a:solidFill>
                  <a:srgbClr val="2D2E2D"/>
                </a:solidFill>
                <a:latin typeface="Arial"/>
              </a:rPr>
              <a:t>？</a:t>
            </a:r>
            <a:endParaRPr kumimoji="0" lang="en-US" altLang="zh-CN" sz="1500" b="1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02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365A-ACFA-4A7C-907A-3F8B050F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格式 </a:t>
            </a:r>
            <a:r>
              <a:rPr lang="en-US" altLang="zh-CN" dirty="0"/>
              <a:t>– </a:t>
            </a:r>
            <a:r>
              <a:rPr lang="zh-CN" altLang="en-US" dirty="0"/>
              <a:t>可存那些資料格式？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70E-1B28-4A0F-A3DB-50310E654A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字串</a:t>
            </a:r>
            <a:endParaRPr lang="en-MY" altLang="zh-CN" dirty="0"/>
          </a:p>
          <a:p>
            <a:r>
              <a:rPr lang="zh-CN" altLang="en-US" dirty="0"/>
              <a:t>數字</a:t>
            </a:r>
            <a:endParaRPr lang="en-MY" altLang="zh-CN" dirty="0"/>
          </a:p>
          <a:p>
            <a:r>
              <a:rPr lang="zh-CN" altLang="en-US" dirty="0"/>
              <a:t>陣列</a:t>
            </a:r>
            <a:endParaRPr lang="en-MY" altLang="zh-CN" dirty="0"/>
          </a:p>
          <a:p>
            <a:r>
              <a:rPr lang="zh-CN" altLang="en-US" dirty="0"/>
              <a:t>物件</a:t>
            </a:r>
            <a:endParaRPr lang="en-MY" altLang="zh-CN" dirty="0"/>
          </a:p>
          <a:p>
            <a:endParaRPr lang="en-MY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2F46ED-2146-49B2-9927-7B344A4ABEA1}"/>
              </a:ext>
            </a:extLst>
          </p:cNvPr>
          <p:cNvSpPr txBox="1">
            <a:spLocks/>
          </p:cNvSpPr>
          <p:nvPr/>
        </p:nvSpPr>
        <p:spPr>
          <a:xfrm>
            <a:off x="4857750" y="2457450"/>
            <a:ext cx="3429000" cy="2857501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B2B2B2">
                    <a:lumMod val="75000"/>
                  </a:srgbClr>
                </a:solidFill>
                <a:latin typeface="Arial"/>
              </a:rPr>
              <a:t>{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br>
              <a:rPr kumimoji="0" lang="en-US" altLang="zh-CN" sz="2100" dirty="0">
                <a:solidFill>
                  <a:srgbClr val="2D2E2D"/>
                </a:solidFill>
                <a:latin typeface="Arial"/>
              </a:rPr>
            </a:b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“</a:t>
            </a:r>
            <a:r>
              <a:rPr kumimoji="0" lang="en-US" altLang="zh-CN" sz="2100" dirty="0" err="1">
                <a:solidFill>
                  <a:srgbClr val="0070C0"/>
                </a:solidFill>
                <a:latin typeface="Arial"/>
              </a:rPr>
              <a:t>firstname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”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: 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“John”</a:t>
            </a:r>
            <a:r>
              <a:rPr kumimoji="0" lang="en-US" altLang="zh-CN" sz="2100" dirty="0">
                <a:solidFill>
                  <a:srgbClr val="FFC000"/>
                </a:solidFill>
                <a:latin typeface="Arial"/>
              </a:rPr>
              <a:t>,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/>
            </a:r>
            <a:br>
              <a:rPr kumimoji="0" lang="en-US" altLang="zh-CN" sz="2100" dirty="0">
                <a:solidFill>
                  <a:srgbClr val="2D2E2D"/>
                </a:solidFill>
                <a:latin typeface="Arial"/>
              </a:rPr>
            </a:b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“</a:t>
            </a:r>
            <a:r>
              <a:rPr kumimoji="0" lang="en-US" altLang="zh-CN" sz="2100" dirty="0" err="1">
                <a:solidFill>
                  <a:srgbClr val="0070C0"/>
                </a:solidFill>
                <a:latin typeface="Arial"/>
              </a:rPr>
              <a:t>lastname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”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: 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“Wilson”</a:t>
            </a:r>
            <a:r>
              <a:rPr kumimoji="0" lang="en-US" altLang="zh-CN" sz="2100" dirty="0">
                <a:solidFill>
                  <a:srgbClr val="FFC000"/>
                </a:solidFill>
                <a:latin typeface="Arial"/>
              </a:rPr>
              <a:t>,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/>
            </a:r>
            <a:br>
              <a:rPr kumimoji="0" lang="en-US" altLang="zh-CN" sz="2100" dirty="0">
                <a:solidFill>
                  <a:srgbClr val="2D2E2D"/>
                </a:solidFill>
                <a:latin typeface="Arial"/>
              </a:rPr>
            </a:b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“age”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: 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29</a:t>
            </a:r>
            <a:r>
              <a:rPr kumimoji="0" lang="en-US" altLang="zh-CN" sz="2100" dirty="0">
                <a:solidFill>
                  <a:srgbClr val="002060"/>
                </a:solidFill>
                <a:latin typeface="Arial"/>
              </a:rPr>
              <a:t>,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002060"/>
                </a:solidFill>
                <a:latin typeface="Arial"/>
              </a:rPr>
              <a:t>	“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hobby</a:t>
            </a:r>
            <a:r>
              <a:rPr kumimoji="0" lang="en-US" altLang="zh-CN" sz="2100" dirty="0">
                <a:solidFill>
                  <a:srgbClr val="002060"/>
                </a:solidFill>
                <a:latin typeface="Arial"/>
              </a:rPr>
              <a:t>”: </a:t>
            </a:r>
            <a:r>
              <a:rPr kumimoji="0" lang="en-US" altLang="zh-CN" sz="2100" dirty="0">
                <a:solidFill>
                  <a:prstClr val="white">
                    <a:lumMod val="50000"/>
                  </a:prstClr>
                </a:solidFill>
                <a:latin typeface="Arial"/>
              </a:rPr>
              <a:t>[</a:t>
            </a:r>
            <a:r>
              <a:rPr kumimoji="0" lang="en-US" altLang="zh-CN" sz="2100" dirty="0">
                <a:solidFill>
                  <a:srgbClr val="002060"/>
                </a:solidFill>
                <a:latin typeface="Arial"/>
              </a:rPr>
              <a:t>	“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read</a:t>
            </a:r>
            <a:r>
              <a:rPr kumimoji="0" lang="en-US" altLang="zh-CN" sz="2100" dirty="0">
                <a:solidFill>
                  <a:srgbClr val="002060"/>
                </a:solidFill>
                <a:latin typeface="Arial"/>
              </a:rPr>
              <a:t>”</a:t>
            </a:r>
            <a:r>
              <a:rPr kumimoji="0" lang="en-US" altLang="zh-CN" sz="2100" dirty="0">
                <a:solidFill>
                  <a:srgbClr val="FFC000"/>
                </a:solidFill>
                <a:latin typeface="Arial"/>
              </a:rPr>
              <a:t>,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	 	“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sing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”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r>
              <a:rPr kumimoji="0" lang="en-US" altLang="zh-CN" sz="2100" dirty="0">
                <a:solidFill>
                  <a:prstClr val="white">
                    <a:lumMod val="50000"/>
                  </a:prstClr>
                </a:solidFill>
                <a:latin typeface="Arial"/>
              </a:rPr>
              <a:t>]</a:t>
            </a:r>
            <a:r>
              <a:rPr kumimoji="0" lang="en-US" altLang="zh-CN" sz="2100" dirty="0">
                <a:solidFill>
                  <a:srgbClr val="FFC000"/>
                </a:solidFill>
                <a:latin typeface="Arial"/>
              </a:rPr>
              <a:t> ,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“grade”: </a:t>
            </a:r>
            <a:r>
              <a:rPr kumimoji="0" lang="en-US" altLang="zh-CN" sz="2100" dirty="0">
                <a:solidFill>
                  <a:srgbClr val="B2B2B2">
                    <a:lumMod val="75000"/>
                  </a:srgbClr>
                </a:solidFill>
                <a:latin typeface="Arial"/>
              </a:rPr>
              <a:t>{ 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“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web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”</a:t>
            </a:r>
            <a:r>
              <a:rPr kumimoji="0" lang="en-MY" altLang="zh-CN" sz="2100" dirty="0">
                <a:solidFill>
                  <a:srgbClr val="2D2E2D"/>
                </a:solidFill>
                <a:latin typeface="Arial"/>
              </a:rPr>
              <a:t>: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100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, 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		“</a:t>
            </a:r>
            <a:r>
              <a:rPr kumimoji="0" lang="en-US" altLang="zh-CN" sz="2100" dirty="0">
                <a:solidFill>
                  <a:srgbClr val="0070C0"/>
                </a:solidFill>
                <a:latin typeface="Arial"/>
              </a:rPr>
              <a:t>python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”</a:t>
            </a:r>
            <a:r>
              <a:rPr kumimoji="0" lang="en-MY" altLang="zh-CN" sz="2100" dirty="0">
                <a:solidFill>
                  <a:srgbClr val="2D2E2D"/>
                </a:solidFill>
                <a:latin typeface="Arial"/>
              </a:rPr>
              <a:t>:</a:t>
            </a:r>
            <a:r>
              <a:rPr kumimoji="0" lang="en-US" altLang="zh-CN" sz="2100" dirty="0">
                <a:solidFill>
                  <a:srgbClr val="FF0000"/>
                </a:solidFill>
                <a:latin typeface="Arial"/>
              </a:rPr>
              <a:t>55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>	</a:t>
            </a:r>
            <a:r>
              <a:rPr kumimoji="0" lang="en-US" altLang="zh-CN" sz="2100" dirty="0">
                <a:solidFill>
                  <a:srgbClr val="B2B2B2">
                    <a:lumMod val="75000"/>
                  </a:srgbClr>
                </a:solidFill>
                <a:latin typeface="Arial"/>
              </a:rPr>
              <a:t> }</a:t>
            </a:r>
            <a:r>
              <a:rPr kumimoji="0" lang="en-US" altLang="zh-CN" sz="2100" dirty="0">
                <a:solidFill>
                  <a:srgbClr val="2D2E2D"/>
                </a:solidFill>
                <a:latin typeface="Arial"/>
              </a:rPr>
              <a:t/>
            </a:r>
            <a:br>
              <a:rPr kumimoji="0" lang="en-US" altLang="zh-CN" sz="2100" dirty="0">
                <a:solidFill>
                  <a:srgbClr val="2D2E2D"/>
                </a:solidFill>
                <a:latin typeface="Arial"/>
              </a:rPr>
            </a:br>
            <a:r>
              <a:rPr kumimoji="0" lang="en-US" altLang="zh-CN" sz="2100" dirty="0">
                <a:solidFill>
                  <a:srgbClr val="B2B2B2">
                    <a:lumMod val="75000"/>
                  </a:srgbClr>
                </a:solidFill>
                <a:latin typeface="Arial"/>
              </a:rPr>
              <a:t>}</a:t>
            </a:r>
          </a:p>
          <a:p>
            <a:pPr marL="0" indent="0" defTabSz="685800" fontAlgn="auto">
              <a:spcBef>
                <a:spcPts val="135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None/>
            </a:pPr>
            <a:endParaRPr kumimoji="0" lang="en-MY" sz="1500" dirty="0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4BC5B-7796-42BD-AEE1-028C89A0F228}"/>
              </a:ext>
            </a:extLst>
          </p:cNvPr>
          <p:cNvSpPr/>
          <p:nvPr/>
        </p:nvSpPr>
        <p:spPr>
          <a:xfrm>
            <a:off x="5555609" y="4179291"/>
            <a:ext cx="2554448" cy="102136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en-MY" sz="135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03AC7-5F77-4F39-A184-35E4CF05D1BB}"/>
              </a:ext>
            </a:extLst>
          </p:cNvPr>
          <p:cNvCxnSpPr>
            <a:cxnSpLocks/>
          </p:cNvCxnSpPr>
          <p:nvPr/>
        </p:nvCxnSpPr>
        <p:spPr>
          <a:xfrm>
            <a:off x="1705063" y="3638200"/>
            <a:ext cx="3731003" cy="849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F6D09-15C1-45C2-B32D-2031843E7B4D}"/>
              </a:ext>
            </a:extLst>
          </p:cNvPr>
          <p:cNvCxnSpPr>
            <a:cxnSpLocks/>
          </p:cNvCxnSpPr>
          <p:nvPr/>
        </p:nvCxnSpPr>
        <p:spPr>
          <a:xfrm>
            <a:off x="1661020" y="2514413"/>
            <a:ext cx="3775046" cy="296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9F9A40-79C5-4A82-A2A9-1A496783EA1E}"/>
              </a:ext>
            </a:extLst>
          </p:cNvPr>
          <p:cNvCxnSpPr>
            <a:cxnSpLocks/>
          </p:cNvCxnSpPr>
          <p:nvPr/>
        </p:nvCxnSpPr>
        <p:spPr>
          <a:xfrm>
            <a:off x="1661020" y="2857276"/>
            <a:ext cx="3894590" cy="211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224D84-19E8-4DC9-BA01-8B76AB115138}"/>
              </a:ext>
            </a:extLst>
          </p:cNvPr>
          <p:cNvCxnSpPr>
            <a:cxnSpLocks/>
          </p:cNvCxnSpPr>
          <p:nvPr/>
        </p:nvCxnSpPr>
        <p:spPr>
          <a:xfrm>
            <a:off x="1661283" y="3219799"/>
            <a:ext cx="3825118" cy="221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6117-0FE9-4FD4-A57A-3D76DEA9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格式物件的欄位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2C8-CC26-4B4A-8EB5-13F54AFC03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var obj = </a:t>
            </a:r>
            <a:r>
              <a:rPr lang="en-US" dirty="0"/>
              <a:t>{ "</a:t>
            </a:r>
            <a:r>
              <a:rPr lang="en-US" dirty="0" err="1"/>
              <a:t>firstname</a:t>
            </a:r>
            <a:r>
              <a:rPr lang="en-US" dirty="0"/>
              <a:t>":"John", 		    "</a:t>
            </a:r>
            <a:r>
              <a:rPr lang="en-US" dirty="0" err="1"/>
              <a:t>lastname</a:t>
            </a:r>
            <a:r>
              <a:rPr lang="en-US" dirty="0"/>
              <a:t>":"Wilson</a:t>
            </a:r>
            <a:r>
              <a:rPr lang="en-US"/>
              <a:t>", 		    "</a:t>
            </a:r>
            <a:r>
              <a:rPr lang="en-US" dirty="0"/>
              <a:t>age":</a:t>
            </a:r>
            <a:r>
              <a:rPr lang="en-US"/>
              <a:t>29,</a:t>
            </a:r>
            <a:br>
              <a:rPr lang="en-US"/>
            </a:br>
            <a:r>
              <a:rPr lang="en-US"/>
              <a:t>	    "</a:t>
            </a:r>
            <a:r>
              <a:rPr lang="en-US" dirty="0"/>
              <a:t>hobby":["read", "sing"], "grade":{"web":100, "python":55}};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47039-2DD4-40F1-B625-C0FB69D8D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讀取</a:t>
            </a:r>
            <a:endParaRPr lang="en-MY" altLang="zh-CN" dirty="0"/>
          </a:p>
          <a:p>
            <a:pPr lvl="1"/>
            <a:r>
              <a:rPr lang="en-MY" altLang="zh-CN" dirty="0"/>
              <a:t>var name = </a:t>
            </a:r>
            <a:r>
              <a:rPr lang="en-MY" altLang="zh-CN" dirty="0" err="1"/>
              <a:t>obj.firstname</a:t>
            </a:r>
            <a:r>
              <a:rPr lang="en-MY" altLang="zh-CN" dirty="0"/>
              <a:t>; </a:t>
            </a:r>
            <a:r>
              <a:rPr lang="en-MY" altLang="zh-CN" dirty="0">
                <a:solidFill>
                  <a:srgbClr val="FF0000"/>
                </a:solidFill>
              </a:rPr>
              <a:t>// John</a:t>
            </a:r>
          </a:p>
          <a:p>
            <a:pPr lvl="1"/>
            <a:r>
              <a:rPr lang="en-MY" altLang="zh-CN" dirty="0"/>
              <a:t>var hobby1 = </a:t>
            </a:r>
            <a:r>
              <a:rPr lang="en-MY" altLang="zh-CN" dirty="0" err="1"/>
              <a:t>obj.hobby</a:t>
            </a:r>
            <a:r>
              <a:rPr lang="en-MY" altLang="zh-CN" dirty="0"/>
              <a:t>[1]; </a:t>
            </a:r>
            <a:r>
              <a:rPr lang="en-MY" altLang="zh-CN" dirty="0">
                <a:solidFill>
                  <a:srgbClr val="FF0000"/>
                </a:solidFill>
              </a:rPr>
              <a:t>// sing</a:t>
            </a:r>
          </a:p>
          <a:p>
            <a:pPr lvl="1"/>
            <a:r>
              <a:rPr lang="en-MY" altLang="zh-CN" dirty="0"/>
              <a:t>var web = </a:t>
            </a:r>
            <a:r>
              <a:rPr lang="en-MY" altLang="zh-CN" dirty="0" err="1"/>
              <a:t>obj.grade.wed</a:t>
            </a:r>
            <a:r>
              <a:rPr lang="en-MY" altLang="zh-CN" dirty="0"/>
              <a:t>; </a:t>
            </a:r>
            <a:r>
              <a:rPr lang="en-MY" altLang="zh-CN" dirty="0">
                <a:solidFill>
                  <a:srgbClr val="FF0000"/>
                </a:solidFill>
              </a:rPr>
              <a:t>// 100</a:t>
            </a:r>
          </a:p>
          <a:p>
            <a:r>
              <a:rPr lang="zh-CN" altLang="en-US" dirty="0"/>
              <a:t>更改值</a:t>
            </a:r>
            <a:endParaRPr lang="en-MY" altLang="zh-CN" dirty="0"/>
          </a:p>
          <a:p>
            <a:pPr lvl="1"/>
            <a:r>
              <a:rPr lang="en-MY" dirty="0" err="1"/>
              <a:t>obj.firstname</a:t>
            </a:r>
            <a:r>
              <a:rPr lang="en-MY" dirty="0"/>
              <a:t> = “Kimberly”; </a:t>
            </a:r>
          </a:p>
          <a:p>
            <a:pPr lvl="1"/>
            <a:r>
              <a:rPr lang="en-MY" dirty="0" err="1"/>
              <a:t>obj.hobby</a:t>
            </a:r>
            <a:r>
              <a:rPr lang="en-MY" dirty="0"/>
              <a:t>[0] = “watch movie”;</a:t>
            </a:r>
          </a:p>
          <a:p>
            <a:pPr lvl="1"/>
            <a:r>
              <a:rPr lang="en-MY" dirty="0" err="1"/>
              <a:t>obj.grade.python</a:t>
            </a:r>
            <a:r>
              <a:rPr lang="en-MY" dirty="0"/>
              <a:t> = 99;</a:t>
            </a:r>
          </a:p>
        </p:txBody>
      </p:sp>
    </p:spTree>
    <p:extLst>
      <p:ext uri="{BB962C8B-B14F-4D97-AF65-F5344CB8AC3E}">
        <p14:creationId xmlns:p14="http://schemas.microsoft.com/office/powerpoint/2010/main" val="38966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D8FF-0C51-409C-8DBC-A0F5D24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方法</a:t>
            </a:r>
            <a:r>
              <a:rPr lang="en-US" altLang="zh-CN" dirty="0"/>
              <a:t>/methods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94EB-9B30-44EA-8131-B899EE966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100" dirty="0" err="1"/>
              <a:t>JSON.parse</a:t>
            </a:r>
            <a:r>
              <a:rPr lang="en-US" altLang="zh-CN" sz="2100" dirty="0"/>
              <a:t>(string)</a:t>
            </a:r>
            <a:endParaRPr lang="en-MY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E4F2B-4E77-4BB5-BF45-0DA48EC3C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100" dirty="0" err="1"/>
              <a:t>JSON.stringify</a:t>
            </a:r>
            <a:r>
              <a:rPr lang="en-US" altLang="zh-CN" sz="2100" dirty="0"/>
              <a:t>(object)</a:t>
            </a:r>
            <a:endParaRPr lang="en-MY" sz="2100" dirty="0"/>
          </a:p>
        </p:txBody>
      </p:sp>
    </p:spTree>
    <p:extLst>
      <p:ext uri="{BB962C8B-B14F-4D97-AF65-F5344CB8AC3E}">
        <p14:creationId xmlns:p14="http://schemas.microsoft.com/office/powerpoint/2010/main" val="31473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D7DB-D02F-48E1-A6F5-48B6A03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從字串到</a:t>
            </a:r>
            <a:r>
              <a:rPr lang="en-MY" altLang="zh-CN" dirty="0"/>
              <a:t>JSON</a:t>
            </a:r>
            <a:r>
              <a:rPr lang="en-US" altLang="zh-CN" dirty="0"/>
              <a:t> - </a:t>
            </a:r>
            <a:r>
              <a:rPr lang="en-US" altLang="zh-CN" dirty="0" err="1"/>
              <a:t>JSON.parse</a:t>
            </a:r>
            <a:r>
              <a:rPr lang="en-US" altLang="zh-CN" dirty="0"/>
              <a:t>(string)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85E5-D3FC-4273-9099-F5C7277E1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MY" dirty="0"/>
              <a:t>var str = '{"</a:t>
            </a:r>
            <a:r>
              <a:rPr lang="en-MY" dirty="0" err="1"/>
              <a:t>firstname</a:t>
            </a:r>
            <a:r>
              <a:rPr lang="en-MY" dirty="0"/>
              <a:t>":"John", "</a:t>
            </a:r>
            <a:r>
              <a:rPr lang="en-MY" dirty="0" err="1"/>
              <a:t>lastname</a:t>
            </a:r>
            <a:r>
              <a:rPr lang="en-MY" dirty="0"/>
              <a:t>":"Wilson", "age":29, "hobby":["</a:t>
            </a:r>
            <a:r>
              <a:rPr lang="en-MY" dirty="0" err="1"/>
              <a:t>read","sing</a:t>
            </a:r>
            <a:r>
              <a:rPr lang="en-MY" dirty="0"/>
              <a:t>"], "grader" : { "web":100, "python":55 } }’;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var </a:t>
            </a:r>
            <a:r>
              <a:rPr lang="en-MY" dirty="0" err="1"/>
              <a:t>obj</a:t>
            </a:r>
            <a:r>
              <a:rPr lang="en-MY" dirty="0"/>
              <a:t> = </a:t>
            </a:r>
            <a:r>
              <a:rPr lang="en-MY" dirty="0" err="1"/>
              <a:t>JSON.parse</a:t>
            </a:r>
            <a:r>
              <a:rPr lang="en-MY" dirty="0"/>
              <a:t>(str);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alert( </a:t>
            </a:r>
            <a:r>
              <a:rPr lang="en-MY" dirty="0" err="1"/>
              <a:t>obj.lastname</a:t>
            </a:r>
            <a:r>
              <a:rPr lang="en-MY" dirty="0"/>
              <a:t> ); </a:t>
            </a:r>
            <a:br>
              <a:rPr lang="en-MY" dirty="0"/>
            </a:br>
            <a:r>
              <a:rPr lang="en-MY" dirty="0">
                <a:solidFill>
                  <a:srgbClr val="FF0000"/>
                </a:solidFill>
              </a:rPr>
              <a:t>// Wilson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0E44-ABAE-479D-9A83-A52579628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產生符合</a:t>
            </a:r>
            <a:r>
              <a:rPr lang="en-MY" altLang="zh-CN" dirty="0"/>
              <a:t>JSON</a:t>
            </a:r>
            <a:r>
              <a:rPr lang="zh-CN" altLang="en-US" dirty="0"/>
              <a:t>格式的字串</a:t>
            </a:r>
            <a:r>
              <a:rPr lang="en-MY" altLang="zh-CN" dirty="0"/>
              <a:t>str</a:t>
            </a:r>
          </a:p>
          <a:p>
            <a:pPr marL="514350" lvl="1" indent="-342900"/>
            <a:r>
              <a:rPr lang="zh-CN" altLang="en-US" dirty="0">
                <a:solidFill>
                  <a:srgbClr val="FF0000"/>
                </a:solidFill>
              </a:rPr>
              <a:t>注意：前後用單引號包</a:t>
            </a:r>
            <a:endParaRPr lang="en-MY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將</a:t>
            </a:r>
            <a:r>
              <a:rPr lang="en-MY" altLang="zh-CN" dirty="0"/>
              <a:t>str</a:t>
            </a:r>
            <a:r>
              <a:rPr lang="zh-CN" altLang="en-US" dirty="0"/>
              <a:t>字串解析成</a:t>
            </a:r>
            <a:r>
              <a:rPr lang="en-MY" altLang="zh-CN" dirty="0"/>
              <a:t>JSON</a:t>
            </a:r>
            <a:r>
              <a:rPr lang="zh-CN" altLang="en-US" dirty="0"/>
              <a:t>格式的物件</a:t>
            </a:r>
            <a:endParaRPr lang="en-MY" altLang="zh-CN" dirty="0"/>
          </a:p>
          <a:p>
            <a:pPr marL="514350" lvl="1" indent="-342900"/>
            <a:r>
              <a:rPr lang="en-MY" altLang="zh-CN" dirty="0" err="1">
                <a:solidFill>
                  <a:srgbClr val="FF0000"/>
                </a:solidFill>
              </a:rPr>
              <a:t>JSON.parse</a:t>
            </a:r>
            <a:r>
              <a:rPr lang="en-MY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字串</a:t>
            </a:r>
            <a:r>
              <a:rPr lang="en-MY" altLang="zh-CN" dirty="0">
                <a:solidFill>
                  <a:srgbClr val="FF0000"/>
                </a:solidFill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嘗試抓取</a:t>
            </a:r>
            <a:r>
              <a:rPr lang="en-MY" altLang="zh-CN" dirty="0" err="1"/>
              <a:t>obj</a:t>
            </a:r>
            <a:r>
              <a:rPr lang="zh-CN" altLang="en-US" dirty="0"/>
              <a:t>物件内的</a:t>
            </a:r>
            <a:r>
              <a:rPr lang="en-MY" altLang="zh-CN" dirty="0" err="1"/>
              <a:t>lastname</a:t>
            </a:r>
            <a:r>
              <a:rPr lang="zh-CN" altLang="en-US" dirty="0"/>
              <a:t>欄位資料</a:t>
            </a:r>
            <a:endParaRPr lang="en-MY" altLang="zh-CN" dirty="0"/>
          </a:p>
          <a:p>
            <a:pPr marL="514350" lvl="1" indent="-342900"/>
            <a:r>
              <a:rPr lang="zh-CN" altLang="en-US" dirty="0">
                <a:solidFill>
                  <a:srgbClr val="FF0000"/>
                </a:solidFill>
              </a:rPr>
              <a:t>注意：透過 </a:t>
            </a:r>
            <a:r>
              <a:rPr lang="en-MY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.”</a:t>
            </a:r>
            <a:r>
              <a:rPr lang="zh-CN" altLang="en-US" dirty="0">
                <a:solidFill>
                  <a:srgbClr val="FF0000"/>
                </a:solidFill>
              </a:rPr>
              <a:t>得到物件内的欄位内容。（物件導向的語法）</a:t>
            </a:r>
            <a:endParaRPr lang="en-MY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11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D7DB-D02F-48E1-A6F5-48B6A03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從</a:t>
            </a:r>
            <a:r>
              <a:rPr lang="en-MY" altLang="zh-CN" dirty="0"/>
              <a:t>JSON</a:t>
            </a:r>
            <a:r>
              <a:rPr lang="zh-CN" altLang="en-US" dirty="0"/>
              <a:t>到字串 </a:t>
            </a:r>
            <a:r>
              <a:rPr lang="en-US" altLang="zh-CN" dirty="0"/>
              <a:t>– </a:t>
            </a:r>
            <a:r>
              <a:rPr lang="en-US" altLang="zh-CN" dirty="0" err="1"/>
              <a:t>JSON.stringify</a:t>
            </a:r>
            <a:r>
              <a:rPr lang="en-US" altLang="zh-CN" dirty="0"/>
              <a:t>(object)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85E5-D3FC-4273-9099-F5C7277E1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MY" dirty="0"/>
              <a:t>var student = {"</a:t>
            </a:r>
            <a:r>
              <a:rPr lang="en-MY" dirty="0" err="1"/>
              <a:t>firstname</a:t>
            </a:r>
            <a:r>
              <a:rPr lang="en-MY" dirty="0"/>
              <a:t>":"John", "</a:t>
            </a:r>
            <a:r>
              <a:rPr lang="en-MY" dirty="0" err="1"/>
              <a:t>lastname</a:t>
            </a:r>
            <a:r>
              <a:rPr lang="en-MY" dirty="0"/>
              <a:t>":"Wilson", "age":29, "hobby":["</a:t>
            </a:r>
            <a:r>
              <a:rPr lang="en-MY" dirty="0" err="1"/>
              <a:t>read","sing</a:t>
            </a:r>
            <a:r>
              <a:rPr lang="en-MY" dirty="0"/>
              <a:t>"], "grader" : { "web":100, "python":55 } };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var str = </a:t>
            </a:r>
            <a:r>
              <a:rPr lang="en-MY" dirty="0" err="1"/>
              <a:t>JSON.stringify</a:t>
            </a:r>
            <a:r>
              <a:rPr lang="en-MY" dirty="0"/>
              <a:t>(student);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alert.log( str ) </a:t>
            </a:r>
            <a:br>
              <a:rPr lang="en-MY" dirty="0"/>
            </a:br>
            <a:r>
              <a:rPr lang="en-MY" dirty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{"firstname":"John","lastname":"Wilson","age":29,"hobby":["</a:t>
            </a:r>
            <a:r>
              <a:rPr lang="en-US" dirty="0" err="1">
                <a:solidFill>
                  <a:srgbClr val="FF0000"/>
                </a:solidFill>
              </a:rPr>
              <a:t>read","sing</a:t>
            </a:r>
            <a:r>
              <a:rPr lang="en-US" dirty="0">
                <a:solidFill>
                  <a:srgbClr val="FF0000"/>
                </a:solidFill>
              </a:rPr>
              <a:t>"],"grader":{"web":100,"python":55}}</a:t>
            </a:r>
            <a:endParaRPr lang="en-MY" dirty="0">
              <a:solidFill>
                <a:srgbClr val="FF0000"/>
              </a:solidFill>
            </a:endParaRP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0E44-ABAE-479D-9A83-A52579628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宣告</a:t>
            </a:r>
            <a:r>
              <a:rPr lang="en-MY" altLang="zh-CN" dirty="0"/>
              <a:t>JSON</a:t>
            </a:r>
            <a:r>
              <a:rPr lang="zh-CN" altLang="en-US" dirty="0"/>
              <a:t>格式物件</a:t>
            </a:r>
            <a:endParaRPr lang="en-MY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將</a:t>
            </a:r>
            <a:r>
              <a:rPr lang="en-MY" altLang="zh-CN" dirty="0"/>
              <a:t>JSON</a:t>
            </a:r>
            <a:r>
              <a:rPr lang="zh-CN" altLang="en-US" dirty="0"/>
              <a:t>格式的物件轉成符合</a:t>
            </a:r>
            <a:r>
              <a:rPr lang="en-US" altLang="zh-CN" dirty="0"/>
              <a:t>JSON</a:t>
            </a:r>
            <a:r>
              <a:rPr lang="zh-CN" altLang="en-US" dirty="0"/>
              <a:t>格式字串</a:t>
            </a:r>
            <a:endParaRPr lang="en-MY" altLang="zh-CN" dirty="0"/>
          </a:p>
          <a:p>
            <a:pPr marL="514350" lvl="1" indent="-342900"/>
            <a:r>
              <a:rPr lang="en-MY" altLang="zh-CN" dirty="0" err="1">
                <a:solidFill>
                  <a:srgbClr val="FF0000"/>
                </a:solidFill>
              </a:rPr>
              <a:t>JSON.stringify</a:t>
            </a:r>
            <a:r>
              <a:rPr lang="en-MY" altLang="zh-CN" dirty="0">
                <a:solidFill>
                  <a:srgbClr val="FF0000"/>
                </a:solidFill>
              </a:rPr>
              <a:t>(JSON</a:t>
            </a:r>
            <a:r>
              <a:rPr lang="zh-CN" altLang="en-US" dirty="0">
                <a:solidFill>
                  <a:srgbClr val="FF0000"/>
                </a:solidFill>
              </a:rPr>
              <a:t>物件</a:t>
            </a:r>
            <a:r>
              <a:rPr lang="en-MY" altLang="zh-CN" dirty="0">
                <a:solidFill>
                  <a:srgbClr val="FF0000"/>
                </a:solidFill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列印字串内容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654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HTTP </a:t>
            </a:r>
            <a:r>
              <a:rPr lang="zh-TW" altLang="en-US" dirty="0"/>
              <a:t>協定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466" y="2273968"/>
            <a:ext cx="6732984" cy="3059030"/>
          </a:xfrm>
        </p:spPr>
        <p:txBody>
          <a:bodyPr/>
          <a:lstStyle/>
          <a:p>
            <a:r>
              <a:rPr lang="en-US" altLang="zh-TW" dirty="0"/>
              <a:t>HTTP (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Protocol)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由用戶端 </a:t>
            </a:r>
            <a:r>
              <a:rPr lang="en-US" altLang="zh-TW" dirty="0"/>
              <a:t>(</a:t>
            </a:r>
            <a:r>
              <a:rPr lang="zh-TW" altLang="en-US" dirty="0"/>
              <a:t>瀏覽器</a:t>
            </a:r>
            <a:r>
              <a:rPr lang="en-US" altLang="zh-TW" dirty="0"/>
              <a:t>) </a:t>
            </a:r>
            <a:r>
              <a:rPr lang="zh-TW" altLang="en-US" dirty="0"/>
              <a:t>主動提出服務要求</a:t>
            </a:r>
            <a:r>
              <a:rPr lang="en-US" altLang="zh-TW" dirty="0"/>
              <a:t>, </a:t>
            </a:r>
            <a:r>
              <a:rPr lang="zh-TW" altLang="en-US" dirty="0"/>
              <a:t>伺服器收到要求之後</a:t>
            </a:r>
            <a:r>
              <a:rPr lang="en-US" altLang="zh-TW" dirty="0"/>
              <a:t>, </a:t>
            </a:r>
            <a:r>
              <a:rPr lang="zh-TW" altLang="en-US" dirty="0"/>
              <a:t>才將資料回應給用戶端：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66" y="3803484"/>
            <a:ext cx="6504385" cy="103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6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omp0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51548"/>
            <a:ext cx="142875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Comp0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708547"/>
            <a:ext cx="653654" cy="167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60" name="Line 4"/>
          <p:cNvSpPr>
            <a:spLocks noChangeShapeType="1"/>
          </p:cNvSpPr>
          <p:nvPr/>
        </p:nvSpPr>
        <p:spPr bwMode="auto">
          <a:xfrm flipV="1">
            <a:off x="3286125" y="2615804"/>
            <a:ext cx="85725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srgbClr val="2D2E2D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377861" name="Line 5"/>
          <p:cNvSpPr>
            <a:spLocks noChangeShapeType="1"/>
          </p:cNvSpPr>
          <p:nvPr/>
        </p:nvSpPr>
        <p:spPr bwMode="auto">
          <a:xfrm flipV="1">
            <a:off x="4914900" y="1879997"/>
            <a:ext cx="85725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srgbClr val="2D2E2D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3486150" y="2180035"/>
            <a:ext cx="2057400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105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HTTP request</a:t>
            </a:r>
          </a:p>
          <a:p>
            <a:pPr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105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(http://website/test.htm)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356747" y="170854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zh-TW" altLang="en-US" sz="180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網站伺服器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828800" y="4115991"/>
            <a:ext cx="1657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zh-TW" altLang="en-US" sz="180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客戶端</a:t>
            </a:r>
            <a:r>
              <a:rPr kumimoji="0" lang="en-US" altLang="zh-TW" sz="180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kumimoji="0" lang="zh-TW" altLang="en-US" sz="180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瀏覽器</a:t>
            </a:r>
            <a:r>
              <a:rPr kumimoji="0" lang="en-US" altLang="zh-TW" sz="1800" b="1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377865" name="Line 9"/>
          <p:cNvSpPr>
            <a:spLocks noChangeShapeType="1"/>
          </p:cNvSpPr>
          <p:nvPr/>
        </p:nvSpPr>
        <p:spPr bwMode="auto">
          <a:xfrm flipH="1">
            <a:off x="5303045" y="3239691"/>
            <a:ext cx="469106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srgbClr val="2D2E2D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4400550" y="3468291"/>
            <a:ext cx="857250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9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&lt;html&gt;</a:t>
            </a:r>
          </a:p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9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&lt;b&gt;</a:t>
            </a:r>
            <a:r>
              <a:rPr kumimoji="0" lang="zh-TW" altLang="en-US" sz="9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大家好</a:t>
            </a:r>
            <a:r>
              <a:rPr kumimoji="0" lang="en-US" altLang="zh-TW" sz="9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&lt;/b&gt;</a:t>
            </a:r>
          </a:p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9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&lt;/html&gt;</a:t>
            </a:r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 flipH="1" flipV="1">
            <a:off x="3286125" y="3559969"/>
            <a:ext cx="11144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srgbClr val="2D2E2D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4356497" y="3213497"/>
            <a:ext cx="111799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105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HTTP response</a:t>
            </a:r>
            <a:endParaRPr kumimoji="0" lang="en-US" altLang="zh-TW" sz="1050" b="1">
              <a:solidFill>
                <a:srgbClr val="2D2E2D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>
            <a:off x="2686050" y="3468291"/>
            <a:ext cx="1457325" cy="12751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srgbClr val="2D2E2D"/>
              </a:solidFill>
              <a:latin typeface="Arial"/>
              <a:ea typeface="微軟正黑體" panose="020B0604030504040204" pitchFamily="34" charset="-120"/>
            </a:endParaRP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4143375" y="4458892"/>
            <a:ext cx="1314450" cy="1154162"/>
          </a:xfrm>
          <a:prstGeom prst="rect">
            <a:avLst/>
          </a:prstGeom>
          <a:solidFill>
            <a:srgbClr val="00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大家好</a:t>
            </a:r>
          </a:p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endParaRPr kumimoji="0" lang="zh-TW" altLang="en-US" sz="1500">
              <a:solidFill>
                <a:srgbClr val="2D2E2D"/>
              </a:solidFill>
              <a:latin typeface="標楷體" pitchFamily="65" charset="-120"/>
              <a:ea typeface="標楷體" pitchFamily="65" charset="-120"/>
            </a:endParaRPr>
          </a:p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endParaRPr kumimoji="0" lang="en-US" altLang="zh-TW" sz="2100">
              <a:solidFill>
                <a:srgbClr val="2D2E2D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2628900" y="4914901"/>
            <a:ext cx="17716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瀏覽器負責解譯</a:t>
            </a:r>
            <a:r>
              <a:rPr kumimoji="0" lang="en-US" altLang="zh-TW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HTML</a:t>
            </a: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並產生網頁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826419" y="1513285"/>
            <a:ext cx="25431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en-US" altLang="zh-TW" sz="2100">
                <a:solidFill>
                  <a:srgbClr val="4F91A1"/>
                </a:solidFill>
                <a:latin typeface="華康POP1體W7(P)" pitchFamily="2" charset="-120"/>
                <a:ea typeface="華康POP1體W7(P)" pitchFamily="2" charset="-120"/>
              </a:rPr>
              <a:t>HTML</a:t>
            </a:r>
            <a:r>
              <a:rPr kumimoji="0" lang="zh-TW" altLang="en-US" sz="2100">
                <a:solidFill>
                  <a:srgbClr val="4F91A1"/>
                </a:solidFill>
                <a:latin typeface="華康POP1體W7(P)" pitchFamily="2" charset="-120"/>
                <a:ea typeface="華康POP1體W7(P)" pitchFamily="2" charset="-120"/>
              </a:rPr>
              <a:t>網頁運作原理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5813822" y="3482579"/>
            <a:ext cx="17716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 defTabSz="68580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網站伺服器負責依據 </a:t>
            </a:r>
            <a:r>
              <a:rPr kumimoji="0" lang="en-US" altLang="zh-TW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HTTP </a:t>
            </a: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請求提供對應的 </a:t>
            </a:r>
            <a:r>
              <a:rPr kumimoji="0" lang="en-US" altLang="zh-TW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HTML</a:t>
            </a:r>
            <a:r>
              <a:rPr kumimoji="0" lang="zh-TW" altLang="en-US" sz="1500">
                <a:solidFill>
                  <a:srgbClr val="2D2E2D"/>
                </a:solidFill>
                <a:latin typeface="標楷體" pitchFamily="65" charset="-120"/>
                <a:ea typeface="標楷體" pitchFamily="65" charset="-120"/>
              </a:rPr>
              <a:t>網頁</a:t>
            </a:r>
          </a:p>
        </p:txBody>
      </p:sp>
    </p:spTree>
    <p:extLst>
      <p:ext uri="{BB962C8B-B14F-4D97-AF65-F5344CB8AC3E}">
        <p14:creationId xmlns:p14="http://schemas.microsoft.com/office/powerpoint/2010/main" val="25444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  <p:bldP spid="377861" grpId="0" animBg="1"/>
      <p:bldP spid="377862" grpId="0" autoUpdateAnimBg="0"/>
      <p:bldP spid="377865" grpId="0" animBg="1"/>
      <p:bldP spid="377866" grpId="0" animBg="1" autoUpdateAnimBg="0"/>
      <p:bldP spid="377867" grpId="0" animBg="1"/>
      <p:bldP spid="377868" grpId="0" autoUpdateAnimBg="0"/>
      <p:bldP spid="377869" grpId="0" animBg="1"/>
      <p:bldP spid="377870" grpId="0" animBg="1" autoUpdateAnimBg="0"/>
      <p:bldP spid="377871" grpId="0" autoUpdateAnimBg="0"/>
      <p:bldP spid="37787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應用情景 </a:t>
            </a:r>
            <a:r>
              <a:rPr lang="en-US" altLang="zh-CN" dirty="0"/>
              <a:t>- </a:t>
            </a:r>
            <a:r>
              <a:rPr lang="zh-CN" altLang="en-US" dirty="0"/>
              <a:t>上傳</a:t>
            </a:r>
            <a:r>
              <a:rPr lang="en-MY" altLang="zh-CN" dirty="0"/>
              <a:t>JSON</a:t>
            </a:r>
            <a:r>
              <a:rPr lang="zh-CN" altLang="en-US" dirty="0"/>
              <a:t>資料</a:t>
            </a:r>
            <a:endParaRPr lang="en-MY" altLang="zh-C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269FEB9-4B3E-42E1-BD71-3505F3CC8D9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971550" y="2343150"/>
          <a:ext cx="7200900" cy="2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46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資料範例 </a:t>
            </a: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(FHIR Patient)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" y="908720"/>
            <a:ext cx="8871286" cy="6515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應用情景 </a:t>
            </a:r>
            <a:r>
              <a:rPr lang="en-US" altLang="zh-CN" dirty="0"/>
              <a:t>– </a:t>
            </a:r>
            <a:r>
              <a:rPr lang="zh-CN" altLang="en-US" dirty="0"/>
              <a:t>下載並使用</a:t>
            </a:r>
            <a:r>
              <a:rPr lang="en-MY" altLang="zh-CN" dirty="0"/>
              <a:t>JSON</a:t>
            </a:r>
            <a:r>
              <a:rPr lang="zh-CN" altLang="en-US" dirty="0"/>
              <a:t>資料</a:t>
            </a:r>
            <a:endParaRPr lang="en-MY" altLang="zh-C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269FEB9-4B3E-42E1-BD71-3505F3CC8D9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971550" y="2343150"/>
          <a:ext cx="7200900" cy="2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274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12CA-1B06-432D-93F0-7A7B61D6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範例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BFA6-E2B3-4B08-9C9E-270AABBF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https://gitlab.com/JonahAce/js-tutorial/tree/master/JSON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A5CE1-44DA-412B-85A2-791828ED7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9"/>
          <a:stretch/>
        </p:blipFill>
        <p:spPr>
          <a:xfrm>
            <a:off x="2007770" y="2764255"/>
            <a:ext cx="5128461" cy="2606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9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60-8BF0-4752-84BE-71FA9D5A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練習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48B9-4A5F-49DF-944F-DFD17180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下載範例，並根據下面的指示上傳兩筆資料</a:t>
            </a:r>
            <a:endParaRPr lang="en-MY" altLang="zh-CN" dirty="0"/>
          </a:p>
          <a:p>
            <a:pPr marL="462915" lvl="1" indent="-257175">
              <a:buFont typeface="+mj-lt"/>
              <a:buAutoNum type="arabicPeriod"/>
            </a:pPr>
            <a:r>
              <a:rPr lang="zh-CN" altLang="en-US" dirty="0"/>
              <a:t>輸入</a:t>
            </a:r>
            <a:r>
              <a:rPr lang="en-MY" altLang="zh-CN" dirty="0"/>
              <a:t>Name, Email</a:t>
            </a:r>
            <a:r>
              <a:rPr lang="zh-CN" altLang="en-US" dirty="0"/>
              <a:t>和</a:t>
            </a:r>
            <a:r>
              <a:rPr lang="en-MY" altLang="zh-CN" dirty="0"/>
              <a:t>Phone</a:t>
            </a:r>
            <a:r>
              <a:rPr lang="zh-CN" altLang="en-US" dirty="0"/>
              <a:t>。然後按下</a:t>
            </a:r>
            <a:r>
              <a:rPr lang="en-MY" altLang="zh-CN" dirty="0"/>
              <a:t>”post from input”</a:t>
            </a:r>
            <a:r>
              <a:rPr lang="zh-CN" altLang="en-US" dirty="0"/>
              <a:t>將資料上傳到</a:t>
            </a:r>
            <a:r>
              <a:rPr lang="en-MY" altLang="zh-CN" dirty="0"/>
              <a:t>FHIR Server</a:t>
            </a:r>
          </a:p>
          <a:p>
            <a:pPr marL="462915" lvl="1" indent="-257175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MY" altLang="zh-CN" dirty="0"/>
              <a:t>Upload Area</a:t>
            </a:r>
            <a:r>
              <a:rPr lang="zh-CN" altLang="en-US" dirty="0"/>
              <a:t>直接修改資料内容，然後按下“</a:t>
            </a:r>
            <a:r>
              <a:rPr lang="en-MY" altLang="zh-CN" dirty="0"/>
              <a:t>post directly</a:t>
            </a:r>
            <a:r>
              <a:rPr lang="zh-CN" altLang="en-US" dirty="0"/>
              <a:t>”將資料上傳到</a:t>
            </a:r>
            <a:r>
              <a:rPr lang="en-MY" altLang="zh-CN" dirty="0"/>
              <a:t>FHIR Server</a:t>
            </a:r>
          </a:p>
          <a:p>
            <a:r>
              <a:rPr lang="zh-CN" altLang="en-US" dirty="0"/>
              <a:t>上傳后注意比對上傳結果是否和上傳内容一致。</a:t>
            </a:r>
            <a:endParaRPr lang="en-MY" altLang="zh-CN" dirty="0"/>
          </a:p>
          <a:p>
            <a:endParaRPr lang="en-MY" altLang="zh-CN" dirty="0"/>
          </a:p>
        </p:txBody>
      </p:sp>
    </p:spTree>
    <p:extLst>
      <p:ext uri="{BB962C8B-B14F-4D97-AF65-F5344CB8AC3E}">
        <p14:creationId xmlns:p14="http://schemas.microsoft.com/office/powerpoint/2010/main" val="272061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878D-F141-42C0-BCE3-4D3BD6F8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參考網站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C0BF-ED94-4C52-A8E7-148B6A01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https://www.w3schools.com/whatis/whatis_json.asp</a:t>
            </a:r>
            <a:endParaRPr lang="en-MY" dirty="0"/>
          </a:p>
          <a:p>
            <a:r>
              <a:rPr lang="en-MY" dirty="0">
                <a:hlinkClick r:id="rId3"/>
              </a:rPr>
              <a:t>https://developer.mozilla.org/en-US/docs/Web/JavaScript/Reference/Global_Objects/JSON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9419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34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9EFDB9CB-8F48-914A-AFE9-CDC3E98A9E0F}"/>
              </a:ext>
            </a:extLst>
          </p:cNvPr>
          <p:cNvSpPr/>
          <p:nvPr/>
        </p:nvSpPr>
        <p:spPr>
          <a:xfrm>
            <a:off x="6429195" y="1375473"/>
            <a:ext cx="1668256" cy="1102864"/>
          </a:xfrm>
          <a:prstGeom prst="ellipse">
            <a:avLst/>
          </a:prstGeom>
          <a:solidFill>
            <a:schemeClr val="accent4"/>
          </a:solidFill>
          <a:ln w="38100" cap="flat">
            <a:solidFill>
              <a:schemeClr val="accent1">
                <a:hueOff val="114395"/>
                <a:lumOff val="-24975"/>
                <a:alpha val="33908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rtlCol="0" anchor="ctr">
            <a:noAutofit/>
          </a:bodyPr>
          <a:lstStyle/>
          <a:p>
            <a:pPr algn="ctr"/>
            <a:r>
              <a:rPr kumimoji="1" lang="zh-TW" altLang="en-US" sz="2000" b="1" dirty="0">
                <a:solidFill>
                  <a:srgbClr val="FFFFFF"/>
                </a:solidFill>
                <a:sym typeface="Helvetica Neue Medium"/>
              </a:rPr>
              <a:t>治療史</a:t>
            </a:r>
            <a:endParaRPr kumimoji="1" lang="zh-TW" altLang="en-US" sz="2000" b="1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7FAA45F-7F5B-934D-8C7C-9CDC816608E1}"/>
              </a:ext>
            </a:extLst>
          </p:cNvPr>
          <p:cNvSpPr/>
          <p:nvPr/>
        </p:nvSpPr>
        <p:spPr>
          <a:xfrm>
            <a:off x="6286204" y="5078932"/>
            <a:ext cx="1668256" cy="1102864"/>
          </a:xfrm>
          <a:prstGeom prst="ellipse">
            <a:avLst/>
          </a:prstGeom>
          <a:solidFill>
            <a:schemeClr val="accent4"/>
          </a:solidFill>
          <a:ln w="38100" cap="flat">
            <a:solidFill>
              <a:schemeClr val="accent1">
                <a:hueOff val="114395"/>
                <a:lumOff val="-24975"/>
                <a:alpha val="33908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rtlCol="0" anchor="ctr">
            <a:noAutofit/>
          </a:bodyPr>
          <a:lstStyle/>
          <a:p>
            <a:pPr algn="ctr"/>
            <a:r>
              <a:rPr kumimoji="1" lang="zh-TW" altLang="en-US" sz="2000" b="1" dirty="0">
                <a:solidFill>
                  <a:srgbClr val="FFFFFF"/>
                </a:solidFill>
                <a:sym typeface="Helvetica Neue Medium"/>
              </a:rPr>
              <a:t>生理生化數據</a:t>
            </a:r>
            <a:endParaRPr kumimoji="1" lang="zh-TW" altLang="en-US" sz="2000" b="1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611BDBA-B206-E84F-AE81-CD80FAF78626}"/>
              </a:ext>
            </a:extLst>
          </p:cNvPr>
          <p:cNvSpPr/>
          <p:nvPr/>
        </p:nvSpPr>
        <p:spPr>
          <a:xfrm>
            <a:off x="6831855" y="3277256"/>
            <a:ext cx="1668256" cy="1102864"/>
          </a:xfrm>
          <a:prstGeom prst="ellipse">
            <a:avLst/>
          </a:prstGeom>
          <a:solidFill>
            <a:schemeClr val="accent4"/>
          </a:solidFill>
          <a:ln w="38100" cap="flat">
            <a:solidFill>
              <a:schemeClr val="accent1">
                <a:hueOff val="114395"/>
                <a:lumOff val="-24975"/>
                <a:alpha val="33908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rtlCol="0" anchor="ctr">
            <a:noAutofit/>
          </a:bodyPr>
          <a:lstStyle/>
          <a:p>
            <a:pPr algn="ctr"/>
            <a:r>
              <a:rPr kumimoji="1" lang="zh-TW" altLang="en-US" sz="2000" b="1" dirty="0">
                <a:solidFill>
                  <a:srgbClr val="FFFFFF"/>
                </a:solidFill>
                <a:sym typeface="Helvetica Neue Medium"/>
              </a:rPr>
              <a:t>病人</a:t>
            </a:r>
            <a:r>
              <a:rPr kumimoji="1" lang="en-US" altLang="zh-TW" sz="2000" b="1" dirty="0">
                <a:solidFill>
                  <a:srgbClr val="FFFFFF"/>
                </a:solidFill>
                <a:sym typeface="Helvetica Neue Medium"/>
              </a:rPr>
              <a:t/>
            </a:r>
            <a:br>
              <a:rPr kumimoji="1" lang="en-US" altLang="zh-TW" sz="2000" b="1" dirty="0">
                <a:solidFill>
                  <a:srgbClr val="FFFFFF"/>
                </a:solidFill>
                <a:sym typeface="Helvetica Neue Medium"/>
              </a:rPr>
            </a:br>
            <a:r>
              <a:rPr kumimoji="1" lang="zh-TW" altLang="en-US" sz="2000" b="1" dirty="0">
                <a:solidFill>
                  <a:srgbClr val="FFFFFF"/>
                </a:solidFill>
                <a:sym typeface="Helvetica Neue Medium"/>
              </a:rPr>
              <a:t>特徵</a:t>
            </a:r>
            <a:endParaRPr kumimoji="1" lang="zh-TW" altLang="en-US" sz="2000" b="1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982BCE9-7A79-5F4A-9745-6E134E60C79B}"/>
              </a:ext>
            </a:extLst>
          </p:cNvPr>
          <p:cNvSpPr/>
          <p:nvPr/>
        </p:nvSpPr>
        <p:spPr>
          <a:xfrm>
            <a:off x="1587244" y="1514813"/>
            <a:ext cx="1668256" cy="1102864"/>
          </a:xfrm>
          <a:prstGeom prst="ellipse">
            <a:avLst/>
          </a:prstGeom>
          <a:solidFill>
            <a:schemeClr val="accent4"/>
          </a:solidFill>
          <a:ln w="38100" cap="flat">
            <a:solidFill>
              <a:schemeClr val="accent1">
                <a:hueOff val="114395"/>
                <a:lumOff val="-24975"/>
                <a:alpha val="33908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rtlCol="0" anchor="ctr">
            <a:noAutofit/>
          </a:bodyPr>
          <a:lstStyle/>
          <a:p>
            <a:pPr algn="ctr"/>
            <a:r>
              <a:rPr kumimoji="1" lang="zh-TW" altLang="en-US" sz="2000" b="1" dirty="0">
                <a:solidFill>
                  <a:srgbClr val="FFFFFF"/>
                </a:solidFill>
                <a:sym typeface="Helvetica Neue Medium"/>
              </a:rPr>
              <a:t>癌症疾病細節</a:t>
            </a:r>
            <a:endParaRPr kumimoji="1" lang="zh-TW" altLang="en-US" sz="2000" b="1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BE159A6-29E9-BB4C-8DB8-FEED1663B851}"/>
              </a:ext>
            </a:extLst>
          </p:cNvPr>
          <p:cNvSpPr/>
          <p:nvPr/>
        </p:nvSpPr>
        <p:spPr>
          <a:xfrm>
            <a:off x="2147250" y="4586541"/>
            <a:ext cx="1668256" cy="1102864"/>
          </a:xfrm>
          <a:prstGeom prst="ellipse">
            <a:avLst/>
          </a:prstGeom>
          <a:solidFill>
            <a:schemeClr val="accent4"/>
          </a:solidFill>
          <a:ln w="38100" cap="flat">
            <a:solidFill>
              <a:schemeClr val="accent1">
                <a:hueOff val="114395"/>
                <a:lumOff val="-24975"/>
                <a:alpha val="33908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rtlCol="0" anchor="ctr">
            <a:noAutofit/>
          </a:bodyPr>
          <a:lstStyle/>
          <a:p>
            <a:pPr algn="ctr"/>
            <a:r>
              <a:rPr kumimoji="1" lang="zh-TW" altLang="en-US" sz="2000" b="1" dirty="0">
                <a:solidFill>
                  <a:srgbClr val="FFFFFF"/>
                </a:solidFill>
                <a:sym typeface="Helvetica Neue Medium"/>
              </a:rPr>
              <a:t>基因體</a:t>
            </a:r>
            <a:endParaRPr kumimoji="1" lang="en-US" altLang="zh-TW" sz="2000" b="1" dirty="0">
              <a:solidFill>
                <a:srgbClr val="FFFFFF"/>
              </a:solidFill>
              <a:sym typeface="Helvetica Neue Medium"/>
            </a:endParaRPr>
          </a:p>
          <a:p>
            <a:pPr algn="ctr"/>
            <a:r>
              <a:rPr kumimoji="1" lang="zh-TW" altLang="en-US" sz="2000" b="1" dirty="0">
                <a:solidFill>
                  <a:srgbClr val="FFFFFF"/>
                </a:solidFill>
                <a:sym typeface="Helvetica Neue Medium"/>
              </a:rPr>
              <a:t>資料</a:t>
            </a:r>
            <a:endParaRPr kumimoji="1" lang="zh-TW" altLang="en-US" sz="2000" b="1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C1A6BAC-DD34-084A-B1E1-F01334B42B27}"/>
              </a:ext>
            </a:extLst>
          </p:cNvPr>
          <p:cNvSpPr/>
          <p:nvPr/>
        </p:nvSpPr>
        <p:spPr>
          <a:xfrm>
            <a:off x="3700136" y="2802925"/>
            <a:ext cx="2045185" cy="1857883"/>
          </a:xfrm>
          <a:prstGeom prst="ellipse">
            <a:avLst/>
          </a:prstGeom>
          <a:solidFill>
            <a:schemeClr val="accent5"/>
          </a:solidFill>
          <a:ln w="38100" cap="flat">
            <a:solidFill>
              <a:schemeClr val="accent1">
                <a:hueOff val="114395"/>
                <a:lumOff val="-24975"/>
                <a:alpha val="33908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rtlCol="0" anchor="ctr">
            <a:noAutofit/>
          </a:bodyPr>
          <a:lstStyle/>
          <a:p>
            <a:pPr algn="ctr"/>
            <a:r>
              <a:rPr kumimoji="1" lang="zh-TW" altLang="en-US" sz="2400" dirty="0">
                <a:solidFill>
                  <a:srgbClr val="FFFFFF"/>
                </a:solidFill>
                <a:sym typeface="Helvetica Neue Medium"/>
              </a:rPr>
              <a:t>癌症病人數據</a:t>
            </a:r>
            <a:endParaRPr kumimoji="1" lang="zh-TW" altLang="en-US" sz="24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303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ED31B-024B-C440-A925-169B2B22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基因體</a:t>
            </a:r>
            <a:r>
              <a:rPr kumimoji="1" lang="zh-TW" altLang="en-US" dirty="0" smtClean="0"/>
              <a:t>資料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Genetic </a:t>
            </a:r>
            <a:r>
              <a:rPr lang="en-US" altLang="zh-TW" dirty="0" smtClean="0"/>
              <a:t>Variant</a:t>
            </a:r>
          </a:p>
          <a:p>
            <a:pPr lvl="1"/>
            <a:r>
              <a:rPr lang="zh-TW" altLang="en-US" dirty="0"/>
              <a:t>紀錄所有或特定區間中與參考序列不同的變異點</a:t>
            </a:r>
            <a:r>
              <a:rPr lang="en-US" altLang="zh-TW" dirty="0"/>
              <a:t> </a:t>
            </a:r>
          </a:p>
          <a:p>
            <a:r>
              <a:rPr lang="en-US" altLang="zh-TW" dirty="0" smtClean="0"/>
              <a:t>Genomics Report</a:t>
            </a:r>
          </a:p>
          <a:p>
            <a:pPr lvl="1"/>
            <a:r>
              <a:rPr lang="zh-TW" altLang="en-US" dirty="0"/>
              <a:t>定序</a:t>
            </a:r>
            <a:r>
              <a:rPr lang="zh-TW" altLang="en-US" dirty="0" smtClean="0"/>
              <a:t>分析結果、註解</a:t>
            </a:r>
            <a:endParaRPr lang="en-US" altLang="zh-TW" dirty="0" smtClean="0"/>
          </a:p>
          <a:p>
            <a:r>
              <a:rPr lang="en-US" altLang="zh-TW" dirty="0" smtClean="0"/>
              <a:t>Genetic Specimen</a:t>
            </a:r>
          </a:p>
          <a:p>
            <a:pPr lvl="1"/>
            <a:r>
              <a:rPr lang="zh-TW" altLang="en-US" dirty="0"/>
              <a:t>定序</a:t>
            </a:r>
            <a:r>
              <a:rPr lang="zh-TW" altLang="en-US" dirty="0" smtClean="0"/>
              <a:t>樣本資訊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467819" y="4083553"/>
            <a:ext cx="5676181" cy="7134045"/>
            <a:chOff x="4166558" y="-1"/>
            <a:chExt cx="4977442" cy="6858001"/>
          </a:xfrm>
        </p:grpSpPr>
        <p:sp>
          <p:nvSpPr>
            <p:cNvPr id="3" name="Figure Source - https://www.yourgenome.org/facts/what-types-of-mutation-are-there"/>
            <p:cNvSpPr txBox="1"/>
            <p:nvPr/>
          </p:nvSpPr>
          <p:spPr>
            <a:xfrm>
              <a:off x="7537790" y="6634413"/>
              <a:ext cx="1606210" cy="2235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>
                <a:defRPr sz="1400" b="0"/>
              </a:pPr>
              <a:r>
                <a:rPr lang="en-US" sz="984" i="1" dirty="0">
                  <a:solidFill>
                    <a:schemeClr val="bg2">
                      <a:lumMod val="75000"/>
                    </a:schemeClr>
                  </a:solidFill>
                </a:rPr>
                <a:t>http://hl7.org/fhir/us/mcode/</a:t>
              </a:r>
              <a:endParaRPr sz="984" i="1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7328" y="97552"/>
              <a:ext cx="4785266" cy="2139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矩形 5"/>
            <p:cNvSpPr/>
            <p:nvPr/>
          </p:nvSpPr>
          <p:spPr>
            <a:xfrm>
              <a:off x="6927011" y="0"/>
              <a:ext cx="2145584" cy="681487"/>
            </a:xfrm>
            <a:prstGeom prst="rect">
              <a:avLst/>
            </a:prstGeom>
            <a:solidFill>
              <a:schemeClr val="bg1"/>
            </a:solidFill>
            <a:ln w="381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rtlCol="0" anchor="ctr">
              <a:noAutofit/>
            </a:bodyPr>
            <a:lstStyle/>
            <a:p>
              <a:pPr algn="l"/>
              <a:endParaRPr lang="zh-TW" altLang="en-US" sz="1547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66558" y="-1"/>
              <a:ext cx="960890" cy="681487"/>
            </a:xfrm>
            <a:prstGeom prst="rect">
              <a:avLst/>
            </a:prstGeom>
            <a:solidFill>
              <a:schemeClr val="bg1"/>
            </a:solidFill>
            <a:ln w="381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rtlCol="0" anchor="ctr">
              <a:noAutofit/>
            </a:bodyPr>
            <a:lstStyle/>
            <a:p>
              <a:pPr algn="l"/>
              <a:endParaRPr lang="zh-TW" altLang="en-US" sz="1547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19772" y="21564"/>
              <a:ext cx="615351" cy="261669"/>
            </a:xfrm>
            <a:prstGeom prst="rect">
              <a:avLst/>
            </a:prstGeom>
            <a:solidFill>
              <a:schemeClr val="bg1"/>
            </a:solidFill>
            <a:ln w="381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rtlCol="0" anchor="ctr">
              <a:noAutofit/>
            </a:bodyPr>
            <a:lstStyle/>
            <a:p>
              <a:pPr algn="l"/>
              <a:endParaRPr lang="zh-TW" altLang="en-US" sz="1547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18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0A5E54-8F63-B247-A3A3-F1036540C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87" y="0"/>
            <a:ext cx="3107432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1226E23-8749-4512-BF2B-7479D022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Create Observation-genetics </a:t>
            </a:r>
            <a:br>
              <a:rPr lang="en-US" altLang="zh-TW" sz="3600" dirty="0"/>
            </a:br>
            <a:r>
              <a:rPr lang="en-US" altLang="zh-TW" sz="3600" dirty="0"/>
              <a:t>Profile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991F9-F2D3-4440-AF4B-846DB8AD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所需註解欄位</a:t>
            </a:r>
            <a:endParaRPr lang="en-US" altLang="zh-TW" dirty="0"/>
          </a:p>
          <a:p>
            <a:pPr lvl="1"/>
            <a:r>
              <a:rPr lang="en-US" altLang="zh-TW" dirty="0"/>
              <a:t>HGNC gene symbol</a:t>
            </a:r>
          </a:p>
          <a:p>
            <a:pPr lvl="1"/>
            <a:r>
              <a:rPr lang="en-US" altLang="zh-TW" dirty="0"/>
              <a:t>DNA region name </a:t>
            </a:r>
          </a:p>
          <a:p>
            <a:pPr lvl="2"/>
            <a:r>
              <a:rPr lang="en-US" altLang="zh-TW" dirty="0"/>
              <a:t>Exon #, Intron # or other.</a:t>
            </a:r>
          </a:p>
          <a:p>
            <a:pPr lvl="1"/>
            <a:r>
              <a:rPr lang="en-US" altLang="zh-TW" dirty="0"/>
              <a:t>Copy number variation </a:t>
            </a:r>
          </a:p>
          <a:p>
            <a:pPr lvl="2"/>
            <a:r>
              <a:rPr lang="en-US" altLang="zh-TW" dirty="0"/>
              <a:t>amplification/deletion/LOH</a:t>
            </a:r>
          </a:p>
          <a:p>
            <a:pPr lvl="1"/>
            <a:r>
              <a:rPr lang="en-US" altLang="zh-TW" dirty="0"/>
              <a:t>Genomic source class </a:t>
            </a:r>
          </a:p>
          <a:p>
            <a:pPr lvl="2"/>
            <a:r>
              <a:rPr lang="en-US" altLang="zh-TW" dirty="0"/>
              <a:t>germline, somatic, prenatal</a:t>
            </a:r>
          </a:p>
          <a:p>
            <a:pPr lvl="1"/>
            <a:r>
              <a:rPr lang="en-US" altLang="zh-TW" dirty="0" err="1"/>
              <a:t>AminoAcidChange</a:t>
            </a:r>
            <a:endParaRPr lang="en-US" altLang="zh-TW" dirty="0"/>
          </a:p>
          <a:p>
            <a:pPr lvl="1"/>
            <a:r>
              <a:rPr lang="en-US" altLang="zh-TW" dirty="0"/>
              <a:t>Allele</a:t>
            </a:r>
          </a:p>
          <a:p>
            <a:pPr lvl="1"/>
            <a:r>
              <a:rPr lang="en-US" altLang="zh-TW" dirty="0"/>
              <a:t>Phase set</a:t>
            </a:r>
          </a:p>
          <a:p>
            <a:r>
              <a:rPr lang="zh-TW" altLang="en-US" dirty="0"/>
              <a:t>其他所需註解的欄位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99790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人看得懂</a:t>
            </a:r>
            <a:endParaRPr lang="en-US" altLang="zh-TW" smtClean="0"/>
          </a:p>
          <a:p>
            <a:pPr lvl="1"/>
            <a:r>
              <a:rPr lang="zh-TW" altLang="en-US" smtClean="0"/>
              <a:t>可分析其結構及設計模板</a:t>
            </a:r>
            <a:endParaRPr lang="en-US" altLang="zh-TW"/>
          </a:p>
          <a:p>
            <a:r>
              <a:rPr lang="zh-TW" altLang="en-US" smtClean="0"/>
              <a:t>程式可解析</a:t>
            </a:r>
            <a:endParaRPr lang="en-US" altLang="zh-TW" smtClean="0"/>
          </a:p>
          <a:p>
            <a:pPr lvl="1"/>
            <a:r>
              <a:rPr lang="zh-TW" altLang="en-US" smtClean="0"/>
              <a:t>可基於模板產生 </a:t>
            </a:r>
            <a:r>
              <a:rPr lang="en-US" altLang="zh-TW" smtClean="0"/>
              <a:t>JSON</a:t>
            </a:r>
            <a:r>
              <a:rPr lang="zh-TW" altLang="en-US" smtClean="0"/>
              <a:t> 資料</a:t>
            </a:r>
            <a:endParaRPr lang="en-US" altLang="zh-TW" smtClean="0"/>
          </a:p>
          <a:p>
            <a:pPr lvl="1"/>
            <a:r>
              <a:rPr lang="zh-TW" altLang="en-US" smtClean="0"/>
              <a:t>可解析 </a:t>
            </a:r>
            <a:r>
              <a:rPr lang="en-US" altLang="zh-TW" smtClean="0"/>
              <a:t>JSON</a:t>
            </a:r>
            <a:r>
              <a:rPr lang="zh-TW" altLang="en-US" smtClean="0"/>
              <a:t> 資料</a:t>
            </a:r>
            <a:endParaRPr lang="en-US" altLang="zh-TW" smtClean="0"/>
          </a:p>
          <a:p>
            <a:pPr lvl="2"/>
            <a:r>
              <a:rPr lang="zh-TW" altLang="en-US" smtClean="0"/>
              <a:t>從檔案或網路取</a:t>
            </a:r>
            <a:r>
              <a:rPr lang="zh-TW" altLang="en-US"/>
              <a:t>得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資料</a:t>
            </a:r>
            <a:r>
              <a:rPr kumimoji="0"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好處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8874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有兩種結構：</a:t>
            </a:r>
          </a:p>
          <a:p>
            <a:pPr lvl="1"/>
            <a:r>
              <a:rPr lang="zh-TW" altLang="en-US" dirty="0" smtClean="0"/>
              <a:t>物件</a:t>
            </a:r>
            <a:r>
              <a:rPr lang="en-US" altLang="zh-TW" dirty="0" smtClean="0"/>
              <a:t>(object)</a:t>
            </a:r>
            <a:r>
              <a:rPr lang="zh-TW" altLang="en-US" dirty="0" smtClean="0"/>
              <a:t>：包含在 </a:t>
            </a:r>
            <a:r>
              <a:rPr lang="en-US" altLang="zh-TW" dirty="0" smtClean="0"/>
              <a:t>{} </a:t>
            </a:r>
            <a:r>
              <a:rPr lang="zh-TW" altLang="en-US" dirty="0"/>
              <a:t>之</a:t>
            </a:r>
            <a:r>
              <a:rPr lang="en-US" altLang="zh-TW" dirty="0" err="1" smtClean="0"/>
              <a:t>name:value</a:t>
            </a:r>
            <a:r>
              <a:rPr lang="en-US" altLang="zh-TW" dirty="0" smtClean="0"/>
              <a:t> pairs</a:t>
            </a:r>
            <a:r>
              <a:rPr lang="zh-TW" altLang="en-US" dirty="0" smtClean="0"/>
              <a:t>，如下範例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</a:t>
            </a:r>
            <a:r>
              <a:rPr lang="en-US" altLang="zh-TW" dirty="0" smtClean="0">
                <a:solidFill>
                  <a:srgbClr val="00B0F0"/>
                </a:solidFill>
              </a:rPr>
              <a:t>name: "John", </a:t>
            </a:r>
            <a:r>
              <a:rPr lang="en-US" altLang="zh-TW" dirty="0" smtClean="0">
                <a:solidFill>
                  <a:srgbClr val="FF0000"/>
                </a:solidFill>
              </a:rPr>
              <a:t>age: 31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B050"/>
                </a:solidFill>
              </a:rPr>
              <a:t>city: "New York" </a:t>
            </a:r>
            <a:r>
              <a:rPr lang="en-US" altLang="zh-TW" dirty="0" smtClean="0"/>
              <a:t>};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en-US" dirty="0" smtClean="0"/>
              <a:t>：包含在 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zh-TW" altLang="en-US" dirty="0"/>
              <a:t>當中</a:t>
            </a:r>
            <a:r>
              <a:rPr lang="zh-TW" altLang="en-US" dirty="0" smtClean="0"/>
              <a:t>之值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可包含多個成員，成員間使用</a:t>
            </a:r>
            <a:r>
              <a:rPr lang="zh-TW" altLang="en-US" dirty="0" smtClean="0">
                <a:solidFill>
                  <a:srgbClr val="FF0000"/>
                </a:solidFill>
              </a:rPr>
              <a:t>逗號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/>
              <a:t>分割。</a:t>
            </a:r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https://</a:t>
            </a:r>
            <a:r>
              <a:rPr lang="en-US" altLang="zh-TW" dirty="0" err="1"/>
              <a:t>zh.wikipedia.org</a:t>
            </a:r>
            <a:r>
              <a:rPr lang="en-US" altLang="zh-TW" dirty="0"/>
              <a:t>/wiki/</a:t>
            </a:r>
            <a:r>
              <a:rPr lang="en-US" altLang="zh-TW" dirty="0" err="1"/>
              <a:t>JSON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資料結構</a:t>
            </a:r>
          </a:p>
        </p:txBody>
      </p:sp>
    </p:spTree>
    <p:extLst>
      <p:ext uri="{BB962C8B-B14F-4D97-AF65-F5344CB8AC3E}">
        <p14:creationId xmlns:p14="http://schemas.microsoft.com/office/powerpoint/2010/main" val="719270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變數即為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自訂物件</a:t>
            </a:r>
            <a:endParaRPr lang="en-US" altLang="zh-TW" dirty="0" smtClean="0"/>
          </a:p>
          <a:p>
            <a:r>
              <a:rPr lang="zh-TW" altLang="en-US" dirty="0" smtClean="0"/>
              <a:t>可使用特定之方法及屬性處理資料</a:t>
            </a:r>
            <a:endParaRPr lang="en-US" altLang="zh-TW" dirty="0" smtClean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自訂物件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9990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3536</TotalTime>
  <Words>1300</Words>
  <Application>Microsoft Office PowerPoint</Application>
  <PresentationFormat>如螢幕大小 (4:3)</PresentationFormat>
  <Paragraphs>267</Paragraphs>
  <Slides>33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Helvetica Neue Medium</vt:lpstr>
      <vt:lpstr>幼圆</vt:lpstr>
      <vt:lpstr>華康POP1體W7(P)</vt:lpstr>
      <vt:lpstr>華康超明體</vt:lpstr>
      <vt:lpstr>微軟正黑體</vt:lpstr>
      <vt:lpstr>新細明體</vt:lpstr>
      <vt:lpstr>標楷體</vt:lpstr>
      <vt:lpstr>Arial</vt:lpstr>
      <vt:lpstr>Calibri</vt:lpstr>
      <vt:lpstr>Wingdings</vt:lpstr>
      <vt:lpstr>Office 佈景主題</vt:lpstr>
      <vt:lpstr>Diamond Grid 16x9</vt:lpstr>
      <vt:lpstr>JSON JavaScript Object Notation </vt:lpstr>
      <vt:lpstr>JSON</vt:lpstr>
      <vt:lpstr>資料範例 (FHIR Patient)</vt:lpstr>
      <vt:lpstr>PowerPoint 簡報</vt:lpstr>
      <vt:lpstr>基因體資料</vt:lpstr>
      <vt:lpstr>Create Observation-genetics  Profile</vt:lpstr>
      <vt:lpstr>PowerPoint 簡報</vt:lpstr>
      <vt:lpstr>PowerPoint 簡報</vt:lpstr>
      <vt:lpstr>PowerPoint 簡報</vt:lpstr>
      <vt:lpstr>JS 自訂物件</vt:lpstr>
      <vt:lpstr>屬性之存取</vt:lpstr>
      <vt:lpstr>JSON {} 與 [] 資料差異</vt:lpstr>
      <vt:lpstr>PowerPoint 簡報</vt:lpstr>
      <vt:lpstr>結構化文件與 JSON 物件轉換</vt:lpstr>
      <vt:lpstr>結構化文件與 JSON 物件轉換</vt:lpstr>
      <vt:lpstr>巢狀 JSON 資料結構 nested json</vt:lpstr>
      <vt:lpstr>巢狀 JSON</vt:lpstr>
      <vt:lpstr>JSON</vt:lpstr>
      <vt:lpstr>大綱</vt:lpstr>
      <vt:lpstr>JSON格式介紹</vt:lpstr>
      <vt:lpstr>JSON格式介紹 – name/value pair</vt:lpstr>
      <vt:lpstr>JSON格式 – 可存那些資料格式？</vt:lpstr>
      <vt:lpstr>使用JSON格式物件的欄位</vt:lpstr>
      <vt:lpstr>JSON方法/methods</vt:lpstr>
      <vt:lpstr>從字串到JSON - JSON.parse(string)</vt:lpstr>
      <vt:lpstr>從JSON到字串 – JSON.stringify(object)</vt:lpstr>
      <vt:lpstr>HTTP 協定</vt:lpstr>
      <vt:lpstr>PowerPoint 簡報</vt:lpstr>
      <vt:lpstr>應用情景 - 上傳JSON資料</vt:lpstr>
      <vt:lpstr>應用情景 – 下載並使用JSON資料</vt:lpstr>
      <vt:lpstr>範例</vt:lpstr>
      <vt:lpstr>練習</vt:lpstr>
      <vt:lpstr>參考網站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chhsiao</cp:lastModifiedBy>
  <cp:revision>131</cp:revision>
  <dcterms:created xsi:type="dcterms:W3CDTF">2010-03-16T03:27:59Z</dcterms:created>
  <dcterms:modified xsi:type="dcterms:W3CDTF">2020-12-18T01:44:13Z</dcterms:modified>
</cp:coreProperties>
</file>