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roxima Nova"/>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Italic.fntdata"/><Relationship Id="rId14"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7ef2e3a2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7ef2e3a2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7ef2e3a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7ef2e3a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solidFill>
                  <a:schemeClr val="accent3"/>
                </a:solidFill>
                <a:latin typeface="Proxima Nova"/>
                <a:ea typeface="Proxima Nova"/>
                <a:cs typeface="Proxima Nova"/>
                <a:sym typeface="Proxima Nova"/>
              </a:rPr>
              <a:t>MP1 and MP2 focus on parsing these types of data - they were important building blocks that could be reused in this project. The purpose of this project was to be able to localize using dead reckoning and ideas that we’ve learned during the semester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7ef2e3a2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7ef2e3a2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solidFill>
                  <a:schemeClr val="accent3"/>
                </a:solidFill>
                <a:latin typeface="Proxima Nova"/>
                <a:ea typeface="Proxima Nova"/>
                <a:cs typeface="Proxima Nova"/>
                <a:sym typeface="Proxima Nova"/>
              </a:rPr>
              <a:t>Our implementation uses a butterworth filter which is easy to implement and extract data from as we only had to specify a cutoff frequency and order. This code is reused from MP1 and is pretty simple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7ef2e3a2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7ef2e3a2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essentially get a new orientation matrix at every time step and must get the dot product of the new rotation matrix with the old.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7ef2e3a2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7ef2e3a2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ECE 434 Final Project</a:t>
            </a:r>
            <a:endParaRPr/>
          </a:p>
          <a:p>
            <a:pPr indent="0" lvl="0" marL="0" rtl="0" algn="l">
              <a:spcBef>
                <a:spcPts val="0"/>
              </a:spcBef>
              <a:spcAft>
                <a:spcPts val="0"/>
              </a:spcAft>
              <a:buNone/>
            </a:pPr>
            <a:r>
              <a:rPr lang="en"/>
              <a:t>IMU</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 Ao, Kevin Hu</a:t>
            </a:r>
            <a:endParaRPr/>
          </a:p>
          <a:p>
            <a:pPr indent="0" lvl="0" marL="0" rtl="0" algn="l">
              <a:spcBef>
                <a:spcPts val="0"/>
              </a:spcBef>
              <a:spcAft>
                <a:spcPts val="0"/>
              </a:spcAft>
              <a:buNone/>
            </a:pPr>
            <a:r>
              <a:rPr lang="en" sz="1700"/>
              <a:t>Dao3, kwh2</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and Design considerations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Constant step length vs dynamic step length</a:t>
            </a:r>
            <a:endParaRPr sz="1400"/>
          </a:p>
          <a:p>
            <a:pPr indent="-317500" lvl="0" marL="457200" rtl="0" algn="l">
              <a:spcBef>
                <a:spcPts val="0"/>
              </a:spcBef>
              <a:spcAft>
                <a:spcPts val="0"/>
              </a:spcAft>
              <a:buSzPts val="1400"/>
              <a:buChar char="●"/>
            </a:pPr>
            <a:r>
              <a:rPr lang="en" sz="1400"/>
              <a:t>PCA vs per step analysis for walking direction</a:t>
            </a:r>
            <a:endParaRPr sz="1400"/>
          </a:p>
          <a:p>
            <a:pPr indent="0" lvl="0" marL="0" rtl="0" algn="l">
              <a:spcBef>
                <a:spcPts val="16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 localization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For our project, the goal was to create a fully functional dead-reckoning based indoor localization system</a:t>
            </a:r>
            <a:endParaRPr sz="1400"/>
          </a:p>
          <a:p>
            <a:pPr indent="-317500" lvl="0" marL="457200" rtl="0" algn="l">
              <a:spcBef>
                <a:spcPts val="0"/>
              </a:spcBef>
              <a:spcAft>
                <a:spcPts val="0"/>
              </a:spcAft>
              <a:buSzPts val="1400"/>
              <a:buChar char="●"/>
            </a:pPr>
            <a:r>
              <a:rPr lang="en" sz="1400"/>
              <a:t>The tools given to solve this problem come from the IMU sensor that provides us with accelerometer and gyroscope data</a:t>
            </a:r>
            <a:endParaRPr sz="1400"/>
          </a:p>
          <a:p>
            <a:pPr indent="-317500" lvl="0" marL="457200" rtl="0" algn="l">
              <a:spcBef>
                <a:spcPts val="0"/>
              </a:spcBef>
              <a:spcAft>
                <a:spcPts val="0"/>
              </a:spcAft>
              <a:buSzPts val="1400"/>
              <a:buChar char="●"/>
            </a:pPr>
            <a:r>
              <a:rPr lang="en" sz="1400"/>
              <a:t>From the given data, we were able to find the number of steps </a:t>
            </a:r>
            <a:r>
              <a:rPr i="1" lang="en" sz="1400"/>
              <a:t>n</a:t>
            </a:r>
            <a:r>
              <a:rPr lang="en" sz="1400"/>
              <a:t>, the walking direction </a:t>
            </a:r>
            <a:r>
              <a:rPr lang="en" sz="1400"/>
              <a:t>𝛳, and the step length </a:t>
            </a:r>
            <a:r>
              <a:rPr i="1" lang="en" sz="1400"/>
              <a:t>L</a:t>
            </a:r>
            <a:r>
              <a:rPr lang="en" sz="1400"/>
              <a:t>, in order to calculate the position at every data sample</a:t>
            </a:r>
            <a:endParaRPr sz="1400"/>
          </a:p>
          <a:p>
            <a:pPr indent="-317500" lvl="0" marL="457200" rtl="0" algn="l">
              <a:spcBef>
                <a:spcPts val="0"/>
              </a:spcBef>
              <a:spcAft>
                <a:spcPts val="0"/>
              </a:spcAft>
              <a:buSzPts val="1400"/>
              <a:buChar char="●"/>
            </a:pPr>
            <a:r>
              <a:rPr lang="en" sz="1400"/>
              <a:t>This simple compact form shows the formula for position</a:t>
            </a:r>
            <a:endParaRPr sz="1400"/>
          </a:p>
        </p:txBody>
      </p:sp>
      <p:pic>
        <p:nvPicPr>
          <p:cNvPr id="73" name="Google Shape;73;p15"/>
          <p:cNvPicPr preferRelativeResize="0"/>
          <p:nvPr/>
        </p:nvPicPr>
        <p:blipFill>
          <a:blip r:embed="rId3">
            <a:alphaModFix/>
          </a:blip>
          <a:stretch>
            <a:fillRect/>
          </a:stretch>
        </p:blipFill>
        <p:spPr>
          <a:xfrm>
            <a:off x="2721413" y="3431438"/>
            <a:ext cx="3457575" cy="847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Problem - step counting</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Step counting is essential to localization from IMU data and we were able to reuse our MP1 strategy to get the number of steps solely from the accelerometer data</a:t>
            </a:r>
            <a:endParaRPr sz="1400"/>
          </a:p>
          <a:p>
            <a:pPr indent="-317500" lvl="0" marL="457200" rtl="0" algn="l">
              <a:spcBef>
                <a:spcPts val="0"/>
              </a:spcBef>
              <a:spcAft>
                <a:spcPts val="0"/>
              </a:spcAft>
              <a:buSzPts val="1400"/>
              <a:buChar char="●"/>
            </a:pPr>
            <a:r>
              <a:rPr lang="en" sz="1400"/>
              <a:t>While using route 1 accelerometer data, the steps are easily </a:t>
            </a:r>
            <a:r>
              <a:rPr lang="en" sz="1400"/>
              <a:t>discernible</a:t>
            </a:r>
            <a:endParaRPr sz="1400"/>
          </a:p>
        </p:txBody>
      </p:sp>
      <p:pic>
        <p:nvPicPr>
          <p:cNvPr id="80" name="Google Shape;80;p16"/>
          <p:cNvPicPr preferRelativeResize="0"/>
          <p:nvPr/>
        </p:nvPicPr>
        <p:blipFill>
          <a:blip r:embed="rId3">
            <a:alphaModFix/>
          </a:blip>
          <a:stretch>
            <a:fillRect/>
          </a:stretch>
        </p:blipFill>
        <p:spPr>
          <a:xfrm>
            <a:off x="635125" y="2101175"/>
            <a:ext cx="6021966" cy="2467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Second Problem - walking direction</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Walking direction is essential to localization because our user has two dimensions of travel. Without the direction of travel, there is no way to accurately determine position in 2D space</a:t>
            </a:r>
            <a:endParaRPr sz="1400"/>
          </a:p>
          <a:p>
            <a:pPr indent="-317500" lvl="0" marL="457200" rtl="0" algn="l">
              <a:spcBef>
                <a:spcPts val="0"/>
              </a:spcBef>
              <a:spcAft>
                <a:spcPts val="0"/>
              </a:spcAft>
              <a:buSzPts val="1400"/>
              <a:buChar char="●"/>
            </a:pPr>
            <a:r>
              <a:rPr lang="en" sz="1400"/>
              <a:t>We were able to reuse code from MP2 but had to further our implementation because walking direction requires global reference frame orientation</a:t>
            </a:r>
            <a:endParaRPr sz="1400"/>
          </a:p>
          <a:p>
            <a:pPr indent="-317500" lvl="0" marL="457200" rtl="0" algn="l">
              <a:spcBef>
                <a:spcPts val="0"/>
              </a:spcBef>
              <a:spcAft>
                <a:spcPts val="0"/>
              </a:spcAft>
              <a:buSzPts val="1400"/>
              <a:buChar char="●"/>
            </a:pPr>
            <a:r>
              <a:rPr lang="en" sz="1400"/>
              <a:t>By making use of linear algebra properties and per step analysis with the gyroscope data we could find the walking direction, </a:t>
            </a:r>
            <a:r>
              <a:rPr lang="en" sz="1400"/>
              <a:t>𝛳</a:t>
            </a:r>
            <a:endParaRPr sz="1400"/>
          </a:p>
          <a:p>
            <a:pPr indent="-317500" lvl="0" marL="457200" rtl="0" algn="l">
              <a:spcBef>
                <a:spcPts val="0"/>
              </a:spcBef>
              <a:spcAft>
                <a:spcPts val="0"/>
              </a:spcAft>
              <a:buSzPts val="1400"/>
              <a:buChar char="●"/>
            </a:pPr>
            <a:r>
              <a:rPr lang="en" sz="1400"/>
              <a:t>Shown is the formula and code that makes up for the bulk of this implementation - solving for the rotation matrix</a:t>
            </a:r>
            <a:endParaRPr sz="1400"/>
          </a:p>
        </p:txBody>
      </p:sp>
      <p:pic>
        <p:nvPicPr>
          <p:cNvPr id="87" name="Google Shape;87;p17"/>
          <p:cNvPicPr preferRelativeResize="0"/>
          <p:nvPr/>
        </p:nvPicPr>
        <p:blipFill>
          <a:blip r:embed="rId3">
            <a:alphaModFix/>
          </a:blip>
          <a:stretch>
            <a:fillRect/>
          </a:stretch>
        </p:blipFill>
        <p:spPr>
          <a:xfrm>
            <a:off x="311700" y="3272429"/>
            <a:ext cx="6042926" cy="816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Tying it together</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Now that we have the rotation matrices and the number of steps, we must combine our data to form a path that shows the position at every time step</a:t>
            </a:r>
            <a:endParaRPr sz="1400"/>
          </a:p>
          <a:p>
            <a:pPr indent="-317500" lvl="0" marL="457200" rtl="0" algn="l">
              <a:spcBef>
                <a:spcPts val="0"/>
              </a:spcBef>
              <a:spcAft>
                <a:spcPts val="0"/>
              </a:spcAft>
              <a:buSzPts val="1400"/>
              <a:buChar char="●"/>
            </a:pPr>
            <a:r>
              <a:rPr lang="en" sz="1400"/>
              <a:t>This requires two integrals </a:t>
            </a:r>
            <a:endParaRPr sz="1400"/>
          </a:p>
          <a:p>
            <a:pPr indent="-317500" lvl="0" marL="457200" rtl="0" algn="l">
              <a:spcBef>
                <a:spcPts val="0"/>
              </a:spcBef>
              <a:spcAft>
                <a:spcPts val="0"/>
              </a:spcAft>
              <a:buSzPts val="1400"/>
              <a:buChar char="●"/>
            </a:pPr>
            <a:r>
              <a:rPr lang="en" sz="1400"/>
              <a:t>Integrate from current peak until the midpoint (first step) and calculate axis of rotation, repeat from midpoint to next peak</a:t>
            </a:r>
            <a:endParaRPr sz="1400"/>
          </a:p>
          <a:p>
            <a:pPr indent="-317500" lvl="0" marL="457200" rtl="0" algn="l">
              <a:spcBef>
                <a:spcPts val="0"/>
              </a:spcBef>
              <a:spcAft>
                <a:spcPts val="0"/>
              </a:spcAft>
              <a:buSzPts val="1400"/>
              <a:buChar char="●"/>
            </a:pPr>
            <a:r>
              <a:rPr lang="en" sz="1400"/>
              <a:t>Shown are the output paths of route 1 and 2 </a:t>
            </a:r>
            <a:endParaRPr sz="1400"/>
          </a:p>
        </p:txBody>
      </p:sp>
      <p:pic>
        <p:nvPicPr>
          <p:cNvPr id="94" name="Google Shape;94;p18"/>
          <p:cNvPicPr preferRelativeResize="0"/>
          <p:nvPr/>
        </p:nvPicPr>
        <p:blipFill>
          <a:blip r:embed="rId3">
            <a:alphaModFix/>
          </a:blip>
          <a:stretch>
            <a:fillRect/>
          </a:stretch>
        </p:blipFill>
        <p:spPr>
          <a:xfrm>
            <a:off x="455000" y="2760675"/>
            <a:ext cx="2482502" cy="1910300"/>
          </a:xfrm>
          <a:prstGeom prst="rect">
            <a:avLst/>
          </a:prstGeom>
          <a:noFill/>
          <a:ln>
            <a:noFill/>
          </a:ln>
        </p:spPr>
      </p:pic>
      <p:pic>
        <p:nvPicPr>
          <p:cNvPr id="95" name="Google Shape;95;p18"/>
          <p:cNvPicPr preferRelativeResize="0"/>
          <p:nvPr/>
        </p:nvPicPr>
        <p:blipFill>
          <a:blip r:embed="rId4">
            <a:alphaModFix/>
          </a:blip>
          <a:stretch>
            <a:fillRect/>
          </a:stretch>
        </p:blipFill>
        <p:spPr>
          <a:xfrm>
            <a:off x="2973375" y="2760675"/>
            <a:ext cx="2450556" cy="1885975"/>
          </a:xfrm>
          <a:prstGeom prst="rect">
            <a:avLst/>
          </a:prstGeom>
          <a:noFill/>
          <a:ln>
            <a:noFill/>
          </a:ln>
        </p:spPr>
      </p:pic>
      <p:pic>
        <p:nvPicPr>
          <p:cNvPr id="96" name="Google Shape;96;p18"/>
          <p:cNvPicPr preferRelativeResize="0"/>
          <p:nvPr/>
        </p:nvPicPr>
        <p:blipFill>
          <a:blip r:embed="rId5">
            <a:alphaModFix/>
          </a:blip>
          <a:stretch>
            <a:fillRect/>
          </a:stretch>
        </p:blipFill>
        <p:spPr>
          <a:xfrm>
            <a:off x="6274775" y="2232025"/>
            <a:ext cx="2286000" cy="1257300"/>
          </a:xfrm>
          <a:prstGeom prst="rect">
            <a:avLst/>
          </a:prstGeom>
          <a:noFill/>
          <a:ln>
            <a:noFill/>
          </a:ln>
        </p:spPr>
      </p:pic>
      <p:pic>
        <p:nvPicPr>
          <p:cNvPr id="97" name="Google Shape;97;p18"/>
          <p:cNvPicPr preferRelativeResize="0"/>
          <p:nvPr/>
        </p:nvPicPr>
        <p:blipFill>
          <a:blip r:embed="rId6">
            <a:alphaModFix/>
          </a:blip>
          <a:stretch>
            <a:fillRect/>
          </a:stretch>
        </p:blipFill>
        <p:spPr>
          <a:xfrm>
            <a:off x="6789125" y="3749725"/>
            <a:ext cx="1257300" cy="819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