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81" r:id="rId7"/>
    <p:sldId id="282" r:id="rId8"/>
    <p:sldId id="278" r:id="rId9"/>
    <p:sldId id="284" r:id="rId10"/>
    <p:sldId id="260" r:id="rId11"/>
    <p:sldId id="261" r:id="rId12"/>
    <p:sldId id="263" r:id="rId13"/>
    <p:sldId id="264" r:id="rId14"/>
    <p:sldId id="286" r:id="rId15"/>
    <p:sldId id="262" r:id="rId16"/>
    <p:sldId id="270" r:id="rId17"/>
    <p:sldId id="265" r:id="rId18"/>
    <p:sldId id="266" r:id="rId19"/>
    <p:sldId id="274" r:id="rId20"/>
    <p:sldId id="275" r:id="rId21"/>
    <p:sldId id="288" r:id="rId22"/>
    <p:sldId id="289" r:id="rId23"/>
    <p:sldId id="290" r:id="rId24"/>
    <p:sldId id="291" r:id="rId25"/>
    <p:sldId id="267" r:id="rId26"/>
    <p:sldId id="268" r:id="rId27"/>
    <p:sldId id="273" r:id="rId28"/>
    <p:sldId id="287" r:id="rId29"/>
    <p:sldId id="277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4770D-7594-A3F9-21B0-93E29A76DC83}" v="3864" dt="2023-10-26T16:41:32.760"/>
    <p1510:client id="{9A37C439-DD90-AE27-94CA-0C3A42A4166F}" v="1012" dt="2023-10-27T16:38:08.181"/>
    <p1510:client id="{C9F200C3-7186-471A-AB3F-F64E93B2F992}" v="446" dt="2023-10-25T12:20:18.573"/>
    <p1510:client id="{CF52D158-B61C-D4D2-C1D0-DA3EE219D595}" v="1076" dt="2023-10-27T15:22:03.326"/>
    <p1510:client id="{F1AF0717-61D8-A72E-CC19-138E1366D5B5}" v="2056" dt="2023-10-27T23:27:29.702"/>
    <p1510:client id="{F2A568C5-0FB4-95D2-F0EF-3474DA2B04FE}" v="2536" dt="2023-10-27T09:04:28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postgresql.org/about/featurematrix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@volcanicminds/typeorm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npmjs.com/package/@volcanicminds/backe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olcanicminds/volcanic-backend-sample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PostgreSQL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fastify.dev" TargetMode="External"/><Relationship Id="rId12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about/featurematrix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postgresql.org" TargetMode="External"/><Relationship Id="rId10" Type="http://schemas.openxmlformats.org/officeDocument/2006/relationships/hyperlink" Target="https://github.com/volcanicminds/volcanic-backend" TargetMode="External"/><Relationship Id="rId4" Type="http://schemas.openxmlformats.org/officeDocument/2006/relationships/hyperlink" Target="https://typeorm.io" TargetMode="External"/><Relationship Id="rId9" Type="http://schemas.openxmlformats.org/officeDocument/2006/relationships/hyperlink" Target="https://github.com/volcanicminds/volcanic-database-typeor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hyperlink" Target="https://volcanicmind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dmorra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16FBF78-AECA-CD3E-DE4A-417D8804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4891"/>
            <a:ext cx="9143998" cy="1660237"/>
          </a:xfrm>
        </p:spPr>
        <p:txBody>
          <a:bodyPr>
            <a:normAutofit/>
          </a:bodyPr>
          <a:lstStyle/>
          <a:p>
            <a:pPr algn="l"/>
            <a:r>
              <a:rPr lang="it-IT" sz="4800" b="1">
                <a:latin typeface="Congenial"/>
                <a:ea typeface="+mj-lt"/>
                <a:cs typeface="+mj-lt"/>
              </a:rPr>
              <a:t>Postgres: Primi passi tramite ORM</a:t>
            </a:r>
            <a:endParaRPr lang="it-IT" sz="4800">
              <a:latin typeface="Congenial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4179" y="3664161"/>
            <a:ext cx="6534500" cy="778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it-IT">
                <a:latin typeface="Congenial"/>
                <a:ea typeface="Calibri"/>
                <a:cs typeface="Calibri"/>
              </a:rPr>
              <a:t>Come cercare di rendersi la vita semplice quando si parla di database</a:t>
            </a:r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C57B76-B0F1-9C79-B9AB-28D6A606E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468F40-5E17-53F9-2236-15D7B1911007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B911242E-92FD-0960-DF67-35F050595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CB26-4A86-FD0E-A1DE-9739B20E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898"/>
            <a:ext cx="10515600" cy="41488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>
                <a:cs typeface="Calibri"/>
              </a:rPr>
              <a:t>Il progetto inizialmente si chiama INGRES (acronimo di </a:t>
            </a:r>
            <a:r>
              <a:rPr lang="it-IT" err="1">
                <a:cs typeface="Calibri"/>
              </a:rPr>
              <a:t>INteractive</a:t>
            </a:r>
            <a:r>
              <a:rPr lang="it-IT">
                <a:cs typeface="Calibri"/>
              </a:rPr>
              <a:t> Graphics </a:t>
            </a:r>
            <a:r>
              <a:rPr lang="it-IT" err="1">
                <a:cs typeface="Calibri"/>
              </a:rPr>
              <a:t>REtrieval</a:t>
            </a:r>
            <a:r>
              <a:rPr lang="it-IT">
                <a:cs typeface="Calibri"/>
              </a:rPr>
              <a:t> System). Da qui nascono sistemi come Sybase, SQL Server ed altri.</a:t>
            </a:r>
            <a:endParaRPr lang="it-IT">
              <a:ea typeface="Calibri"/>
              <a:cs typeface="Calibri" panose="020F0502020204030204"/>
            </a:endParaRPr>
          </a:p>
          <a:p>
            <a:pPr marL="0" indent="0">
              <a:buNone/>
            </a:pPr>
            <a:br>
              <a:rPr lang="it-IT">
                <a:cs typeface="Calibri" panose="020F0502020204030204"/>
              </a:rPr>
            </a:br>
            <a:r>
              <a:rPr lang="it-IT" err="1">
                <a:cs typeface="Calibri" panose="020F0502020204030204"/>
              </a:rPr>
              <a:t>Postgres</a:t>
            </a:r>
            <a:r>
              <a:rPr lang="it-IT">
                <a:cs typeface="Calibri" panose="020F0502020204030204"/>
              </a:rPr>
              <a:t> nasce per offrire anche la possibilità di definire nuovi tipi di dato e relazioni. Dopo alcuni anni viene abbandonato. Grazie al tipo di licenza (BSD), venne ripreso nel 94 e gli venne aggiunto l'interprete SQL. </a:t>
            </a:r>
          </a:p>
          <a:p>
            <a:pPr marL="0" indent="0">
              <a:buNone/>
            </a:pPr>
            <a:endParaRPr lang="it-IT">
              <a:cs typeface="Calibri" panose="020F0502020204030204"/>
            </a:endParaRPr>
          </a:p>
          <a:p>
            <a:pPr marL="0" indent="0">
              <a:buNone/>
            </a:pPr>
            <a:r>
              <a:rPr lang="it-IT">
                <a:cs typeface="Calibri" panose="020F0502020204030204"/>
              </a:rPr>
              <a:t>Nel corso del tempo, ha cambiato diverse volte nome: INGRES, poi in </a:t>
            </a:r>
            <a:r>
              <a:rPr lang="it-IT" err="1">
                <a:cs typeface="Calibri"/>
              </a:rPr>
              <a:t>Postgres</a:t>
            </a:r>
            <a:r>
              <a:rPr lang="it-IT">
                <a:cs typeface="Calibri"/>
              </a:rPr>
              <a:t>, nuovamente in Postgres95 e infine in </a:t>
            </a:r>
            <a:r>
              <a:rPr lang="it-IT" err="1">
                <a:cs typeface="Calibri"/>
              </a:rPr>
              <a:t>PostgreSQL</a:t>
            </a:r>
            <a:r>
              <a:rPr lang="it-IT">
                <a:cs typeface="Calibri"/>
              </a:rPr>
              <a:t>.</a:t>
            </a: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r>
              <a:rPr lang="it-IT">
                <a:cs typeface="Calibri"/>
              </a:rPr>
              <a:t>Da allora PG ha aggiunto moltissime caratteristiche.</a:t>
            </a:r>
            <a:br>
              <a:rPr lang="it-IT">
                <a:cs typeface="Calibri"/>
              </a:rPr>
            </a:br>
            <a:r>
              <a:rPr lang="it-IT">
                <a:cs typeface="Calibri"/>
                <a:hlinkClick r:id="rId4"/>
              </a:rPr>
              <a:t>https</a:t>
            </a:r>
            <a:r>
              <a:rPr lang="it-IT">
                <a:ea typeface="+mn-lt"/>
                <a:cs typeface="+mn-lt"/>
                <a:hlinkClick r:id="rId4"/>
              </a:rPr>
              <a:t>://www.postgresql.org/about/featurematrix/</a:t>
            </a: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1C408A-F335-3532-021D-6A4160A42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788808-DAD4-979E-A43F-953E2A3F391A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53D86-84BE-4BF1-4425-6F044FD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La storia di </a:t>
            </a:r>
            <a:r>
              <a:rPr lang="it-IT" sz="4000" err="1">
                <a:latin typeface="Congenial"/>
                <a:cs typeface="Calibr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41610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65733101-4E2F-5622-71A6-4941EE4E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5A73-CDDB-06FB-1171-BC3A66BF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729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cs typeface="Calibri"/>
              </a:rPr>
              <a:t>Non è solo un RDBMS, ma è un O(R)DBMS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Possibilità di sfruttare i JSON per i dati non strutturati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Gestione dati geografici (tramite </a:t>
            </a:r>
            <a:r>
              <a:rPr lang="it-IT" err="1">
                <a:cs typeface="Calibri"/>
              </a:rPr>
              <a:t>PostGIS</a:t>
            </a:r>
            <a:r>
              <a:rPr lang="it-IT">
                <a:cs typeface="Calibri"/>
              </a:rPr>
              <a:t>)</a:t>
            </a:r>
            <a:endParaRPr lang="it-IT">
              <a:ea typeface="Calibri"/>
              <a:cs typeface="Calibri"/>
            </a:endParaRPr>
          </a:p>
          <a:p>
            <a:r>
              <a:rPr lang="it-IT"/>
              <a:t>Meccanismo di LISTEN/NOTIFY (da non usare come un Message Broker - Pub/Sub System)</a:t>
            </a:r>
            <a:endParaRPr lang="it-IT">
              <a:ea typeface="Calibri" panose="020F0502020204030204"/>
              <a:cs typeface="Calibri"/>
            </a:endParaRPr>
          </a:p>
          <a:p>
            <a:r>
              <a:rPr lang="it-IT">
                <a:cs typeface="Calibri"/>
              </a:rPr>
              <a:t>Ottime performance soprattutto su grandi mole di dati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Rilasciato sotto licenza </a:t>
            </a:r>
            <a:r>
              <a:rPr lang="it-IT" err="1">
                <a:cs typeface="Calibri"/>
              </a:rPr>
              <a:t>OpenSource</a:t>
            </a:r>
            <a:r>
              <a:rPr lang="it-IT">
                <a:cs typeface="Calibri"/>
              </a:rPr>
              <a:t>, simile alla BSD e MIT (</a:t>
            </a:r>
            <a:r>
              <a:rPr lang="it-IT" err="1">
                <a:cs typeface="Calibri"/>
              </a:rPr>
              <a:t>PostgreSQL</a:t>
            </a:r>
            <a:r>
              <a:rPr lang="it-IT">
                <a:cs typeface="Calibri"/>
              </a:rPr>
              <a:t> License)</a:t>
            </a:r>
            <a:endParaRPr lang="it-IT" u="sng">
              <a:ea typeface="Calibri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889FD8-EEF2-20DB-0AB5-BB72FA41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73BEB7-886C-819A-2974-1F335DFE6CE6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324AD-3D79-1E34-170C-99A57E7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Le </a:t>
            </a:r>
            <a:r>
              <a:rPr lang="en-US" sz="4000" err="1">
                <a:latin typeface="Congenial"/>
                <a:cs typeface="Calibri Light"/>
              </a:rPr>
              <a:t>qualità</a:t>
            </a:r>
            <a:r>
              <a:rPr lang="en-US" sz="4000">
                <a:latin typeface="Congenial"/>
                <a:cs typeface="Calibri Light"/>
              </a:rPr>
              <a:t> di PostgreSQL</a:t>
            </a:r>
          </a:p>
        </p:txBody>
      </p:sp>
    </p:spTree>
    <p:extLst>
      <p:ext uri="{BB962C8B-B14F-4D97-AF65-F5344CB8AC3E}">
        <p14:creationId xmlns:p14="http://schemas.microsoft.com/office/powerpoint/2010/main" val="141007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8DACC22-D002-BBF9-4A3A-D8D8BDE13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826B391-5051-8D69-9AC6-EA2237686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C677E1-C32F-700A-7762-75D68CC54781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ED52-C76D-DFEC-B046-1C3B070D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Cosa sono gli 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A660-C14C-7FF2-1CEF-90C06DED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/>
              <a:t>Gli ORM (Object-</a:t>
            </a:r>
            <a:r>
              <a:rPr lang="en-GB"/>
              <a:t>Relational</a:t>
            </a:r>
            <a:r>
              <a:rPr lang="it-IT"/>
              <a:t> Mapping) offrono una interfaccia conveniente e veloce fra il mondo della programmazione orientata ad oggetti e il mondo dei database.</a:t>
            </a:r>
            <a:endParaRPr lang="it-IT">
              <a:ea typeface="Calibri"/>
              <a:cs typeface="Calibri" panose="020F0502020204030204"/>
            </a:endParaRPr>
          </a:p>
          <a:p>
            <a:pPr marL="0" indent="0" algn="ctr">
              <a:buNone/>
            </a:pPr>
            <a:endParaRPr lang="it-IT">
              <a:cs typeface="Calibri"/>
            </a:endParaRPr>
          </a:p>
          <a:p>
            <a:pPr marL="0" indent="0" algn="ctr">
              <a:buNone/>
            </a:pPr>
            <a:r>
              <a:rPr lang="it-IT">
                <a:cs typeface="Calibri"/>
              </a:rPr>
              <a:t>In pratica, hanno la capacità di convertire gli oggetti in righe/colonne e viceversa. Inoltre, offrono metodi utili per il recupero e la gestione del dato e delle strutture.</a:t>
            </a:r>
            <a:endParaRPr lang="it-IT">
              <a:ea typeface="Calibri"/>
              <a:cs typeface="Calibri"/>
            </a:endParaRPr>
          </a:p>
          <a:p>
            <a:pPr marL="0" indent="0" algn="ctr">
              <a:buNone/>
            </a:pPr>
            <a:endParaRPr lang="it-IT">
              <a:ea typeface="Calibri"/>
              <a:cs typeface="Calibri"/>
            </a:endParaRPr>
          </a:p>
          <a:p>
            <a:pPr marL="0" indent="0" algn="ctr">
              <a:buNone/>
            </a:pPr>
            <a:endParaRPr lang="it-IT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12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CFE015FE-ECC9-47A9-B1D7-26DC0D99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26E7-ACB5-2B8A-ED62-CBDA21B8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675534"/>
            <a:ext cx="10019146" cy="37509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b="1">
                <a:cs typeface="Calibri"/>
              </a:rPr>
              <a:t>Astrazione </a:t>
            </a:r>
            <a:r>
              <a:rPr lang="it-IT">
                <a:cs typeface="Calibri"/>
              </a:rPr>
              <a:t>del database: il mapping delle tabelle e dei campi e le relazioni fra essi diventa dichiarativo.</a:t>
            </a:r>
            <a:br>
              <a:rPr lang="it-IT">
                <a:cs typeface="Calibri"/>
              </a:rPr>
            </a:br>
            <a:endParaRPr lang="it-IT">
              <a:cs typeface="Calibri"/>
            </a:endParaRPr>
          </a:p>
          <a:p>
            <a:r>
              <a:rPr lang="it-IT" b="1">
                <a:cs typeface="Calibri"/>
              </a:rPr>
              <a:t>Portabilità </a:t>
            </a:r>
            <a:r>
              <a:rPr lang="it-IT">
                <a:cs typeface="Calibri"/>
              </a:rPr>
              <a:t>del codice: proprio per la capacità di essere "indipendenti" dal DB aumentano la capacità di riutilizzare il codice. </a:t>
            </a:r>
            <a:br>
              <a:rPr lang="it-IT">
                <a:cs typeface="Calibri"/>
              </a:rPr>
            </a:br>
            <a:endParaRPr lang="it-IT">
              <a:cs typeface="Calibri"/>
            </a:endParaRPr>
          </a:p>
          <a:p>
            <a:r>
              <a:rPr lang="it-IT" b="1">
                <a:cs typeface="Calibri"/>
              </a:rPr>
              <a:t>Velocità </a:t>
            </a:r>
            <a:r>
              <a:rPr lang="it-IT">
                <a:cs typeface="Calibri"/>
              </a:rPr>
              <a:t>di sviluppo: riduce il tempo necessario per la gestione e la manipolazione del dato.</a:t>
            </a: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B024332-CC1F-1608-7E35-77D9E8B8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6B2EBB-F55B-1699-DF3D-D2515138C444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FA27-22E5-6EE7-24FC-67516D11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Le </a:t>
            </a:r>
            <a:r>
              <a:rPr lang="en-US" sz="4000" err="1">
                <a:latin typeface="Congenial"/>
                <a:cs typeface="Calibri Light"/>
              </a:rPr>
              <a:t>qualità</a:t>
            </a:r>
            <a:r>
              <a:rPr lang="en-US" sz="4000">
                <a:latin typeface="Congenial"/>
                <a:cs typeface="Calibri Light"/>
              </a:rPr>
              <a:t> </a:t>
            </a:r>
            <a:r>
              <a:rPr lang="en-US" sz="4000" err="1">
                <a:latin typeface="Congenial"/>
                <a:cs typeface="Calibri Light"/>
              </a:rPr>
              <a:t>degli</a:t>
            </a:r>
            <a:r>
              <a:rPr lang="en-US" sz="4000">
                <a:latin typeface="Congenial"/>
                <a:cs typeface="Calibri Light"/>
              </a:rPr>
              <a:t> ORM</a:t>
            </a:r>
          </a:p>
        </p:txBody>
      </p:sp>
    </p:spTree>
    <p:extLst>
      <p:ext uri="{BB962C8B-B14F-4D97-AF65-F5344CB8AC3E}">
        <p14:creationId xmlns:p14="http://schemas.microsoft.com/office/powerpoint/2010/main" val="50913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CFE015FE-ECC9-47A9-B1D7-26DC0D99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26E7-ACB5-2B8A-ED62-CBDA21B8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687079"/>
            <a:ext cx="10019146" cy="42589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>
                <a:latin typeface="Calibri"/>
                <a:cs typeface="Arial"/>
              </a:rPr>
              <a:t>Semplicità </a:t>
            </a:r>
            <a:r>
              <a:rPr lang="it-IT">
                <a:latin typeface="Calibri"/>
                <a:cs typeface="Arial"/>
              </a:rPr>
              <a:t>(iniziale) immediata: permettono di creare e mantenere le strutture, avviare progetti in tempi brevi senza sacrificare funzionalità.</a:t>
            </a:r>
            <a:br>
              <a:rPr lang="it-IT">
                <a:latin typeface="Calibri"/>
                <a:cs typeface="Arial"/>
              </a:rPr>
            </a:br>
            <a:endParaRPr lang="en-US">
              <a:latin typeface="Calibri"/>
              <a:cs typeface="Arial"/>
            </a:endParaRPr>
          </a:p>
          <a:p>
            <a:r>
              <a:rPr lang="it-IT" b="1">
                <a:latin typeface="Calibri"/>
                <a:cs typeface="Arial"/>
              </a:rPr>
              <a:t>Curva di apprendimento</a:t>
            </a:r>
            <a:r>
              <a:rPr lang="it-IT">
                <a:latin typeface="Calibri"/>
                <a:cs typeface="Arial"/>
              </a:rPr>
              <a:t>: se si ha la fortuna di trovare un ORM che soddisfi le esigenze applicative e di database.</a:t>
            </a:r>
            <a:br>
              <a:rPr lang="it-IT">
                <a:latin typeface="Calibri"/>
                <a:cs typeface="Arial"/>
              </a:rPr>
            </a:br>
            <a:endParaRPr lang="it-IT">
              <a:latin typeface="Calibri"/>
              <a:cs typeface="Arial"/>
            </a:endParaRPr>
          </a:p>
          <a:p>
            <a:r>
              <a:rPr lang="it-IT" b="1">
                <a:latin typeface="Calibri"/>
                <a:cs typeface="Arial"/>
              </a:rPr>
              <a:t>Accesso </a:t>
            </a:r>
            <a:r>
              <a:rPr lang="it-IT">
                <a:latin typeface="Calibri"/>
                <a:cs typeface="Arial"/>
              </a:rPr>
              <a:t>allo strato base del DB: permettono spesso di eseguire comandi raw direttamente al database.</a:t>
            </a:r>
            <a:endParaRPr lang="en-US">
              <a:latin typeface="Calibri"/>
              <a:cs typeface="Arial"/>
            </a:endParaRPr>
          </a:p>
          <a:p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B024332-CC1F-1608-7E35-77D9E8B8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6B2EBB-F55B-1699-DF3D-D2515138C444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FA27-22E5-6EE7-24FC-67516D11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Le </a:t>
            </a:r>
            <a:r>
              <a:rPr lang="en-US" sz="4000" err="1">
                <a:latin typeface="Congenial"/>
                <a:cs typeface="Calibri Light"/>
              </a:rPr>
              <a:t>qualità</a:t>
            </a:r>
            <a:r>
              <a:rPr lang="en-US" sz="4000">
                <a:latin typeface="Congenial"/>
                <a:cs typeface="Calibri Light"/>
              </a:rPr>
              <a:t> </a:t>
            </a:r>
            <a:r>
              <a:rPr lang="en-US" sz="4000" err="1">
                <a:latin typeface="Congenial"/>
                <a:cs typeface="Calibri Light"/>
              </a:rPr>
              <a:t>degli</a:t>
            </a:r>
            <a:r>
              <a:rPr lang="en-US" sz="4000">
                <a:latin typeface="Congenial"/>
                <a:cs typeface="Calibri Light"/>
              </a:rPr>
              <a:t> ORM</a:t>
            </a:r>
          </a:p>
        </p:txBody>
      </p:sp>
    </p:spTree>
    <p:extLst>
      <p:ext uri="{BB962C8B-B14F-4D97-AF65-F5344CB8AC3E}">
        <p14:creationId xmlns:p14="http://schemas.microsoft.com/office/powerpoint/2010/main" val="133896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E61FAA1-3CAC-6DAC-EEB7-39A7986F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2F76-4AE7-46CF-4939-72E6773E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44" y="1536989"/>
            <a:ext cx="9695875" cy="4593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>
                <a:cs typeface="Calibri"/>
              </a:rPr>
              <a:t>Non proprio, con gli ORM abbiamo comunque dei limiti e degli svantaggi, per esempio:</a:t>
            </a:r>
            <a:br>
              <a:rPr lang="it-IT">
                <a:cs typeface="Calibri"/>
              </a:rPr>
            </a:br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Possono aggiungere complessità al codice</a:t>
            </a:r>
          </a:p>
          <a:p>
            <a:r>
              <a:rPr lang="it-IT">
                <a:cs typeface="Calibri"/>
              </a:rPr>
              <a:t>Possono richiedere tempo per l'apprendimento, soprattutto in scenari complessi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Soffrono di problemi di performance e di overhead, possono generare query non performanti</a:t>
            </a:r>
            <a:endParaRPr lang="it-IT">
              <a:ea typeface="Calibri" panose="020F0502020204030204"/>
              <a:cs typeface="Calibri"/>
            </a:endParaRPr>
          </a:p>
          <a:p>
            <a:r>
              <a:rPr lang="it-IT">
                <a:cs typeface="Calibri"/>
              </a:rPr>
              <a:t>Possono non supportare tutte le funzionalità (soprattutto quelle avanzate) rendendo necessario l'uso di query specifiche</a:t>
            </a:r>
            <a:endParaRPr lang="it-IT">
              <a:ea typeface="Calibri"/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9D1A9A-67B3-ECBA-A11E-10966C67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7AC2F2-76F8-5FFE-4610-16A922AF956E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3A127-8D6E-D3DE-1422-FD7D8E5A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Quindi non si usa più l'SQL?</a:t>
            </a:r>
          </a:p>
        </p:txBody>
      </p:sp>
    </p:spTree>
    <p:extLst>
      <p:ext uri="{BB962C8B-B14F-4D97-AF65-F5344CB8AC3E}">
        <p14:creationId xmlns:p14="http://schemas.microsoft.com/office/powerpoint/2010/main" val="186524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2456EE4-6FDE-E362-FE78-E4756EA5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CBE1-0DB7-0FDF-8D40-A42259A4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63" y="1687079"/>
            <a:ext cx="10088419" cy="4178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>
                <a:cs typeface="Calibri"/>
              </a:rPr>
              <a:t>Dipende.</a:t>
            </a:r>
            <a:endParaRPr lang="en-US"/>
          </a:p>
          <a:p>
            <a:pPr marL="0" indent="0" algn="ctr">
              <a:buNone/>
            </a:pPr>
            <a:endParaRPr lang="it-IT">
              <a:cs typeface="Calibri"/>
            </a:endParaRPr>
          </a:p>
          <a:p>
            <a:pPr marL="0" indent="0" algn="ctr">
              <a:buNone/>
            </a:pPr>
            <a:r>
              <a:rPr lang="it-IT">
                <a:cs typeface="Calibri"/>
              </a:rPr>
              <a:t>Sono una </a:t>
            </a:r>
            <a:r>
              <a:rPr lang="it-IT" b="1">
                <a:cs typeface="Calibri"/>
              </a:rPr>
              <a:t>soluzione potente</a:t>
            </a:r>
            <a:r>
              <a:rPr lang="it-IT">
                <a:cs typeface="Calibri"/>
              </a:rPr>
              <a:t>, ma è essenziale considerare le specifiche esigenze del progetto, il proprio livello di competenza e l'uso futuro per determinare se rappresentano la scelta giusta.</a:t>
            </a:r>
            <a:endParaRPr lang="it-IT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endParaRPr lang="it-IT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r>
              <a:rPr lang="it-IT">
                <a:ea typeface="Calibri" panose="020F0502020204030204"/>
                <a:cs typeface="Calibri"/>
              </a:rPr>
              <a:t>Diventa </a:t>
            </a:r>
            <a:r>
              <a:rPr lang="it-IT" b="1">
                <a:ea typeface="Calibri" panose="020F0502020204030204"/>
                <a:cs typeface="Calibri"/>
              </a:rPr>
              <a:t>cruciale </a:t>
            </a:r>
            <a:r>
              <a:rPr lang="it-IT">
                <a:ea typeface="Calibri" panose="020F0502020204030204"/>
                <a:cs typeface="Calibri"/>
              </a:rPr>
              <a:t>l'analisi di tutti questi fattori per determinare se l'adozione di un ORM si trasformi in una scelta vincente.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684816-A94D-1AA7-52C2-DC51B3DD7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C6BCEB-0D55-4E9C-C3B9-399E6BE81E74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8B609-9608-4C00-2B34-AD316103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Quando dovrei usarli?</a:t>
            </a:r>
          </a:p>
        </p:txBody>
      </p:sp>
    </p:spTree>
    <p:extLst>
      <p:ext uri="{BB962C8B-B14F-4D97-AF65-F5344CB8AC3E}">
        <p14:creationId xmlns:p14="http://schemas.microsoft.com/office/powerpoint/2010/main" val="220635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0BC0B4A-1B72-0B53-D767-A43BB562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FC80-A1B8-6ED2-E45E-A26CEB20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69" y="1641694"/>
            <a:ext cx="5378669" cy="3326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Sequelize</a:t>
            </a:r>
            <a:r>
              <a:rPr lang="en-US">
                <a:cs typeface="Calibri"/>
              </a:rPr>
              <a:t> (JavaScript)</a:t>
            </a:r>
          </a:p>
          <a:p>
            <a:r>
              <a:rPr lang="en-US" err="1">
                <a:cs typeface="Calibri"/>
              </a:rPr>
              <a:t>TypeORM</a:t>
            </a:r>
            <a:r>
              <a:rPr lang="en-US">
                <a:cs typeface="Calibri"/>
              </a:rPr>
              <a:t> (JavaScript, TypeScript)</a:t>
            </a:r>
          </a:p>
          <a:p>
            <a:r>
              <a:rPr lang="en-US" err="1">
                <a:cs typeface="Calibri"/>
              </a:rPr>
              <a:t>DjangoORM</a:t>
            </a:r>
            <a:r>
              <a:rPr lang="en-US">
                <a:cs typeface="Calibri"/>
              </a:rPr>
              <a:t> (Python)</a:t>
            </a:r>
          </a:p>
          <a:p>
            <a:r>
              <a:rPr lang="en-US" err="1">
                <a:ea typeface="+mn-lt"/>
                <a:cs typeface="+mn-lt"/>
              </a:rPr>
              <a:t>SQLAlchemy</a:t>
            </a:r>
            <a:r>
              <a:rPr lang="en-US">
                <a:ea typeface="+mn-lt"/>
                <a:cs typeface="+mn-lt"/>
              </a:rPr>
              <a:t> (Python)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Eloquent (PHP)</a:t>
            </a:r>
            <a:endParaRPr lang="en-US"/>
          </a:p>
          <a:p>
            <a:r>
              <a:rPr lang="en-US">
                <a:cs typeface="Calibri"/>
              </a:rPr>
              <a:t>Hibernate (Java)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D6E55F-D870-7C48-1CE0-868CCB4D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0E58FB-DDD7-2653-7D5E-65B456B821A1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34564-567F-546D-3875-1F238245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Quali ORM per PostgreSQL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7CE556-270F-5824-4410-99239A69C1E5}"/>
              </a:ext>
            </a:extLst>
          </p:cNvPr>
          <p:cNvSpPr txBox="1">
            <a:spLocks/>
          </p:cNvSpPr>
          <p:nvPr/>
        </p:nvSpPr>
        <p:spPr>
          <a:xfrm>
            <a:off x="6403427" y="1636439"/>
            <a:ext cx="5221015" cy="3326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Prisma ORM(</a:t>
            </a:r>
            <a:r>
              <a:rPr lang="en-US">
                <a:ea typeface="+mn-lt"/>
                <a:cs typeface="+mn-lt"/>
              </a:rPr>
              <a:t>TypeScript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ea typeface="+mn-lt"/>
                <a:cs typeface="+mn-lt"/>
              </a:rPr>
              <a:t>Knex.js (JavaScript)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Entity Framework (C#)</a:t>
            </a:r>
          </a:p>
          <a:p>
            <a:r>
              <a:rPr lang="en-US">
                <a:cs typeface="Calibri"/>
              </a:rPr>
              <a:t>NHibernate (C#)</a:t>
            </a:r>
          </a:p>
          <a:p>
            <a:r>
              <a:rPr lang="en-US">
                <a:ea typeface="+mn-lt"/>
                <a:cs typeface="+mn-lt"/>
              </a:rPr>
              <a:t>Active Record (Rails)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212529"/>
                </a:solidFill>
              </a:rPr>
              <a:t>Doctrine (PHP)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E3DA5-1111-73BD-122C-028BF6CCF879}"/>
              </a:ext>
            </a:extLst>
          </p:cNvPr>
          <p:cNvSpPr txBox="1"/>
          <p:nvPr/>
        </p:nvSpPr>
        <p:spPr>
          <a:xfrm>
            <a:off x="3300979" y="5154777"/>
            <a:ext cx="5594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rgbClr val="212529"/>
                </a:solidFill>
                <a:latin typeface="Calibri"/>
                <a:cs typeface="Calibri"/>
              </a:rPr>
              <a:t>Se ne avete altri da consigliare ..</a:t>
            </a:r>
            <a:endParaRPr lang="it-IT" sz="2800" b="1">
              <a:solidFill>
                <a:srgbClr val="212529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389047D-9F27-E078-DA0F-B49202D5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2FC4-F399-73D3-829D-F503747B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716"/>
            <a:ext cx="10515600" cy="470924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it-IT" err="1">
                <a:cs typeface="Calibri"/>
              </a:rPr>
              <a:t>TypeORM</a:t>
            </a:r>
            <a:r>
              <a:rPr lang="it-IT">
                <a:cs typeface="Calibri"/>
              </a:rPr>
              <a:t> è un'ottima libreria che si integra velocemente con </a:t>
            </a:r>
            <a:r>
              <a:rPr lang="it-IT" err="1">
                <a:cs typeface="Calibri"/>
              </a:rPr>
              <a:t>TypeScript</a:t>
            </a:r>
            <a:r>
              <a:rPr lang="it-IT">
                <a:cs typeface="Calibri"/>
              </a:rPr>
              <a:t> e </a:t>
            </a:r>
            <a:r>
              <a:rPr lang="it-IT" err="1">
                <a:cs typeface="Calibri"/>
              </a:rPr>
              <a:t>Javascript</a:t>
            </a:r>
            <a:r>
              <a:rPr lang="it-IT">
                <a:cs typeface="Calibri"/>
              </a:rPr>
              <a:t>, ed è quindi adatto per progetti basati su Node.js.</a:t>
            </a: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r>
              <a:rPr lang="it-IT">
                <a:cs typeface="Calibri"/>
              </a:rPr>
              <a:t>Fra i vantaggi:</a:t>
            </a:r>
          </a:p>
          <a:p>
            <a:r>
              <a:rPr lang="it-IT">
                <a:ea typeface="Calibri" panose="020F0502020204030204"/>
                <a:cs typeface="Calibri"/>
              </a:rPr>
              <a:t>Consente di gestire i dati in modo intuitivo</a:t>
            </a:r>
          </a:p>
          <a:p>
            <a:r>
              <a:rPr lang="it-IT">
                <a:cs typeface="Calibri"/>
              </a:rPr>
              <a:t>Utilizza i decoratori per definire (e semplificare) le entità</a:t>
            </a:r>
            <a:endParaRPr lang="it-IT">
              <a:ea typeface="Calibri" panose="020F0502020204030204"/>
              <a:cs typeface="Calibri"/>
            </a:endParaRPr>
          </a:p>
          <a:p>
            <a:r>
              <a:rPr lang="it-IT">
                <a:ea typeface="Calibri" panose="020F0502020204030204"/>
                <a:cs typeface="Calibri"/>
              </a:rPr>
              <a:t>Permette la sincronizzazione delle strutture</a:t>
            </a:r>
          </a:p>
          <a:p>
            <a:r>
              <a:rPr lang="it-IT">
                <a:ea typeface="Calibri" panose="020F0502020204030204"/>
                <a:cs typeface="Calibri"/>
              </a:rPr>
              <a:t>Permette di definire logiche personalizzate per la migrazione dei dati</a:t>
            </a:r>
          </a:p>
          <a:p>
            <a:r>
              <a:rPr lang="it-IT">
                <a:cs typeface="Calibri"/>
              </a:rPr>
              <a:t>E' possibile definire diverse relazioni (</a:t>
            </a:r>
            <a:r>
              <a:rPr lang="it-IT" err="1">
                <a:cs typeface="Calibri"/>
              </a:rPr>
              <a:t>one-to-one</a:t>
            </a:r>
            <a:r>
              <a:rPr lang="it-IT">
                <a:cs typeface="Calibri"/>
              </a:rPr>
              <a:t>, one-to-</a:t>
            </a:r>
            <a:r>
              <a:rPr lang="it-IT" err="1">
                <a:cs typeface="Calibri"/>
              </a:rPr>
              <a:t>many</a:t>
            </a:r>
            <a:r>
              <a:rPr lang="it-IT">
                <a:cs typeface="Calibri"/>
              </a:rPr>
              <a:t>, </a:t>
            </a:r>
            <a:r>
              <a:rPr lang="it-IT" err="1">
                <a:cs typeface="Calibri"/>
              </a:rPr>
              <a:t>many</a:t>
            </a:r>
            <a:r>
              <a:rPr lang="it-IT">
                <a:cs typeface="Calibri"/>
              </a:rPr>
              <a:t>-to-</a:t>
            </a:r>
            <a:r>
              <a:rPr lang="it-IT" err="1">
                <a:cs typeface="Calibri"/>
              </a:rPr>
              <a:t>many</a:t>
            </a:r>
            <a:r>
              <a:rPr lang="it-IT">
                <a:cs typeface="Calibri"/>
              </a:rPr>
              <a:t>) rendendole anche </a:t>
            </a:r>
            <a:r>
              <a:rPr lang="it-IT" err="1">
                <a:cs typeface="Calibri"/>
              </a:rPr>
              <a:t>lazy</a:t>
            </a:r>
            <a:r>
              <a:rPr lang="it-IT">
                <a:cs typeface="Calibri"/>
              </a:rPr>
              <a:t> o </a:t>
            </a:r>
            <a:r>
              <a:rPr lang="it-IT" err="1">
                <a:cs typeface="Calibri"/>
              </a:rPr>
              <a:t>eager</a:t>
            </a:r>
            <a:r>
              <a:rPr lang="it-IT">
                <a:cs typeface="Calibri"/>
              </a:rPr>
              <a:t>.</a:t>
            </a:r>
            <a:endParaRPr lang="it-IT"/>
          </a:p>
          <a:p>
            <a:r>
              <a:rPr lang="it-IT">
                <a:ea typeface="Calibri" panose="020F0502020204030204"/>
                <a:cs typeface="Calibri"/>
              </a:rPr>
              <a:t>Si possono usare più sorgenti (</a:t>
            </a:r>
            <a:r>
              <a:rPr lang="it-IT" err="1">
                <a:ea typeface="Calibri" panose="020F0502020204030204"/>
                <a:cs typeface="Calibri"/>
              </a:rPr>
              <a:t>DataSource</a:t>
            </a:r>
            <a:r>
              <a:rPr lang="it-IT">
                <a:ea typeface="Calibri" panose="020F0502020204030204"/>
                <a:cs typeface="Calibri"/>
              </a:rPr>
              <a:t>) insieme</a:t>
            </a:r>
          </a:p>
          <a:p>
            <a:r>
              <a:rPr lang="it-IT">
                <a:ea typeface="Calibri" panose="020F0502020204030204"/>
                <a:cs typeface="Calibri"/>
              </a:rPr>
              <a:t>Offre differenti modalità: Active Record, </a:t>
            </a:r>
            <a:r>
              <a:rPr lang="it-IT" err="1">
                <a:ea typeface="Calibri"/>
                <a:cs typeface="Calibri"/>
              </a:rPr>
              <a:t>Entity</a:t>
            </a:r>
            <a:r>
              <a:rPr lang="it-IT">
                <a:ea typeface="Calibri"/>
                <a:cs typeface="Calibri"/>
              </a:rPr>
              <a:t> Manager o tramite Repository</a:t>
            </a:r>
          </a:p>
          <a:p>
            <a:r>
              <a:rPr lang="it-IT">
                <a:cs typeface="Calibri"/>
              </a:rPr>
              <a:t>Gode di una buona community e una popolarità al pari di </a:t>
            </a:r>
            <a:r>
              <a:rPr lang="it-IT" err="1">
                <a:cs typeface="Calibri"/>
              </a:rPr>
              <a:t>Sequelize</a:t>
            </a:r>
            <a:r>
              <a:rPr lang="it-IT">
                <a:cs typeface="Calibri"/>
              </a:rPr>
              <a:t>, </a:t>
            </a:r>
            <a:r>
              <a:rPr lang="it-IT" err="1">
                <a:cs typeface="Calibri"/>
              </a:rPr>
              <a:t>Knex</a:t>
            </a:r>
            <a:r>
              <a:rPr lang="it-IT">
                <a:cs typeface="Calibri"/>
              </a:rPr>
              <a:t> e Prisma</a:t>
            </a:r>
            <a:endParaRPr lang="it-IT">
              <a:ea typeface="Calibri"/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DD341D-6DD3-93E6-E8CC-41D1AF7CC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D3D4A1-F197-B0B2-5B44-6211A18D6B7B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33857-92D1-E62F-B079-541AE4D9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Introduzione a </a:t>
            </a:r>
            <a:r>
              <a:rPr lang="it-IT" sz="4000" err="1">
                <a:latin typeface="Congenial"/>
                <a:cs typeface="Calibri Light"/>
              </a:rPr>
              <a:t>TypeORM</a:t>
            </a:r>
          </a:p>
        </p:txBody>
      </p:sp>
    </p:spTree>
    <p:extLst>
      <p:ext uri="{BB962C8B-B14F-4D97-AF65-F5344CB8AC3E}">
        <p14:creationId xmlns:p14="http://schemas.microsoft.com/office/powerpoint/2010/main" val="48052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16DCD961-4F4A-CC97-7696-DF962B32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13BBD6D-B071-F25F-5D39-A2AB3D06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63C32F-5297-F1F0-54CA-AD1B3DE2A4BF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9614-D9B5-1ACE-CEB2-40574AF6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>
                <a:latin typeface="Congenial"/>
                <a:cs typeface="Calibri Light"/>
              </a:rPr>
              <a:t>TypeORM</a:t>
            </a:r>
            <a:r>
              <a:rPr lang="en-US">
                <a:latin typeface="Congenial"/>
                <a:cs typeface="Calibri Light"/>
              </a:rPr>
              <a:t>: database </a:t>
            </a:r>
            <a:r>
              <a:rPr lang="en-US" err="1">
                <a:latin typeface="Congenial"/>
                <a:cs typeface="Calibri Light"/>
              </a:rPr>
              <a:t>supportati</a:t>
            </a:r>
            <a:endParaRPr lang="en-US">
              <a:latin typeface="Congenial"/>
              <a:cs typeface="Calibri Light"/>
            </a:endParaRPr>
          </a:p>
        </p:txBody>
      </p:sp>
      <p:pic>
        <p:nvPicPr>
          <p:cNvPr id="4" name="Picture 3" descr="Cos'è MySQL e a cosa serve">
            <a:extLst>
              <a:ext uri="{FF2B5EF4-FFF2-40B4-BE49-F238E27FC236}">
                <a16:creationId xmlns:a16="http://schemas.microsoft.com/office/drawing/2014/main" id="{B3698E97-8F8F-9A8F-7524-7868EF479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676" y="1585249"/>
            <a:ext cx="2015527" cy="1369264"/>
          </a:xfrm>
          <a:prstGeom prst="rect">
            <a:avLst/>
          </a:prstGeom>
        </p:spPr>
      </p:pic>
      <p:pic>
        <p:nvPicPr>
          <p:cNvPr id="7" name="Picture 6" descr="Official MariaDB Logos | MariaDB">
            <a:extLst>
              <a:ext uri="{FF2B5EF4-FFF2-40B4-BE49-F238E27FC236}">
                <a16:creationId xmlns:a16="http://schemas.microsoft.com/office/drawing/2014/main" id="{9199AD0E-13F0-BDA2-6CC3-CE09C8B82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9306" y="1700214"/>
            <a:ext cx="1681612" cy="1358481"/>
          </a:xfrm>
          <a:prstGeom prst="rect">
            <a:avLst/>
          </a:prstGeom>
        </p:spPr>
      </p:pic>
      <p:pic>
        <p:nvPicPr>
          <p:cNvPr id="10" name="Picture 9" descr="Postgresql originale wordmark logo - Icone Social media e loghi">
            <a:extLst>
              <a:ext uri="{FF2B5EF4-FFF2-40B4-BE49-F238E27FC236}">
                <a16:creationId xmlns:a16="http://schemas.microsoft.com/office/drawing/2014/main" id="{2732CB63-D141-C9DB-FA22-AC6CD635D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493" y="1825475"/>
            <a:ext cx="1798069" cy="1812446"/>
          </a:xfrm>
          <a:prstGeom prst="rect">
            <a:avLst/>
          </a:prstGeom>
        </p:spPr>
      </p:pic>
      <p:pic>
        <p:nvPicPr>
          <p:cNvPr id="13" name="Picture 12" descr="Cockroach Labs - All Things Open 2023">
            <a:extLst>
              <a:ext uri="{FF2B5EF4-FFF2-40B4-BE49-F238E27FC236}">
                <a16:creationId xmlns:a16="http://schemas.microsoft.com/office/drawing/2014/main" id="{36CF4ADF-46CA-5BF2-2F16-22C101F6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5154" y="1424452"/>
            <a:ext cx="2570672" cy="1478682"/>
          </a:xfrm>
          <a:prstGeom prst="rect">
            <a:avLst/>
          </a:prstGeom>
        </p:spPr>
      </p:pic>
      <p:pic>
        <p:nvPicPr>
          <p:cNvPr id="14" name="Picture 13" descr="File:SQLite370.svg - Wikipedia">
            <a:extLst>
              <a:ext uri="{FF2B5EF4-FFF2-40B4-BE49-F238E27FC236}">
                <a16:creationId xmlns:a16="http://schemas.microsoft.com/office/drawing/2014/main" id="{F26409E4-508A-0512-2445-464786DAFD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136" y="3329387"/>
            <a:ext cx="2196861" cy="1033113"/>
          </a:xfrm>
          <a:prstGeom prst="rect">
            <a:avLst/>
          </a:prstGeom>
        </p:spPr>
      </p:pic>
      <p:pic>
        <p:nvPicPr>
          <p:cNvPr id="15" name="Picture 14" descr="Microsoft SQL Server Logo PNG vector in SVG, PDF, AI, CDR format">
            <a:extLst>
              <a:ext uri="{FF2B5EF4-FFF2-40B4-BE49-F238E27FC236}">
                <a16:creationId xmlns:a16="http://schemas.microsoft.com/office/drawing/2014/main" id="{4F2B5F44-EFEB-2F71-7A79-7319B485CE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0248" y="4561037"/>
            <a:ext cx="2308825" cy="1732832"/>
          </a:xfrm>
          <a:prstGeom prst="rect">
            <a:avLst/>
          </a:prstGeom>
        </p:spPr>
      </p:pic>
      <p:pic>
        <p:nvPicPr>
          <p:cNvPr id="16" name="Picture 15" descr="SAP 4/HANA per FNM – www.nord-com.it">
            <a:extLst>
              <a:ext uri="{FF2B5EF4-FFF2-40B4-BE49-F238E27FC236}">
                <a16:creationId xmlns:a16="http://schemas.microsoft.com/office/drawing/2014/main" id="{67031092-1E24-EF41-6AB0-50C570459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3154" y="4223371"/>
            <a:ext cx="2743200" cy="797902"/>
          </a:xfrm>
          <a:prstGeom prst="rect">
            <a:avLst/>
          </a:prstGeom>
        </p:spPr>
      </p:pic>
      <p:pic>
        <p:nvPicPr>
          <p:cNvPr id="17" name="Picture 16" descr="Oracle Database Logo Download - AI - All Vector Logo">
            <a:extLst>
              <a:ext uri="{FF2B5EF4-FFF2-40B4-BE49-F238E27FC236}">
                <a16:creationId xmlns:a16="http://schemas.microsoft.com/office/drawing/2014/main" id="{ED8A888E-BD08-4D1C-1ED5-D375DB569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7946" y="4613552"/>
            <a:ext cx="2743200" cy="1484026"/>
          </a:xfrm>
          <a:prstGeom prst="rect">
            <a:avLst/>
          </a:prstGeom>
        </p:spPr>
      </p:pic>
      <p:pic>
        <p:nvPicPr>
          <p:cNvPr id="18" name="Picture 17" descr="A yellow sign with black letters&#10;&#10;Description automatically generated">
            <a:extLst>
              <a:ext uri="{FF2B5EF4-FFF2-40B4-BE49-F238E27FC236}">
                <a16:creationId xmlns:a16="http://schemas.microsoft.com/office/drawing/2014/main" id="{4D014C42-8C19-CCBE-4338-973004237C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77042" y="4789099"/>
            <a:ext cx="989163" cy="1017918"/>
          </a:xfrm>
          <a:prstGeom prst="rect">
            <a:avLst/>
          </a:prstGeom>
        </p:spPr>
      </p:pic>
      <p:pic>
        <p:nvPicPr>
          <p:cNvPr id="19" name="Picture 18" descr="File:MongoDB Logo.svg - Wikipedia">
            <a:extLst>
              <a:ext uri="{FF2B5EF4-FFF2-40B4-BE49-F238E27FC236}">
                <a16:creationId xmlns:a16="http://schemas.microsoft.com/office/drawing/2014/main" id="{A3FA6868-008B-BEFA-B9EE-0E4B2A511E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1230" y="3622268"/>
            <a:ext cx="2743200" cy="7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n organic corner shape">
            <a:extLst>
              <a:ext uri="{FF2B5EF4-FFF2-40B4-BE49-F238E27FC236}">
                <a16:creationId xmlns:a16="http://schemas.microsoft.com/office/drawing/2014/main" id="{0B0F0CA8-2E61-514E-D435-C7BA19C9E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CF711B-4240-04A0-6F21-E6A434912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17381D-D3AA-81A8-D998-65C8A573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>
                <a:latin typeface="Congenial"/>
                <a:ea typeface="Calibri Light"/>
                <a:cs typeface="Calibri Light"/>
              </a:rPr>
              <a:t>Di cosa parleremo</a:t>
            </a:r>
            <a:endParaRPr lang="it-IT" sz="4000">
              <a:latin typeface="Congen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1ECC-9506-E547-53C8-670A1ABD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502" y="1748970"/>
            <a:ext cx="7175557" cy="37509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Database, in particolare </a:t>
            </a:r>
            <a:r>
              <a:rPr lang="it-IT" sz="3000">
                <a:solidFill>
                  <a:srgbClr val="000000"/>
                </a:solidFill>
              </a:rPr>
              <a:t>di PostgreSQL</a:t>
            </a:r>
            <a:endParaRPr lang="it-IT" sz="3000"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Cosa sono e a cosa servono gli ORM</a:t>
            </a: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Come fargli fare amicizia</a:t>
            </a: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Un paio di esempi</a:t>
            </a: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Considerazioni finali</a:t>
            </a:r>
          </a:p>
          <a:p>
            <a:pPr>
              <a:lnSpc>
                <a:spcPct val="110000"/>
              </a:lnSpc>
            </a:pPr>
            <a:r>
              <a:rPr lang="it-IT" sz="3000">
                <a:cs typeface="Calibri"/>
              </a:rPr>
              <a:t>Qualche link e contatti</a:t>
            </a:r>
            <a:endParaRPr lang="it-IT">
              <a:cs typeface="Calibri"/>
            </a:endParaRPr>
          </a:p>
          <a:p>
            <a:pPr>
              <a:lnSpc>
                <a:spcPct val="110000"/>
              </a:lnSpc>
            </a:pPr>
            <a:endParaRPr lang="it-IT" sz="3000"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it-IT" sz="3000">
              <a:ea typeface="Calibri"/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115640-70A6-951D-D4A6-67AD3A6A8909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302426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alibri light"/>
                <a:ea typeface="calibri light"/>
                <a:cs typeface="calibri light"/>
              </a:rPr>
              <a:t>LINUX DAY • TORINO 2023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BB20F110-5378-9754-0DE8-C5BF8BBB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18" y="1421534"/>
            <a:ext cx="4027055" cy="4351338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@Entity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export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class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FF8A80"/>
                </a:solidFill>
                <a:latin typeface="calibri light"/>
                <a:ea typeface="calibri light"/>
                <a:cs typeface="calibri light"/>
              </a:rPr>
              <a:t>User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extends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FF8A80"/>
                </a:solidFill>
                <a:latin typeface="calibri light"/>
                <a:ea typeface="calibri light"/>
                <a:cs typeface="calibri light"/>
              </a:rPr>
              <a:t>BaseEntity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{</a:t>
            </a:r>
            <a:br>
              <a:rPr lang="en-US" sz="1800" noProof="1">
                <a:latin typeface="calibri light"/>
                <a:ea typeface="calibri light"/>
                <a:cs typeface="calibri light"/>
              </a:rPr>
            </a:b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@PrimaryGeneratedColumn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id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number
    @Column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firstName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string
    @Column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lastName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string
    @Column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isActive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boolean
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}</a:t>
            </a:r>
            <a:endParaRPr lang="en-US" sz="1800" noProof="1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ea typeface="calibri light"/>
                <a:cs typeface="calibri light"/>
              </a:rPr>
              <a:t>TypeORM</a:t>
            </a:r>
            <a:r>
              <a:rPr lang="en-US" sz="4000" dirty="0">
                <a:latin typeface="Congenial"/>
                <a:ea typeface="calibri light"/>
                <a:cs typeface="calibri light"/>
              </a:rPr>
              <a:t>: active record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A5036EF7-3E0D-1D03-4764-89C8D1B2D0FA}"/>
              </a:ext>
            </a:extLst>
          </p:cNvPr>
          <p:cNvSpPr txBox="1">
            <a:spLocks/>
          </p:cNvSpPr>
          <p:nvPr/>
        </p:nvSpPr>
        <p:spPr>
          <a:xfrm>
            <a:off x="4864101" y="1423843"/>
            <a:ext cx="6919190" cy="4357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br>
              <a:rPr lang="en-US" sz="1800" noProof="1">
                <a:latin typeface="Calibri Light"/>
                <a:ea typeface="calibri light"/>
                <a:cs typeface="calibri light"/>
              </a:rPr>
            </a:br>
            <a:r>
              <a:rPr lang="en-US" sz="18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/>
                <a:ea typeface="calibri light"/>
                <a:cs typeface="calibri light"/>
              </a:rPr>
              <a:t>// how to save AR entity</a:t>
            </a:r>
            <a:br>
              <a:rPr lang="en-US" sz="1800" noProof="1">
                <a:latin typeface="Calibri Light"/>
                <a:ea typeface="calibri light"/>
                <a:cs typeface="calibri light"/>
              </a:rPr>
            </a:b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const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user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new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FF8A80"/>
                </a:solidFill>
                <a:latin typeface="Calibri Light"/>
                <a:ea typeface="calibri light"/>
                <a:cs typeface="calibri light"/>
              </a:rPr>
              <a:t>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br>
              <a:rPr lang="en-US" sz="1800" noProof="1">
                <a:latin typeface="Calibri Light"/>
                <a:ea typeface="calibri light"/>
                <a:cs typeface="calibri light"/>
              </a:rPr>
            </a:b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firstName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calibri light"/>
                <a:cs typeface="calibri light"/>
              </a:rPr>
              <a:t>"Timber"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lastName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calibri light"/>
                <a:cs typeface="calibri light"/>
              </a:rPr>
              <a:t>"Saw"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isActive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true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save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/>
                <a:ea typeface="calibri light"/>
                <a:cs typeface="calibri light"/>
              </a:rPr>
              <a:t>// how to remove AR entity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remove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/>
                <a:ea typeface="calibri light"/>
                <a:cs typeface="calibri light"/>
              </a:rPr>
              <a:t>// how to load AR entities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const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users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find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({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skip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FFBC00"/>
                </a:solidFill>
                <a:latin typeface="Calibri Light"/>
                <a:ea typeface="calibri light"/>
                <a:cs typeface="calibri light"/>
              </a:rPr>
              <a:t>2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,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take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FFBC00"/>
                </a:solidFill>
                <a:latin typeface="Calibri Light"/>
                <a:ea typeface="calibri light"/>
                <a:cs typeface="calibri light"/>
              </a:rPr>
              <a:t>5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})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const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newUsers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findBy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({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isActive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true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})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const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timber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findOneBy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({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firstName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calibri light"/>
                <a:cs typeface="calibri light"/>
              </a:rPr>
              <a:t>"Timber"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,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lastName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calibri light"/>
                <a:cs typeface="calibri light"/>
              </a:rPr>
              <a:t>"Saw"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})</a:t>
            </a:r>
            <a:endParaRPr lang="en-US" sz="1800" noProof="1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1474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latin typeface="Congenial"/>
                <a:cs typeface="Calibri Light"/>
              </a:rPr>
              <a:t>TypeORM</a:t>
            </a:r>
            <a:r>
              <a:rPr lang="en-US" dirty="0">
                <a:latin typeface="Congenial"/>
                <a:cs typeface="Calibri Light"/>
              </a:rPr>
              <a:t>: entity manager</a:t>
            </a:r>
          </a:p>
        </p:txBody>
      </p:sp>
      <p:sp>
        <p:nvSpPr>
          <p:cNvPr id="7" name="Content Placeholder 29">
            <a:extLst>
              <a:ext uri="{FF2B5EF4-FFF2-40B4-BE49-F238E27FC236}">
                <a16:creationId xmlns:a16="http://schemas.microsoft.com/office/drawing/2014/main" id="{AEFA42E0-3B19-65BE-2714-07F4978A7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" y="1421534"/>
            <a:ext cx="4027055" cy="4351338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@Entity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export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class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FF8A80"/>
                </a:solidFill>
                <a:latin typeface="calibri light"/>
                <a:ea typeface="calibri light"/>
                <a:cs typeface="calibri light"/>
              </a:rPr>
              <a:t>User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extends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FF8A80"/>
                </a:solidFill>
                <a:latin typeface="calibri light"/>
                <a:ea typeface="calibri light"/>
                <a:cs typeface="calibri light"/>
              </a:rPr>
              <a:t>BaseEntity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{</a:t>
            </a:r>
            <a:br>
              <a:rPr lang="en-US" sz="1800" noProof="1">
                <a:latin typeface="calibri light"/>
                <a:ea typeface="calibri light"/>
                <a:cs typeface="calibri light"/>
              </a:rPr>
            </a:b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@PrimaryGeneratedColumn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id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number
    @Column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firstName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string
    @Column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lastName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string
    @Column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isActive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boolean
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}</a:t>
            </a:r>
            <a:endParaRPr lang="en-US" sz="1800" noProof="1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0" name="Content Placeholder 29">
            <a:extLst>
              <a:ext uri="{FF2B5EF4-FFF2-40B4-BE49-F238E27FC236}">
                <a16:creationId xmlns:a16="http://schemas.microsoft.com/office/drawing/2014/main" id="{9FA45325-A2D7-D3CA-A103-A377D228B3F9}"/>
              </a:ext>
            </a:extLst>
          </p:cNvPr>
          <p:cNvSpPr txBox="1">
            <a:spLocks/>
          </p:cNvSpPr>
          <p:nvPr/>
        </p:nvSpPr>
        <p:spPr>
          <a:xfrm>
            <a:off x="4448466" y="1423843"/>
            <a:ext cx="7404097" cy="4357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br>
              <a:rPr lang="en-US" sz="1800" noProof="1">
                <a:latin typeface="Calibri Light"/>
                <a:ea typeface="+mn-lt"/>
                <a:cs typeface="+mn-lt"/>
              </a:rPr>
            </a:b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import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{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DataSource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}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from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+mn-lt"/>
                <a:cs typeface="+mn-lt"/>
              </a:rPr>
              <a:t>"typeorm"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import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{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User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}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from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+mn-lt"/>
                <a:cs typeface="+mn-lt"/>
              </a:rPr>
              <a:t>"./entity/User"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const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myDataSource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new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FF8A80"/>
                </a:solidFill>
                <a:latin typeface="Calibri Light"/>
                <a:ea typeface="+mn-lt"/>
                <a:cs typeface="+mn-lt"/>
              </a:rPr>
              <a:t>DataSource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607D8B"/>
                </a:solidFill>
                <a:latin typeface="Calibri Light"/>
                <a:ea typeface="+mn-lt"/>
                <a:cs typeface="+mn-lt"/>
              </a:rPr>
              <a:t>/*...*/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const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user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myDataSource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manager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findOneBy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{ 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id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FFBC00"/>
                </a:solidFill>
                <a:latin typeface="Calibri Light"/>
                <a:ea typeface="+mn-lt"/>
                <a:cs typeface="+mn-lt"/>
              </a:rPr>
              <a:t>1 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})</a:t>
            </a:r>
            <a:br>
              <a:rPr lang="en-US" sz="1800" noProof="1">
                <a:latin typeface="Calibri Light"/>
                <a:ea typeface="+mn-lt"/>
                <a:cs typeface="+mn-lt"/>
              </a:rPr>
            </a:b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name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+mn-lt"/>
                <a:cs typeface="+mn-lt"/>
              </a:rPr>
              <a:t>"Umed"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myDataSource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manager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save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)</a:t>
            </a:r>
            <a:br>
              <a:rPr lang="en-US" sz="1800" noProof="1">
                <a:latin typeface="Calibri Light"/>
                <a:ea typeface="+mn-lt"/>
                <a:cs typeface="+mn-lt"/>
              </a:rPr>
            </a:br>
            <a:br>
              <a:rPr lang="en-US" sz="1800" noProof="1">
                <a:latin typeface="Calibri Light"/>
                <a:ea typeface="+mn-lt"/>
                <a:cs typeface="+mn-lt"/>
              </a:rPr>
            </a:b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myDataSource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manager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transaction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async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manager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=&gt;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{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    </a:t>
            </a:r>
            <a:r>
              <a:rPr lang="en-US" sz="1800" noProof="1">
                <a:solidFill>
                  <a:srgbClr val="607D8B"/>
                </a:solidFill>
                <a:latin typeface="Calibri Light"/>
                <a:ea typeface="+mn-lt"/>
                <a:cs typeface="+mn-lt"/>
              </a:rPr>
              <a:t>// your stuff here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})</a:t>
            </a:r>
            <a:br>
              <a:rPr lang="en-US" sz="1800" noProof="1">
                <a:latin typeface="Calibri Light"/>
                <a:ea typeface="+mn-lt"/>
                <a:cs typeface="+mn-lt"/>
              </a:rPr>
            </a:b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const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raw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myDataSource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manager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query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+mn-lt"/>
                <a:cs typeface="+mn-lt"/>
              </a:rPr>
              <a:t>`SELECT * FROM USERS`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)</a:t>
            </a:r>
            <a:endParaRPr lang="en-US" sz="1800" dirty="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131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latin typeface="Congenial"/>
                <a:cs typeface="Calibri Light"/>
              </a:rPr>
              <a:t>TypeORM</a:t>
            </a:r>
            <a:r>
              <a:rPr lang="en-US" dirty="0">
                <a:latin typeface="Congenial"/>
                <a:cs typeface="Calibri Light"/>
              </a:rPr>
              <a:t>: data mapper</a:t>
            </a:r>
          </a:p>
        </p:txBody>
      </p:sp>
      <p:sp>
        <p:nvSpPr>
          <p:cNvPr id="7" name="Content Placeholder 29">
            <a:extLst>
              <a:ext uri="{FF2B5EF4-FFF2-40B4-BE49-F238E27FC236}">
                <a16:creationId xmlns:a16="http://schemas.microsoft.com/office/drawing/2014/main" id="{05A9A4C1-A64E-6CB8-B4E2-A6B62E94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18" y="1421534"/>
            <a:ext cx="4027055" cy="4351338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@Entity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export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class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FF8A80"/>
                </a:solidFill>
                <a:latin typeface="calibri light"/>
                <a:ea typeface="calibri light"/>
                <a:cs typeface="calibri light"/>
              </a:rPr>
              <a:t>User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extends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FF8A80"/>
                </a:solidFill>
                <a:latin typeface="calibri light"/>
                <a:ea typeface="calibri light"/>
                <a:cs typeface="calibri light"/>
              </a:rPr>
              <a:t>BaseEntity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{</a:t>
            </a:r>
            <a:br>
              <a:rPr lang="en-US" sz="1800" noProof="1">
                <a:latin typeface="calibri light"/>
                <a:ea typeface="calibri light"/>
                <a:cs typeface="calibri light"/>
              </a:rPr>
            </a:b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@PrimaryGeneratedColumn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id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number
    @Column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firstName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string
    @Column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lastName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string
    @Column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()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calibri light"/>
                <a:cs typeface="calibri light"/>
              </a:rPr>
              <a:t>isActive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boolean
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calibri light"/>
                <a:cs typeface="calibri light"/>
              </a:rPr>
              <a:t>}</a:t>
            </a:r>
            <a:endParaRPr lang="en-US" sz="1800" noProof="1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0" name="Content Placeholder 29">
            <a:extLst>
              <a:ext uri="{FF2B5EF4-FFF2-40B4-BE49-F238E27FC236}">
                <a16:creationId xmlns:a16="http://schemas.microsoft.com/office/drawing/2014/main" id="{1EDED915-F7B9-7682-5655-529CA662561F}"/>
              </a:ext>
            </a:extLst>
          </p:cNvPr>
          <p:cNvSpPr txBox="1">
            <a:spLocks/>
          </p:cNvSpPr>
          <p:nvPr/>
        </p:nvSpPr>
        <p:spPr>
          <a:xfrm>
            <a:off x="4864101" y="1423843"/>
            <a:ext cx="6919190" cy="4357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br>
              <a:rPr lang="en-US" sz="1800" noProof="1">
                <a:latin typeface="Calibri Light"/>
                <a:ea typeface="+mn-lt"/>
                <a:cs typeface="+mn-lt"/>
              </a:rPr>
            </a:b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import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{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User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}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from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+mn-lt"/>
                <a:cs typeface="+mn-lt"/>
              </a:rPr>
              <a:t>"./entity/User"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const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userRepository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dataSource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getRepository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const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user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userRepository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findOneBy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({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id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FFBC00"/>
                </a:solidFill>
                <a:latin typeface="Calibri Light"/>
                <a:ea typeface="+mn-lt"/>
                <a:cs typeface="+mn-lt"/>
              </a:rPr>
              <a:t>1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})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name 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=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latin typeface="Calibri Light"/>
                <a:ea typeface="+mn-lt"/>
                <a:cs typeface="+mn-lt"/>
              </a:rPr>
              <a:t>"Umed"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26C6DA"/>
                </a:solidFill>
                <a:latin typeface="Calibri Light"/>
                <a:ea typeface="+mn-lt"/>
                <a:cs typeface="+mn-lt"/>
              </a:rPr>
              <a:t>await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 userRepository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save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user</a:t>
            </a:r>
            <a:r>
              <a:rPr lang="en-US" sz="1800" noProof="1">
                <a:solidFill>
                  <a:srgbClr val="90A4AE"/>
                </a:solidFill>
                <a:latin typeface="Calibri Light"/>
                <a:ea typeface="+mn-lt"/>
                <a:cs typeface="+mn-lt"/>
              </a:rPr>
              <a:t>)</a:t>
            </a:r>
            <a:endParaRPr lang="en-US" sz="1800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30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670"/>
            <a:ext cx="10515600" cy="12274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latin typeface="Congenial"/>
                <a:cs typeface="Calibri Light"/>
              </a:rPr>
              <a:t>TypeORM</a:t>
            </a:r>
            <a:r>
              <a:rPr lang="en-US" dirty="0">
                <a:latin typeface="Congenial"/>
                <a:cs typeface="Calibri Light"/>
              </a:rPr>
              <a:t>: view entity</a:t>
            </a:r>
          </a:p>
        </p:txBody>
      </p:sp>
      <p:sp>
        <p:nvSpPr>
          <p:cNvPr id="10" name="Content Placeholder 29">
            <a:extLst>
              <a:ext uri="{FF2B5EF4-FFF2-40B4-BE49-F238E27FC236}">
                <a16:creationId xmlns:a16="http://schemas.microsoft.com/office/drawing/2014/main" id="{528E1D75-4108-417F-066D-4E3BA968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55" y="994352"/>
            <a:ext cx="11802916" cy="4437928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@ViewEntity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({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 expression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dataSource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DataSource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=&gt;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     dataSource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createQueryBuilder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().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select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00BFA4"/>
                </a:solidFill>
                <a:ea typeface="+mn-lt"/>
                <a:cs typeface="+mn-lt"/>
              </a:rPr>
              <a:t>"post.id"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ea typeface="+mn-lt"/>
                <a:cs typeface="+mn-lt"/>
              </a:rPr>
              <a:t>"id"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            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addSelect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00BFA4"/>
                </a:solidFill>
                <a:ea typeface="+mn-lt"/>
                <a:cs typeface="+mn-lt"/>
              </a:rPr>
              <a:t>"post.name"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ea typeface="+mn-lt"/>
                <a:cs typeface="+mn-lt"/>
              </a:rPr>
              <a:t>"name"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addSelect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00BFA4"/>
                </a:solidFill>
                <a:ea typeface="+mn-lt"/>
                <a:cs typeface="+mn-lt"/>
              </a:rPr>
              <a:t>"category.name"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ea typeface="+mn-lt"/>
                <a:cs typeface="+mn-lt"/>
              </a:rPr>
              <a:t>"catName"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        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from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Post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ea typeface="+mn-lt"/>
                <a:cs typeface="+mn-lt"/>
              </a:rPr>
              <a:t>"post"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leftJoin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Category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ea typeface="+mn-lt"/>
                <a:cs typeface="+mn-lt"/>
              </a:rPr>
              <a:t>"category"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00BFA4"/>
                </a:solidFill>
                <a:ea typeface="+mn-lt"/>
                <a:cs typeface="+mn-lt"/>
              </a:rPr>
              <a:t>"category.id = post.categoryId"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),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})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export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class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FF8A80"/>
                </a:solidFill>
                <a:ea typeface="+mn-lt"/>
                <a:cs typeface="+mn-lt"/>
              </a:rPr>
              <a:t>PostCategory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{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 @ViewColumn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id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number
    @ViewColumn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name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string
    @ViewColumn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catName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string
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}</a:t>
            </a:r>
            <a:endParaRPr lang="en-US" sz="1800" dirty="0">
              <a:ea typeface="+mn-lt"/>
              <a:cs typeface="+mn-lt"/>
            </a:endParaRPr>
          </a:p>
        </p:txBody>
      </p:sp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6811F1E1-91EC-076C-949F-464ED028CE92}"/>
              </a:ext>
            </a:extLst>
          </p:cNvPr>
          <p:cNvSpPr txBox="1">
            <a:spLocks/>
          </p:cNvSpPr>
          <p:nvPr/>
        </p:nvSpPr>
        <p:spPr>
          <a:xfrm>
            <a:off x="193965" y="5505161"/>
            <a:ext cx="9026236" cy="720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const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postCategories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=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await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dataSource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manager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find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PostCategory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const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postCategory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=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await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dataSource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manager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findOneBy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PostCategory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{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id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FFBC00"/>
                </a:solidFill>
                <a:ea typeface="+mn-lt"/>
                <a:cs typeface="+mn-lt"/>
              </a:rPr>
              <a:t>1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})</a:t>
            </a:r>
            <a:endParaRPr lang="en-US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6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latin typeface="Congenial"/>
                <a:cs typeface="Calibri Light"/>
              </a:rPr>
              <a:t>TypeORM</a:t>
            </a:r>
            <a:r>
              <a:rPr lang="en-US" dirty="0">
                <a:latin typeface="Congenial"/>
                <a:cs typeface="Calibri Light"/>
              </a:rPr>
              <a:t>: relations</a:t>
            </a:r>
          </a:p>
        </p:txBody>
      </p:sp>
      <p:sp>
        <p:nvSpPr>
          <p:cNvPr id="7" name="Content Placeholder 29">
            <a:extLst>
              <a:ext uri="{FF2B5EF4-FFF2-40B4-BE49-F238E27FC236}">
                <a16:creationId xmlns:a16="http://schemas.microsoft.com/office/drawing/2014/main" id="{DC45E038-0A32-F06A-E3F4-C4B6E23F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18" y="1179080"/>
            <a:ext cx="5504873" cy="5044064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​</a:t>
            </a: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​@Entity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​
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export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class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FF8A80"/>
                </a:solidFill>
                <a:ea typeface="+mn-lt"/>
                <a:cs typeface="+mn-lt"/>
              </a:rPr>
              <a:t>User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extends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FF8A80"/>
                </a:solidFill>
                <a:ea typeface="+mn-lt"/>
                <a:cs typeface="+mn-lt"/>
              </a:rPr>
              <a:t>BaseEntity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{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​
    @PrimaryGeneratedColumn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​
   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id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number​
</a:t>
            </a: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    @OneToOne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=&gt;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Profile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​
    @JoinColumn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​
   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profile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Profile​
    @OneToMany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=&gt;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Photo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photo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=&gt;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photo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user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photos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Photo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[]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 @ManyToMany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=&gt;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Role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 @JoinTable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    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roles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 Role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[]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}</a:t>
            </a:r>
            <a:endParaRPr lang="en-US" sz="1800" dirty="0">
              <a:ea typeface="+mn-lt"/>
              <a:cs typeface="+mn-lt"/>
            </a:endParaRPr>
          </a:p>
        </p:txBody>
      </p:sp>
      <p:sp>
        <p:nvSpPr>
          <p:cNvPr id="10" name="Content Placeholder 29">
            <a:extLst>
              <a:ext uri="{FF2B5EF4-FFF2-40B4-BE49-F238E27FC236}">
                <a16:creationId xmlns:a16="http://schemas.microsoft.com/office/drawing/2014/main" id="{5545AD40-A3CF-EBA0-EC68-B9BACF0DF6FA}"/>
              </a:ext>
            </a:extLst>
          </p:cNvPr>
          <p:cNvSpPr txBox="1">
            <a:spLocks/>
          </p:cNvSpPr>
          <p:nvPr/>
        </p:nvSpPr>
        <p:spPr>
          <a:xfrm>
            <a:off x="6035963" y="1729798"/>
            <a:ext cx="5770418" cy="38144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// Eager relations are loaded automatically</a:t>
            </a: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@ManyToMany(</a:t>
            </a: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      (type) =&gt; Category, </a:t>
            </a: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      (category) =&gt; category.questions, { eager: true })
@JoinTable()
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categories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: Category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[]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1800" noProof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// Lazy relations are loaded once you access them</a:t>
            </a:r>
            <a:br>
              <a:rPr lang="en-US" sz="1800" noProof="1">
                <a:ea typeface="+mn-lt"/>
                <a:cs typeface="+mn-lt"/>
              </a:rPr>
            </a:b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
@ManyToMany((type) =&gt; Question, (question) =&gt; question.categories)
</a:t>
            </a:r>
            <a:r>
              <a:rPr lang="en-US" sz="1800" noProof="1">
                <a:solidFill>
                  <a:srgbClr val="26C6DA"/>
                </a:solidFill>
                <a:ea typeface="+mn-lt"/>
                <a:cs typeface="+mn-lt"/>
              </a:rPr>
              <a:t>questions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: Promise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&lt;</a:t>
            </a:r>
            <a:r>
              <a:rPr lang="en-US" sz="1800" noProof="1">
                <a:solidFill>
                  <a:srgbClr val="FFFFFF"/>
                </a:solidFill>
                <a:ea typeface="+mn-lt"/>
                <a:cs typeface="+mn-lt"/>
              </a:rPr>
              <a:t>Question</a:t>
            </a:r>
            <a:r>
              <a:rPr lang="en-US" sz="1800" noProof="1">
                <a:solidFill>
                  <a:srgbClr val="90A4AE"/>
                </a:solidFill>
                <a:ea typeface="+mn-lt"/>
                <a:cs typeface="+mn-lt"/>
              </a:rPr>
              <a:t>[]&gt;</a:t>
            </a:r>
            <a:endParaRPr lang="en-US" sz="1800" dirty="0">
              <a:solidFill>
                <a:srgbClr val="90A4AE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32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3BBF962-9559-5558-3D9B-113A5E08E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62DC8EA-B860-4580-60A1-657DD0537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8B83F5-E3B0-ADC6-35DF-75DAE80AF5F5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2C0AB-4FE4-167F-06BC-C0572DCB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89"/>
            <a:ext cx="10515600" cy="103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 dirty="0">
                <a:latin typeface="Congenial"/>
                <a:cs typeface="Calibri Light"/>
              </a:rPr>
              <a:t>Esempio</a:t>
            </a:r>
            <a:r>
              <a:rPr lang="it-IT" dirty="0">
                <a:latin typeface="Congenial"/>
                <a:cs typeface="Calibri Light"/>
              </a:rPr>
              <a:t> (</a:t>
            </a:r>
            <a:r>
              <a:rPr lang="it-IT" dirty="0" err="1">
                <a:latin typeface="Congenial"/>
                <a:cs typeface="Calibri Light"/>
              </a:rPr>
              <a:t>TypeORM</a:t>
            </a:r>
            <a:r>
              <a:rPr lang="it-IT" dirty="0">
                <a:latin typeface="Congenial"/>
                <a:cs typeface="Calibri Light"/>
              </a:rPr>
              <a:t> + Express + PG)</a:t>
            </a:r>
          </a:p>
        </p:txBody>
      </p:sp>
      <p:sp>
        <p:nvSpPr>
          <p:cNvPr id="7" name="Content Placeholder 29">
            <a:extLst>
              <a:ext uri="{FF2B5EF4-FFF2-40B4-BE49-F238E27FC236}">
                <a16:creationId xmlns:a16="http://schemas.microsoft.com/office/drawing/2014/main" id="{454F8D9C-9EA0-B00E-FA18-8AC04496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245" y="1017444"/>
            <a:ext cx="7819736" cy="5165289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br>
              <a:rPr lang="en-US" sz="2000" noProof="1">
                <a:ea typeface="+mn-lt"/>
                <a:cs typeface="+mn-lt"/>
              </a:rPr>
            </a:b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import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*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as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express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from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00BFA4"/>
                </a:solidFill>
                <a:ea typeface="+mn-lt"/>
                <a:cs typeface="+mn-lt"/>
              </a:rPr>
              <a:t>"express"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import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{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Request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Response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}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from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00BFA4"/>
                </a:solidFill>
                <a:ea typeface="+mn-lt"/>
                <a:cs typeface="+mn-lt"/>
              </a:rPr>
              <a:t>"express"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import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{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User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}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from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00BFA4"/>
                </a:solidFill>
                <a:ea typeface="+mn-lt"/>
                <a:cs typeface="+mn-lt"/>
              </a:rPr>
              <a:t>"./entity/User"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import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{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DataSource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}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from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00BFA4"/>
                </a:solidFill>
                <a:ea typeface="+mn-lt"/>
                <a:cs typeface="+mn-lt"/>
              </a:rPr>
              <a:t>"typeorm"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const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myDataSource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=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new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FF8A80"/>
                </a:solidFill>
                <a:ea typeface="+mn-lt"/>
                <a:cs typeface="+mn-lt"/>
              </a:rPr>
              <a:t>DataSource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({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607D8B"/>
                </a:solidFill>
                <a:ea typeface="+mn-lt"/>
                <a:cs typeface="+mn-lt"/>
              </a:rPr>
              <a:t>/* connection */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}).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initialize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br>
              <a:rPr lang="en-US" sz="2000" noProof="1">
                <a:ea typeface="+mn-lt"/>
                <a:cs typeface="+mn-lt"/>
              </a:rPr>
            </a:b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const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app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=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express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app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use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express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json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())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app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get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2000" noProof="1">
                <a:solidFill>
                  <a:srgbClr val="00BFA4"/>
                </a:solidFill>
                <a:ea typeface="+mn-lt"/>
                <a:cs typeface="+mn-lt"/>
              </a:rPr>
              <a:t>"/users"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async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function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req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Request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,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res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: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Response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{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   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const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users 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=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noProof="1">
                <a:solidFill>
                  <a:srgbClr val="26C6DA"/>
                </a:solidFill>
                <a:ea typeface="+mn-lt"/>
                <a:cs typeface="+mn-lt"/>
              </a:rPr>
              <a:t>await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 myDataSource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getRepository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User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).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find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()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    res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json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users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})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
app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.</a:t>
            </a:r>
            <a:r>
              <a:rPr lang="en-US" sz="2000" noProof="1">
                <a:solidFill>
                  <a:srgbClr val="FFFFFF"/>
                </a:solidFill>
                <a:ea typeface="+mn-lt"/>
                <a:cs typeface="+mn-lt"/>
              </a:rPr>
              <a:t>listen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(</a:t>
            </a:r>
            <a:r>
              <a:rPr lang="en-US" sz="2000" noProof="1">
                <a:solidFill>
                  <a:srgbClr val="FFBC00"/>
                </a:solidFill>
                <a:ea typeface="+mn-lt"/>
                <a:cs typeface="+mn-lt"/>
              </a:rPr>
              <a:t>3000</a:t>
            </a:r>
            <a:r>
              <a:rPr lang="en-US" sz="2000" noProof="1">
                <a:solidFill>
                  <a:srgbClr val="90A4AE"/>
                </a:solidFill>
                <a:ea typeface="+mn-lt"/>
                <a:cs typeface="+mn-lt"/>
              </a:rPr>
              <a:t>)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85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BA7C8F6-78ED-7713-E45E-C670C351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4F19640-37C4-A8D3-9443-47CEB73E2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8056E1-E668-02B9-A02F-33814E98F3FC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884E-5B4F-BC95-3336-65152ACB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8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 dirty="0">
                <a:latin typeface="Congenial"/>
                <a:cs typeface="Calibri Light"/>
              </a:rPr>
              <a:t>Altro di interessante?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CB7344-C497-BFAE-B5A2-80ABD62B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860" y="1639085"/>
            <a:ext cx="7608085" cy="38576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Custom repositories</a:t>
            </a:r>
          </a:p>
          <a:p>
            <a:r>
              <a:rPr lang="en-GB" dirty="0"/>
              <a:t>Active record custom functions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/>
              <a:t>Transactions</a:t>
            </a:r>
            <a:endParaRPr lang="en-GB" b="1">
              <a:ea typeface="Calibri"/>
              <a:cs typeface="Calibri"/>
            </a:endParaRPr>
          </a:p>
          <a:p>
            <a:r>
              <a:rPr lang="en-GB" dirty="0"/>
              <a:t>Multiple data sources, databases, schemas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/>
              <a:t>Subscriber and listener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/>
              <a:t>Migrations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/>
              <a:t>Hidden columns (es password)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/>
              <a:t>Caching queries (</a:t>
            </a:r>
            <a:r>
              <a:rPr lang="en-GB" dirty="0" err="1"/>
              <a:t>QueryBuilder</a:t>
            </a:r>
            <a:r>
              <a:rPr lang="en-GB" dirty="0"/>
              <a:t> e </a:t>
            </a:r>
            <a:r>
              <a:rPr lang="en-GB" dirty="0" err="1"/>
              <a:t>EntityManager</a:t>
            </a:r>
            <a:r>
              <a:rPr lang="en-GB" dirty="0"/>
              <a:t>)</a:t>
            </a:r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85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D79C294-1DA3-E6C2-2212-FAA011A1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F64612-1A35-E919-BEAF-4B8144352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120C5C-1E5E-25CC-D53C-0BE8C300798A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F265-4C05-91A3-952B-C75B3C6A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119"/>
            <a:ext cx="10515600" cy="48299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dirty="0"/>
              <a:t>Partendo dalle nostre esigenze, abbiamo iniziato a sviluppare un </a:t>
            </a:r>
            <a:r>
              <a:rPr lang="it-IT" dirty="0" err="1"/>
              <a:t>backend</a:t>
            </a:r>
            <a:r>
              <a:rPr lang="it-IT" dirty="0"/>
              <a:t> basato su </a:t>
            </a:r>
            <a:r>
              <a:rPr lang="it-IT" dirty="0" err="1"/>
              <a:t>Fastify</a:t>
            </a:r>
            <a:r>
              <a:rPr lang="it-IT" dirty="0"/>
              <a:t> e </a:t>
            </a:r>
            <a:r>
              <a:rPr lang="it-IT" dirty="0" err="1"/>
              <a:t>TypeORM</a:t>
            </a:r>
            <a:r>
              <a:rPr lang="it-IT" dirty="0"/>
              <a:t>. L'obiettivo principale è fornire delle funzionalità pratiche: </a:t>
            </a:r>
            <a:r>
              <a:rPr lang="it-IT" dirty="0" err="1"/>
              <a:t>routing</a:t>
            </a:r>
            <a:r>
              <a:rPr lang="it-IT" dirty="0"/>
              <a:t>, validazione dati, gestione entità, meccanismi di </a:t>
            </a:r>
            <a:r>
              <a:rPr lang="it-IT" dirty="0" err="1"/>
              <a:t>auth</a:t>
            </a:r>
            <a:r>
              <a:rPr lang="it-IT" dirty="0"/>
              <a:t>/</a:t>
            </a:r>
            <a:r>
              <a:rPr lang="it-IT" dirty="0" err="1"/>
              <a:t>auth</a:t>
            </a:r>
            <a:r>
              <a:rPr lang="it-IT" dirty="0"/>
              <a:t>, ruoli, middlewares, hooks, </a:t>
            </a:r>
            <a:r>
              <a:rPr lang="it-IT" dirty="0" err="1"/>
              <a:t>Swagger</a:t>
            </a:r>
            <a:r>
              <a:rPr lang="it-IT" dirty="0"/>
              <a:t>/OAS ...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Progetto di esempio</a:t>
            </a:r>
            <a:br>
              <a:rPr lang="it-IT" dirty="0"/>
            </a:br>
            <a:r>
              <a:rPr lang="it-IT" dirty="0">
                <a:hlinkClick r:id="rId6"/>
              </a:rPr>
              <a:t>https://github.com/volcanicminds/volcanic-backend-sample</a:t>
            </a: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it-IT" dirty="0">
                <a:ea typeface="Calibri"/>
                <a:cs typeface="Calibri"/>
              </a:rPr>
              <a:t>NPM (licenza MIT)</a:t>
            </a:r>
            <a:br>
              <a:rPr lang="it-IT" dirty="0">
                <a:ea typeface="Calibri"/>
                <a:cs typeface="Calibri"/>
              </a:rPr>
            </a:br>
            <a:r>
              <a:rPr lang="it-IT" dirty="0">
                <a:ea typeface="+mn-lt"/>
                <a:cs typeface="+mn-lt"/>
                <a:hlinkClick r:id="rId7"/>
              </a:rPr>
              <a:t>https://www.npmjs.com/package/@volcanicminds/backend</a:t>
            </a:r>
            <a:br>
              <a:rPr lang="it-IT" dirty="0">
                <a:ea typeface="+mn-lt"/>
                <a:cs typeface="+mn-lt"/>
              </a:rPr>
            </a:br>
            <a:r>
              <a:rPr lang="it-IT" dirty="0">
                <a:ea typeface="+mn-lt"/>
                <a:cs typeface="+mn-lt"/>
                <a:hlinkClick r:id="rId8"/>
              </a:rPr>
              <a:t>https://www.npmjs.com/package/@volcanicminds/typeorm</a:t>
            </a:r>
            <a:endParaRPr lang="it-IT" dirty="0">
              <a:ea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DAFF1-97B1-DE80-3ABB-4981E172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9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 dirty="0">
                <a:latin typeface="Congenial"/>
                <a:cs typeface="Calibri Light"/>
              </a:rPr>
              <a:t>Uno </a:t>
            </a:r>
            <a:r>
              <a:rPr lang="it-IT" sz="4000" dirty="0" err="1">
                <a:latin typeface="Congenial"/>
                <a:cs typeface="Calibri Light"/>
              </a:rPr>
              <a:t>stack</a:t>
            </a:r>
            <a:r>
              <a:rPr lang="it-IT" sz="4000" dirty="0">
                <a:latin typeface="Congenial"/>
                <a:cs typeface="Calibri Light"/>
              </a:rPr>
              <a:t> </a:t>
            </a:r>
            <a:r>
              <a:rPr lang="it-IT" sz="4000" dirty="0" err="1">
                <a:latin typeface="Congenial"/>
                <a:cs typeface="Calibri Light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205725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D79C294-1DA3-E6C2-2212-FAA011A1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F64612-1A35-E919-BEAF-4B8144352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120C5C-1E5E-25CC-D53C-0BE8C300798A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DAFF1-97B1-DE80-3ABB-4981E172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4889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Grazie della pazienza!</a:t>
            </a:r>
            <a:endParaRPr lang="it-IT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965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An organic corner shape">
            <a:extLst>
              <a:ext uri="{FF2B5EF4-FFF2-40B4-BE49-F238E27FC236}">
                <a16:creationId xmlns:a16="http://schemas.microsoft.com/office/drawing/2014/main" id="{F47749B3-D8D4-D112-6A44-18E402DA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9E1CA-5D4B-82DC-7776-C2C6BE59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 dirty="0">
                <a:latin typeface="Congenial"/>
                <a:cs typeface="Calibri Light"/>
              </a:rPr>
              <a:t>Risorse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E39B-2506-CB0B-3C16-933A06D4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https://typeorm.io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solidFill>
                  <a:srgbClr val="0563C1"/>
                </a:solidFill>
                <a:latin typeface="Arial"/>
                <a:ea typeface="+mn-lt"/>
                <a:cs typeface="Arial"/>
                <a:hlinkClick r:id="rId5"/>
              </a:rPr>
              <a:t>https://www.postgresql.org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6"/>
              </a:rPr>
              <a:t>https://www.postgresql.org/about/featurematrix</a:t>
            </a:r>
          </a:p>
          <a:p>
            <a:r>
              <a:rPr lang="en-US" dirty="0">
                <a:ea typeface="+mn-lt"/>
                <a:cs typeface="+mn-lt"/>
                <a:hlinkClick r:id="rId7"/>
              </a:rPr>
              <a:t>https://fastify.dev</a:t>
            </a:r>
          </a:p>
          <a:p>
            <a:r>
              <a:rPr lang="en-US" dirty="0">
                <a:ea typeface="+mn-lt"/>
                <a:cs typeface="+mn-lt"/>
                <a:hlinkClick r:id="rId8"/>
              </a:rPr>
              <a:t>https://it.wikipedia.org/wiki/PostgreSQL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9"/>
              </a:rPr>
              <a:t>https://github.com/volcanicminds/volcanic-database-typeorm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10"/>
              </a:rPr>
              <a:t>https://github.com/volcanicminds/volcanic-backend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1C004D-0A1B-C6D2-6922-9E2C807097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76ED4-70E5-7A76-B3EB-39C07CAF69A2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294839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D7E2A2A4-D5A7-8F42-8BE4-5B57FFFB8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8396591-5A9D-1EE5-7C68-6FCA3E7DC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46795C-3D4A-7E0C-9337-EB8F76880F98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ECE09-6510-615A-8B34-E2EDAD79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Che cos'è un database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C8E24E-FBA7-AAC9-78B5-C47A92A0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10" y="3708479"/>
            <a:ext cx="10261034" cy="1664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Comunemente, il termine </a:t>
            </a:r>
            <a:r>
              <a:rPr lang="it-IT" b="1" i="1">
                <a:solidFill>
                  <a:srgbClr val="333333"/>
                </a:solidFill>
                <a:ea typeface="+mn-lt"/>
                <a:cs typeface="+mn-lt"/>
              </a:rPr>
              <a:t>database</a:t>
            </a:r>
            <a:r>
              <a:rPr lang="it-IT" b="1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viene utilizzato per riferirsi all'insieme organizzato di dati che al sistema di gestione dei dati stessi (DBMS).</a:t>
            </a:r>
            <a:endParaRPr lang="it-IT">
              <a:solidFill>
                <a:srgbClr val="333333"/>
              </a:solidFill>
              <a:ea typeface="Calibri"/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C1020C-9F62-31C2-ED3F-460ADBC5BBF8}"/>
              </a:ext>
            </a:extLst>
          </p:cNvPr>
          <p:cNvSpPr txBox="1">
            <a:spLocks/>
          </p:cNvSpPr>
          <p:nvPr/>
        </p:nvSpPr>
        <p:spPr>
          <a:xfrm>
            <a:off x="1246680" y="2099535"/>
            <a:ext cx="9818144" cy="13275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Un </a:t>
            </a:r>
            <a:r>
              <a:rPr lang="it-IT" b="1" i="1">
                <a:solidFill>
                  <a:srgbClr val="333333"/>
                </a:solidFill>
                <a:ea typeface="+mn-lt"/>
                <a:cs typeface="+mn-lt"/>
              </a:rPr>
              <a:t>database </a:t>
            </a: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rappresenta una raccolta sistematica di dati archiviati elettronicamente, accessibili tramite un sistema informatico.</a:t>
            </a:r>
            <a:endParaRPr lang="it-IT">
              <a:solidFill>
                <a:srgbClr val="33333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380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An organic corner shape">
            <a:extLst>
              <a:ext uri="{FF2B5EF4-FFF2-40B4-BE49-F238E27FC236}">
                <a16:creationId xmlns:a16="http://schemas.microsoft.com/office/drawing/2014/main" id="{F47749B3-D8D4-D112-6A44-18E402DA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81C004D-0A1B-C6D2-6922-9E2C80709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76ED4-70E5-7A76-B3EB-39C07CAF69A2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91EB4F-B830-5423-2E5F-7CEC3A4C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562" y="2565333"/>
            <a:ext cx="4997052" cy="3044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>
                <a:ea typeface="Calibri"/>
                <a:cs typeface="Calibri" panose="020F0502020204030204"/>
              </a:rPr>
              <a:t>Restiamo in contatto?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br>
              <a:rPr lang="it-IT" sz="2400">
                <a:ea typeface="Calibri"/>
                <a:cs typeface="Calibri" panose="020F0502020204030204"/>
              </a:rPr>
            </a:br>
            <a:r>
              <a:rPr lang="it-IT" sz="2400" dirty="0"/>
              <a:t>davide.morra@volcanicminds.com</a:t>
            </a:r>
            <a:br>
              <a:rPr lang="it-IT" sz="2400"/>
            </a:br>
            <a:r>
              <a:rPr lang="it-IT" sz="2400" dirty="0">
                <a:hlinkClick r:id="rId6"/>
              </a:rPr>
              <a:t>https://www.linkedin.com/in/dmorra</a:t>
            </a:r>
            <a:br>
              <a:rPr lang="it-IT" sz="2400">
                <a:ea typeface="Calibri"/>
                <a:cs typeface="Calibri"/>
              </a:rPr>
            </a:br>
            <a:br>
              <a:rPr lang="it-IT" sz="2400">
                <a:ea typeface="Calibri"/>
                <a:cs typeface="Calibri"/>
              </a:rPr>
            </a:br>
            <a:r>
              <a:rPr lang="it-IT" sz="2400" dirty="0">
                <a:ea typeface="Calibri"/>
                <a:cs typeface="Calibri"/>
              </a:rPr>
              <a:t>Per conoscerci meglio:</a:t>
            </a:r>
            <a:br>
              <a:rPr lang="it-IT" sz="2400">
                <a:ea typeface="Calibri"/>
                <a:cs typeface="Calibri"/>
              </a:rPr>
            </a:br>
            <a:r>
              <a:rPr lang="it-IT" sz="2400" dirty="0">
                <a:ea typeface="+mn-lt"/>
                <a:cs typeface="+mn-lt"/>
                <a:hlinkClick r:id="rId7"/>
              </a:rPr>
              <a:t>https://volcanicminds.com</a:t>
            </a:r>
            <a:endParaRPr lang="it-IT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sz="2400">
              <a:ea typeface="Calibri"/>
              <a:cs typeface="Calibri"/>
            </a:endParaRPr>
          </a:p>
          <a:p>
            <a:pPr marL="0" indent="0">
              <a:buNone/>
            </a:pPr>
            <a:endParaRPr lang="it-IT" sz="2400">
              <a:ea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9E1CA-5D4B-82DC-7776-C2C6BE59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Link e </a:t>
            </a:r>
            <a:r>
              <a:rPr lang="en-US" sz="4000" err="1">
                <a:latin typeface="Congenial"/>
                <a:cs typeface="Calibri Light"/>
              </a:rPr>
              <a:t>contatti</a:t>
            </a:r>
            <a:r>
              <a:rPr lang="en-US" sz="4000">
                <a:latin typeface="Congenial"/>
                <a:cs typeface="Calibri Light"/>
              </a:rPr>
              <a:t>, </a:t>
            </a:r>
            <a:r>
              <a:rPr lang="en-US" sz="4000" err="1">
                <a:latin typeface="Congenial"/>
                <a:cs typeface="Calibri Light"/>
              </a:rPr>
              <a:t>scriviamoci</a:t>
            </a:r>
            <a:r>
              <a:rPr lang="en-US" sz="4000">
                <a:latin typeface="Congenial"/>
                <a:cs typeface="Calibri Light"/>
              </a:rPr>
              <a:t>!</a:t>
            </a:r>
            <a:endParaRPr lang="en-US"/>
          </a:p>
        </p:txBody>
      </p:sp>
      <p:pic>
        <p:nvPicPr>
          <p:cNvPr id="7" name="Picture 6" descr="A qr code with a logo&#10;&#10;Description automatically generated">
            <a:extLst>
              <a:ext uri="{FF2B5EF4-FFF2-40B4-BE49-F238E27FC236}">
                <a16:creationId xmlns:a16="http://schemas.microsoft.com/office/drawing/2014/main" id="{1EA48ED4-D0C5-9FCF-16D4-C7D506C5C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5010" y="2804946"/>
            <a:ext cx="2676525" cy="25717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66D98-9DE0-43C1-60EB-0AACEAC0E314}"/>
              </a:ext>
            </a:extLst>
          </p:cNvPr>
          <p:cNvSpPr txBox="1">
            <a:spLocks/>
          </p:cNvSpPr>
          <p:nvPr/>
        </p:nvSpPr>
        <p:spPr>
          <a:xfrm>
            <a:off x="1214583" y="1889392"/>
            <a:ext cx="3103419" cy="159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>
                <a:ea typeface="Calibri"/>
                <a:cs typeface="Calibri" panose="020F0502020204030204"/>
              </a:rPr>
              <a:t>Scarica la presentazione da qui</a:t>
            </a:r>
          </a:p>
        </p:txBody>
      </p:sp>
    </p:spTree>
    <p:extLst>
      <p:ext uri="{BB962C8B-B14F-4D97-AF65-F5344CB8AC3E}">
        <p14:creationId xmlns:p14="http://schemas.microsoft.com/office/powerpoint/2010/main" val="18120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An organic corner shape">
            <a:extLst>
              <a:ext uri="{FF2B5EF4-FFF2-40B4-BE49-F238E27FC236}">
                <a16:creationId xmlns:a16="http://schemas.microsoft.com/office/drawing/2014/main" id="{7C43313A-4C8C-339B-8859-CDB47998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B11C6-E4FB-09B9-8F58-169F51C1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Tipologie di database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CB175B-5A45-467E-7D3B-FFFFC7F6B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8B9280-B08F-701B-D2E9-B3EAD5D16E3C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CB4F6E2-8ED3-CD61-3820-06A9DED39B52}"/>
              </a:ext>
            </a:extLst>
          </p:cNvPr>
          <p:cNvSpPr txBox="1">
            <a:spLocks/>
          </p:cNvSpPr>
          <p:nvPr/>
        </p:nvSpPr>
        <p:spPr>
          <a:xfrm>
            <a:off x="989994" y="1792502"/>
            <a:ext cx="10548344" cy="168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 database </a:t>
            </a:r>
            <a:r>
              <a:rPr lang="it-IT" b="1" i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relazionali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sono organizzati per tabelle, ogni tabella ha delle righe (record) e ogni record può avere delle relazioni con altre tabelle. Si possono eseguire le JOIN. Si basano sul modello E-R.</a:t>
            </a:r>
            <a:endParaRPr lang="it-IT">
              <a:cs typeface="Calibri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B0CAB7B-F149-9796-B3C3-2F18238B43AB}"/>
              </a:ext>
            </a:extLst>
          </p:cNvPr>
          <p:cNvSpPr txBox="1">
            <a:spLocks/>
          </p:cNvSpPr>
          <p:nvPr/>
        </p:nvSpPr>
        <p:spPr>
          <a:xfrm>
            <a:off x="989993" y="3834532"/>
            <a:ext cx="10548344" cy="2034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 database </a:t>
            </a:r>
            <a:r>
              <a:rPr lang="it-IT" b="1" i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non relazionali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aka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NoSQL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) sono organizzati in strutture ottimizzate per specifici scopi e presentano schemi flessibili. Non abbiamo righe e tabelle ma altre soluzioni come: coppie di chiavi/valori, documenti, ecc..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05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Database relazionali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787EA16-51BC-B65B-FF65-C86B38B5C207}"/>
              </a:ext>
            </a:extLst>
          </p:cNvPr>
          <p:cNvSpPr txBox="1">
            <a:spLocks/>
          </p:cNvSpPr>
          <p:nvPr/>
        </p:nvSpPr>
        <p:spPr>
          <a:xfrm>
            <a:off x="989994" y="1467338"/>
            <a:ext cx="10548344" cy="4393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Introdotti negli anni settanta, rimangono una scelta affidabile per numerose applicazioni.</a:t>
            </a:r>
            <a:endParaRPr lang="it-IT">
              <a:cs typeface="Calibri" panose="020F0502020204030204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Alcuni punti di forza includono: i dati strutturati, la capacità di definire delle chiavi primarie, esterne, naturali, surrogate per creare solide relazioni fra le tabelle.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Offrono la possibilità di sfruttare un linguaggio (SQL) per eseguire operazioni di manipolazione e ricerca, anche avanzata, delle informazioni contenute. </a:t>
            </a:r>
            <a:endParaRPr lang="it-IT">
              <a:cs typeface="Calibri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it-IT">
                <a:cs typeface="Calibri"/>
              </a:rPr>
              <a:t>Esempi di RDB sono </a:t>
            </a:r>
            <a:r>
              <a:rPr lang="it-IT" err="1">
                <a:cs typeface="Calibri"/>
              </a:rPr>
              <a:t>PostgreSQL</a:t>
            </a:r>
            <a:r>
              <a:rPr lang="it-IT">
                <a:cs typeface="Calibri"/>
              </a:rPr>
              <a:t>, </a:t>
            </a:r>
            <a:r>
              <a:rPr lang="it-IT" err="1">
                <a:cs typeface="Calibri"/>
              </a:rPr>
              <a:t>MariaDB</a:t>
            </a:r>
            <a:r>
              <a:rPr lang="it-IT">
                <a:cs typeface="Calibri"/>
              </a:rPr>
              <a:t>, MySQL, ..</a:t>
            </a:r>
          </a:p>
        </p:txBody>
      </p:sp>
    </p:spTree>
    <p:extLst>
      <p:ext uri="{BB962C8B-B14F-4D97-AF65-F5344CB8AC3E}">
        <p14:creationId xmlns:p14="http://schemas.microsoft.com/office/powerpoint/2010/main" val="73992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Database non relazionali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D829638-2DF6-7FCD-F803-E4B4A70F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3" y="1715944"/>
            <a:ext cx="10861963" cy="4461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 database </a:t>
            </a:r>
            <a:r>
              <a:rPr lang="it-IT" b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orientati ai documenti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rappresentano i dati tramite documenti (es JSON) con dei schemi dinamici, rendendo più immediata la gestione del dato (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MongoDB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..)</a:t>
            </a:r>
          </a:p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 database </a:t>
            </a:r>
            <a:r>
              <a:rPr lang="it-IT" b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 grafo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hanno il loro punto di forza proprio nella definizione di archi e nodi. Non seguono un modello E-R ma, per l'attraversamento, sfruttano un meccanismo a puntatore (es: Neo4j, 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OrientDB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..)</a:t>
            </a:r>
            <a:b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</a:br>
            <a:endParaRPr lang="it-IT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Altri DB interessanti: key-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value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RocksDB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Redis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, ..), a colonne (Apache Cassandra, ..), a oggetti (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ObjectDB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, ..)</a:t>
            </a:r>
          </a:p>
        </p:txBody>
      </p:sp>
    </p:spTree>
    <p:extLst>
      <p:ext uri="{BB962C8B-B14F-4D97-AF65-F5344CB8AC3E}">
        <p14:creationId xmlns:p14="http://schemas.microsoft.com/office/powerpoint/2010/main" val="2783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Un veloce confronto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74A3B3-2A16-89DF-8392-06B6A677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26" y="1306408"/>
            <a:ext cx="5545032" cy="811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3200">
                <a:cs typeface="Calibri"/>
              </a:rPr>
              <a:t>Relazionali</a:t>
            </a:r>
            <a:endParaRPr lang="it-IT" sz="3200">
              <a:ea typeface="Calibri"/>
              <a:cs typeface="Calibri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D829638-2DF6-7FCD-F803-E4B4A70F4C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14750-837A-5ABF-6D17-51AC17A2D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7250" y="1306408"/>
            <a:ext cx="5620400" cy="811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3200">
                <a:ea typeface="+mn-lt"/>
                <a:cs typeface="+mn-lt"/>
              </a:rPr>
              <a:t>Non relazionali</a:t>
            </a:r>
            <a:endParaRPr lang="it-IT" sz="3200" b="0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210C-E0C5-B74B-5108-5F068D1A8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38" y="2105337"/>
            <a:ext cx="5470500" cy="3697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>
                <a:cs typeface="Calibri"/>
              </a:rPr>
              <a:t>Strutture tabellari rigide, dati organizzati per righe, colonne e tramite relazioni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Possono implementare sia dati primitivi sia dati complessi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Hanno proprietà ACID: atomicità, coerenza, isolamento e durabilità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Migliori prestazioni agendo su indici, join e modifiche alle strutture 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La scalabilità è più difficile (verticale)</a:t>
            </a:r>
            <a:endParaRPr lang="it-IT">
              <a:ea typeface="Calibri"/>
              <a:cs typeface="Calibri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25D135-F838-2DE7-40D1-0A126D846CB8}"/>
              </a:ext>
            </a:extLst>
          </p:cNvPr>
          <p:cNvSpPr txBox="1">
            <a:spLocks/>
          </p:cNvSpPr>
          <p:nvPr/>
        </p:nvSpPr>
        <p:spPr>
          <a:xfrm>
            <a:off x="6262141" y="2107836"/>
            <a:ext cx="5458007" cy="4284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cs typeface="Calibri"/>
              </a:rPr>
              <a:t>Strutture più fluide adatte agli scopi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Non hanno le relazioni ma offrono alternative interessante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Ci son diversi modelli quali chiave-valore, documenti, grafo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Non sempre si han tutte le proprietà ACID (ma non è detto, es Mongo è ACID-</a:t>
            </a:r>
            <a:r>
              <a:rPr lang="en-GB">
                <a:cs typeface="Calibri"/>
              </a:rPr>
              <a:t>compliant</a:t>
            </a:r>
            <a:r>
              <a:rPr lang="it-IT">
                <a:cs typeface="Calibri"/>
              </a:rPr>
              <a:t>)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Sono partizionabili e offrono una scalabilità orizzontale</a:t>
            </a:r>
            <a:endParaRPr lang="it-IT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29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latin typeface="Congenial"/>
                <a:cs typeface="Calibri Light"/>
              </a:rPr>
              <a:t>S</a:t>
            </a:r>
            <a:r>
              <a:rPr lang="en-US" sz="4000">
                <a:latin typeface="Congenial"/>
                <a:cs typeface="Calibri Light"/>
              </a:rPr>
              <a:t>tructured Query Language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D829638-2DF6-7FCD-F803-E4B4A70F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77"/>
            <a:ext cx="10515600" cy="4679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Tramite SQL possiamo eseguire diverse operazioni, quali:</a:t>
            </a:r>
            <a:endParaRPr lang="it-IT">
              <a:ea typeface="Calibri"/>
              <a:cs typeface="Calibri"/>
            </a:endParaRPr>
          </a:p>
          <a:p>
            <a:pPr marL="457200" indent="-457200"/>
            <a:r>
              <a:rPr lang="it-IT">
                <a:ea typeface="+mn-lt"/>
                <a:cs typeface="+mn-lt"/>
              </a:rPr>
              <a:t>Creare e modificare schemi di database (</a:t>
            </a:r>
            <a:r>
              <a:rPr lang="it-IT" b="1">
                <a:ea typeface="+mn-lt"/>
                <a:cs typeface="+mn-lt"/>
              </a:rPr>
              <a:t>DDL</a:t>
            </a:r>
            <a:r>
              <a:rPr lang="it-IT">
                <a:ea typeface="+mn-lt"/>
                <a:cs typeface="+mn-lt"/>
              </a:rPr>
              <a:t>, Data Definition Language)</a:t>
            </a:r>
          </a:p>
          <a:p>
            <a:pPr marL="457200" indent="-457200"/>
            <a:r>
              <a:rPr lang="it-IT">
                <a:ea typeface="+mn-lt"/>
                <a:cs typeface="+mn-lt"/>
              </a:rPr>
              <a:t>Inserire, modificare, eliminare dati memorizzati (</a:t>
            </a:r>
            <a:r>
              <a:rPr lang="it-IT" b="1">
                <a:ea typeface="+mn-lt"/>
                <a:cs typeface="+mn-lt"/>
              </a:rPr>
              <a:t>DML</a:t>
            </a:r>
            <a:r>
              <a:rPr lang="it-IT">
                <a:ea typeface="+mn-lt"/>
                <a:cs typeface="+mn-lt"/>
              </a:rPr>
              <a:t>, Data </a:t>
            </a:r>
            <a:r>
              <a:rPr lang="it-IT" err="1">
                <a:ea typeface="+mn-lt"/>
                <a:cs typeface="+mn-lt"/>
              </a:rPr>
              <a:t>Manipulation</a:t>
            </a:r>
            <a:r>
              <a:rPr lang="it-IT">
                <a:ea typeface="+mn-lt"/>
                <a:cs typeface="+mn-lt"/>
              </a:rPr>
              <a:t> Language)</a:t>
            </a:r>
            <a:endParaRPr lang="it-IT">
              <a:ea typeface="Calibri"/>
              <a:cs typeface="Calibri" panose="020F0502020204030204"/>
            </a:endParaRPr>
          </a:p>
          <a:p>
            <a:pPr marL="457200" indent="-457200"/>
            <a:r>
              <a:rPr lang="it-IT">
                <a:ea typeface="+mn-lt"/>
                <a:cs typeface="+mn-lt"/>
              </a:rPr>
              <a:t>Interrogare i dati memorizzati (</a:t>
            </a:r>
            <a:r>
              <a:rPr lang="it-IT" b="1">
                <a:ea typeface="+mn-lt"/>
                <a:cs typeface="+mn-lt"/>
              </a:rPr>
              <a:t>DQL</a:t>
            </a:r>
            <a:r>
              <a:rPr lang="it-IT">
                <a:ea typeface="+mn-lt"/>
                <a:cs typeface="+mn-lt"/>
              </a:rPr>
              <a:t>, Data Query Language)</a:t>
            </a:r>
            <a:endParaRPr lang="it-IT">
              <a:ea typeface="Calibri"/>
              <a:cs typeface="Calibri" panose="020F0502020204030204"/>
            </a:endParaRPr>
          </a:p>
          <a:p>
            <a:pPr marL="457200" indent="-457200"/>
            <a:r>
              <a:rPr lang="it-IT">
                <a:ea typeface="+mn-lt"/>
                <a:cs typeface="+mn-lt"/>
              </a:rPr>
              <a:t>Creare e gestire strumenti di controllo e accesso ai dati (DCL, Data Control Language)</a:t>
            </a:r>
          </a:p>
          <a:p>
            <a:pPr marL="457200" indent="-457200"/>
            <a:r>
              <a:rPr lang="it-IT">
                <a:cs typeface="Calibri" panose="020F0502020204030204"/>
              </a:rPr>
              <a:t>Utilizzare le transazioni efficacemente (</a:t>
            </a:r>
            <a:r>
              <a:rPr lang="it-IT" b="1">
                <a:cs typeface="Calibri" panose="020F0502020204030204"/>
              </a:rPr>
              <a:t>TCL</a:t>
            </a:r>
            <a:r>
              <a:rPr lang="it-IT">
                <a:cs typeface="Calibri" panose="020F0502020204030204"/>
              </a:rPr>
              <a:t>, </a:t>
            </a:r>
            <a:r>
              <a:rPr lang="it-IT" err="1">
                <a:cs typeface="Calibri" panose="020F0502020204030204"/>
              </a:rPr>
              <a:t>Transaction</a:t>
            </a:r>
            <a:r>
              <a:rPr lang="it-IT">
                <a:cs typeface="Calibri" panose="020F0502020204030204"/>
              </a:rPr>
              <a:t> Control Language)</a:t>
            </a:r>
            <a:endParaRPr lang="it-IT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306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inguaggio SQL: Differenza tra DDL, DML, DCL e DQL">
            <a:extLst>
              <a:ext uri="{FF2B5EF4-FFF2-40B4-BE49-F238E27FC236}">
                <a16:creationId xmlns:a16="http://schemas.microsoft.com/office/drawing/2014/main" id="{D9F89225-3FE7-5D5F-A85E-BF2055EE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8" y="859319"/>
            <a:ext cx="9154509" cy="4824050"/>
          </a:xfrm>
          <a:prstGeom prst="rect">
            <a:avLst/>
          </a:prstGeom>
        </p:spPr>
      </p:pic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70992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Postgres: Primi passi tramite ORM</vt:lpstr>
      <vt:lpstr>Di cosa parleremo</vt:lpstr>
      <vt:lpstr>Che cos'è un database</vt:lpstr>
      <vt:lpstr>Tipologie di database</vt:lpstr>
      <vt:lpstr>Database relazionali</vt:lpstr>
      <vt:lpstr>Database non relazionali</vt:lpstr>
      <vt:lpstr>Un veloce confronto</vt:lpstr>
      <vt:lpstr>Structured Query Language</vt:lpstr>
      <vt:lpstr>PowerPoint Presentation</vt:lpstr>
      <vt:lpstr>La storia di PostgreSQL</vt:lpstr>
      <vt:lpstr>Le qualità di PostgreSQL</vt:lpstr>
      <vt:lpstr>Cosa sono gli ORM</vt:lpstr>
      <vt:lpstr>Le qualità degli ORM</vt:lpstr>
      <vt:lpstr>Le qualità degli ORM</vt:lpstr>
      <vt:lpstr>Quindi non si usa più l'SQL?</vt:lpstr>
      <vt:lpstr>Quando dovrei usarli?</vt:lpstr>
      <vt:lpstr>Quali ORM per PostgreSQL</vt:lpstr>
      <vt:lpstr>Introduzione a TypeORM</vt:lpstr>
      <vt:lpstr>TypeORM: database supportati</vt:lpstr>
      <vt:lpstr>TypeORM: active record</vt:lpstr>
      <vt:lpstr>TypeORM: entity manager</vt:lpstr>
      <vt:lpstr>TypeORM: data mapper</vt:lpstr>
      <vt:lpstr>TypeORM: view entity</vt:lpstr>
      <vt:lpstr>TypeORM: relations</vt:lpstr>
      <vt:lpstr>Esempio (TypeORM + Express + PG)</vt:lpstr>
      <vt:lpstr>Altro di interessante?</vt:lpstr>
      <vt:lpstr>Uno stack backend</vt:lpstr>
      <vt:lpstr>Grazie della pazienza!</vt:lpstr>
      <vt:lpstr>Risorse</vt:lpstr>
      <vt:lpstr>Link e contatti, scriviamoci!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776</cp:revision>
  <dcterms:created xsi:type="dcterms:W3CDTF">2023-10-25T10:13:14Z</dcterms:created>
  <dcterms:modified xsi:type="dcterms:W3CDTF">2023-10-27T23:28:14Z</dcterms:modified>
</cp:coreProperties>
</file>