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74" r:id="rId6"/>
    <p:sldId id="257" r:id="rId7"/>
    <p:sldId id="275" r:id="rId8"/>
    <p:sldId id="276" r:id="rId9"/>
    <p:sldId id="277" r:id="rId10"/>
    <p:sldId id="262" r:id="rId11"/>
    <p:sldId id="270" r:id="rId12"/>
    <p:sldId id="263" r:id="rId13"/>
    <p:sldId id="271" r:id="rId14"/>
    <p:sldId id="272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4BD6A-0DF3-4A91-A84E-A5129B3AA1C5}" v="15" dt="2020-05-29T20:44:49.050"/>
    <p1510:client id="{50B3EACA-89FF-4683-8994-1D5240499E8B}" v="3" dt="2020-05-29T18:57:43.400"/>
    <p1510:client id="{91D85A59-0465-455D-A94D-50AA4F9A5281}" v="15" dt="2020-05-29T20:30:56.088"/>
    <p1510:client id="{A9FBE974-82E5-4700-8CB2-AE9FA7F58454}" v="1" dt="2020-05-28T17:23:59.375"/>
    <p1510:client id="{D1DB874A-65AD-4562-9AF5-99A360B66CD0}" v="2" dt="2020-05-23T12:59:31.008"/>
    <p1510:client id="{DFC88464-6FD4-4F64-A7BC-18D03D4C193E}" v="2" dt="2020-05-29T15:16:16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bert Jérôme" userId="S::jerome.humbert@hes-so.ch::9c744c29-729b-4433-bda9-0a2af359a138" providerId="AD" clId="Web-{4674BD6A-0DF3-4A91-A84E-A5129B3AA1C5}"/>
    <pc:docChg chg="addSld delSld modSld">
      <pc:chgData name="Humbert Jérôme" userId="S::jerome.humbert@hes-so.ch::9c744c29-729b-4433-bda9-0a2af359a138" providerId="AD" clId="Web-{4674BD6A-0DF3-4A91-A84E-A5129B3AA1C5}" dt="2020-05-29T20:44:49.050" v="12"/>
      <pc:docMkLst>
        <pc:docMk/>
      </pc:docMkLst>
      <pc:sldChg chg="addSp delSp modSp new del">
        <pc:chgData name="Humbert Jérôme" userId="S::jerome.humbert@hes-so.ch::9c744c29-729b-4433-bda9-0a2af359a138" providerId="AD" clId="Web-{4674BD6A-0DF3-4A91-A84E-A5129B3AA1C5}" dt="2020-05-29T20:44:49.050" v="12"/>
        <pc:sldMkLst>
          <pc:docMk/>
          <pc:sldMk cId="3670862128" sldId="270"/>
        </pc:sldMkLst>
        <pc:spChg chg="del">
          <ac:chgData name="Humbert Jérôme" userId="S::jerome.humbert@hes-so.ch::9c744c29-729b-4433-bda9-0a2af359a138" providerId="AD" clId="Web-{4674BD6A-0DF3-4A91-A84E-A5129B3AA1C5}" dt="2020-05-29T20:44:12.409" v="3"/>
          <ac:spMkLst>
            <pc:docMk/>
            <pc:sldMk cId="3670862128" sldId="270"/>
            <ac:spMk id="3" creationId="{221D27CE-7807-42C6-9A5E-C779693B2D51}"/>
          </ac:spMkLst>
        </pc:spChg>
        <pc:spChg chg="add del mod">
          <ac:chgData name="Humbert Jérôme" userId="S::jerome.humbert@hes-so.ch::9c744c29-729b-4433-bda9-0a2af359a138" providerId="AD" clId="Web-{4674BD6A-0DF3-4A91-A84E-A5129B3AA1C5}" dt="2020-05-29T20:44:38.034" v="8"/>
          <ac:spMkLst>
            <pc:docMk/>
            <pc:sldMk cId="3670862128" sldId="270"/>
            <ac:spMk id="6" creationId="{02B2A08C-174D-47B2-B812-C9400EB7EFC5}"/>
          </ac:spMkLst>
        </pc:spChg>
        <pc:spChg chg="add mod">
          <ac:chgData name="Humbert Jérôme" userId="S::jerome.humbert@hes-so.ch::9c744c29-729b-4433-bda9-0a2af359a138" providerId="AD" clId="Web-{4674BD6A-0DF3-4A91-A84E-A5129B3AA1C5}" dt="2020-05-29T20:44:42.143" v="9"/>
          <ac:spMkLst>
            <pc:docMk/>
            <pc:sldMk cId="3670862128" sldId="270"/>
            <ac:spMk id="9" creationId="{6834B6A3-D6DA-47FE-B233-84F54E9F7578}"/>
          </ac:spMkLst>
        </pc:spChg>
        <pc:picChg chg="add del mod ord">
          <ac:chgData name="Humbert Jérôme" userId="S::jerome.humbert@hes-so.ch::9c744c29-729b-4433-bda9-0a2af359a138" providerId="AD" clId="Web-{4674BD6A-0DF3-4A91-A84E-A5129B3AA1C5}" dt="2020-05-29T20:44:26.893" v="7"/>
          <ac:picMkLst>
            <pc:docMk/>
            <pc:sldMk cId="3670862128" sldId="270"/>
            <ac:picMk id="4" creationId="{C8C64256-B621-4CB2-9844-F1E8E889CFE6}"/>
          </ac:picMkLst>
        </pc:picChg>
        <pc:picChg chg="add del mod ord">
          <ac:chgData name="Humbert Jérôme" userId="S::jerome.humbert@hes-so.ch::9c744c29-729b-4433-bda9-0a2af359a138" providerId="AD" clId="Web-{4674BD6A-0DF3-4A91-A84E-A5129B3AA1C5}" dt="2020-05-29T20:44:42.143" v="9"/>
          <ac:picMkLst>
            <pc:docMk/>
            <pc:sldMk cId="3670862128" sldId="270"/>
            <ac:picMk id="7" creationId="{658DFECF-EF9E-4612-B4FF-B67809AF1659}"/>
          </ac:picMkLst>
        </pc:picChg>
      </pc:sldChg>
      <pc:sldChg chg="new del">
        <pc:chgData name="Humbert Jérôme" userId="S::jerome.humbert@hes-so.ch::9c744c29-729b-4433-bda9-0a2af359a138" providerId="AD" clId="Web-{4674BD6A-0DF3-4A91-A84E-A5129B3AA1C5}" dt="2020-05-29T20:44:47.409" v="11"/>
        <pc:sldMkLst>
          <pc:docMk/>
          <pc:sldMk cId="3789512140" sldId="271"/>
        </pc:sldMkLst>
      </pc:sldChg>
      <pc:sldChg chg="new del">
        <pc:chgData name="Humbert Jérôme" userId="S::jerome.humbert@hes-so.ch::9c744c29-729b-4433-bda9-0a2af359a138" providerId="AD" clId="Web-{4674BD6A-0DF3-4A91-A84E-A5129B3AA1C5}" dt="2020-05-29T20:44:45.690" v="10"/>
        <pc:sldMkLst>
          <pc:docMk/>
          <pc:sldMk cId="3359904590" sldId="272"/>
        </pc:sldMkLst>
      </pc:sldChg>
    </pc:docChg>
  </pc:docChgLst>
  <pc:docChgLst>
    <pc:chgData name="Greub Oliver" userId="S::oliver.greub@hes-so.ch::05c90c71-1f16-4066-8ce3-d699699e96c3" providerId="AD" clId="Web-{DFC88464-6FD4-4F64-A7BC-18D03D4C193E}"/>
    <pc:docChg chg="modSld">
      <pc:chgData name="Greub Oliver" userId="S::oliver.greub@hes-so.ch::05c90c71-1f16-4066-8ce3-d699699e96c3" providerId="AD" clId="Web-{DFC88464-6FD4-4F64-A7BC-18D03D4C193E}" dt="2020-05-29T15:16:16.577" v="1" actId="14100"/>
      <pc:docMkLst>
        <pc:docMk/>
      </pc:docMkLst>
      <pc:sldChg chg="modSp">
        <pc:chgData name="Greub Oliver" userId="S::oliver.greub@hes-so.ch::05c90c71-1f16-4066-8ce3-d699699e96c3" providerId="AD" clId="Web-{DFC88464-6FD4-4F64-A7BC-18D03D4C193E}" dt="2020-05-29T15:16:16.577" v="1" actId="14100"/>
        <pc:sldMkLst>
          <pc:docMk/>
          <pc:sldMk cId="676202920" sldId="268"/>
        </pc:sldMkLst>
        <pc:picChg chg="mod">
          <ac:chgData name="Greub Oliver" userId="S::oliver.greub@hes-so.ch::05c90c71-1f16-4066-8ce3-d699699e96c3" providerId="AD" clId="Web-{DFC88464-6FD4-4F64-A7BC-18D03D4C193E}" dt="2020-05-29T15:16:16.577" v="1" actId="14100"/>
          <ac:picMkLst>
            <pc:docMk/>
            <pc:sldMk cId="676202920" sldId="268"/>
            <ac:picMk id="5" creationId="{3D52FC3A-CB0C-4C34-A27F-DD39C182562F}"/>
          </ac:picMkLst>
        </pc:picChg>
      </pc:sldChg>
    </pc:docChg>
  </pc:docChgLst>
  <pc:docChgLst>
    <pc:chgData name="Jacot-Dit-Montandon Ludovic" userId="S::ludovic.jacotdit@hes-so.ch::a6fd467b-066e-4421-af87-948fe5388ab1" providerId="AD" clId="Web-{A9FBE974-82E5-4700-8CB2-AE9FA7F58454}"/>
    <pc:docChg chg="modSld">
      <pc:chgData name="Jacot-Dit-Montandon Ludovic" userId="S::ludovic.jacotdit@hes-so.ch::a6fd467b-066e-4421-af87-948fe5388ab1" providerId="AD" clId="Web-{A9FBE974-82E5-4700-8CB2-AE9FA7F58454}" dt="2020-05-28T17:23:59.375" v="0" actId="1076"/>
      <pc:docMkLst>
        <pc:docMk/>
      </pc:docMkLst>
      <pc:sldChg chg="modSp">
        <pc:chgData name="Jacot-Dit-Montandon Ludovic" userId="S::ludovic.jacotdit@hes-so.ch::a6fd467b-066e-4421-af87-948fe5388ab1" providerId="AD" clId="Web-{A9FBE974-82E5-4700-8CB2-AE9FA7F58454}" dt="2020-05-28T17:23:59.375" v="0" actId="1076"/>
        <pc:sldMkLst>
          <pc:docMk/>
          <pc:sldMk cId="2473401483" sldId="259"/>
        </pc:sldMkLst>
        <pc:spChg chg="mod">
          <ac:chgData name="Jacot-Dit-Montandon Ludovic" userId="S::ludovic.jacotdit@hes-so.ch::a6fd467b-066e-4421-af87-948fe5388ab1" providerId="AD" clId="Web-{A9FBE974-82E5-4700-8CB2-AE9FA7F58454}" dt="2020-05-28T17:23:59.375" v="0" actId="1076"/>
          <ac:spMkLst>
            <pc:docMk/>
            <pc:sldMk cId="2473401483" sldId="259"/>
            <ac:spMk id="3" creationId="{B4801824-2C48-4AE0-87D0-2E791A8233CB}"/>
          </ac:spMkLst>
        </pc:spChg>
      </pc:sldChg>
    </pc:docChg>
  </pc:docChgLst>
  <pc:docChgLst>
    <pc:chgData name="Abab David" userId="S::david.abab@hes-so.ch::d2175da5-2436-4e95-9e7c-a0ac95d3dd18" providerId="AD" clId="Web-{50B3EACA-89FF-4683-8994-1D5240499E8B}"/>
    <pc:docChg chg="delSld">
      <pc:chgData name="Abab David" userId="S::david.abab@hes-so.ch::d2175da5-2436-4e95-9e7c-a0ac95d3dd18" providerId="AD" clId="Web-{50B3EACA-89FF-4683-8994-1D5240499E8B}" dt="2020-05-29T18:57:43.400" v="2"/>
      <pc:docMkLst>
        <pc:docMk/>
      </pc:docMkLst>
      <pc:sldChg chg="del">
        <pc:chgData name="Abab David" userId="S::david.abab@hes-so.ch::d2175da5-2436-4e95-9e7c-a0ac95d3dd18" providerId="AD" clId="Web-{50B3EACA-89FF-4683-8994-1D5240499E8B}" dt="2020-05-29T18:57:40.556" v="0"/>
        <pc:sldMkLst>
          <pc:docMk/>
          <pc:sldMk cId="2473401483" sldId="259"/>
        </pc:sldMkLst>
      </pc:sldChg>
      <pc:sldChg chg="del">
        <pc:chgData name="Abab David" userId="S::david.abab@hes-so.ch::d2175da5-2436-4e95-9e7c-a0ac95d3dd18" providerId="AD" clId="Web-{50B3EACA-89FF-4683-8994-1D5240499E8B}" dt="2020-05-29T18:57:42.384" v="1"/>
        <pc:sldMkLst>
          <pc:docMk/>
          <pc:sldMk cId="2172462045" sldId="260"/>
        </pc:sldMkLst>
      </pc:sldChg>
      <pc:sldChg chg="del">
        <pc:chgData name="Abab David" userId="S::david.abab@hes-so.ch::d2175da5-2436-4e95-9e7c-a0ac95d3dd18" providerId="AD" clId="Web-{50B3EACA-89FF-4683-8994-1D5240499E8B}" dt="2020-05-29T18:57:43.400" v="2"/>
        <pc:sldMkLst>
          <pc:docMk/>
          <pc:sldMk cId="2700205814" sldId="261"/>
        </pc:sldMkLst>
      </pc:sldChg>
    </pc:docChg>
  </pc:docChgLst>
  <pc:docChgLst>
    <pc:chgData name="Humbert Jérôme" userId="S::jerome.humbert@hes-so.ch::9c744c29-729b-4433-bda9-0a2af359a138" providerId="AD" clId="Web-{91D85A59-0465-455D-A94D-50AA4F9A5281}"/>
    <pc:docChg chg="modSld">
      <pc:chgData name="Humbert Jérôme" userId="S::jerome.humbert@hes-so.ch::9c744c29-729b-4433-bda9-0a2af359a138" providerId="AD" clId="Web-{91D85A59-0465-455D-A94D-50AA4F9A5281}" dt="2020-05-29T20:30:47.697" v="1"/>
      <pc:docMkLst>
        <pc:docMk/>
      </pc:docMkLst>
      <pc:sldChg chg="addSp delSp modSp">
        <pc:chgData name="Humbert Jérôme" userId="S::jerome.humbert@hes-so.ch::9c744c29-729b-4433-bda9-0a2af359a138" providerId="AD" clId="Web-{91D85A59-0465-455D-A94D-50AA4F9A5281}" dt="2020-05-29T20:30:47.697" v="1"/>
        <pc:sldMkLst>
          <pc:docMk/>
          <pc:sldMk cId="1895772488" sldId="269"/>
        </pc:sldMkLst>
        <pc:picChg chg="add del mod">
          <ac:chgData name="Humbert Jérôme" userId="S::jerome.humbert@hes-so.ch::9c744c29-729b-4433-bda9-0a2af359a138" providerId="AD" clId="Web-{91D85A59-0465-455D-A94D-50AA4F9A5281}" dt="2020-05-29T20:30:47.697" v="1"/>
          <ac:picMkLst>
            <pc:docMk/>
            <pc:sldMk cId="1895772488" sldId="269"/>
            <ac:picMk id="4" creationId="{F64D5972-07E8-4754-9B07-D78D9828D5E4}"/>
          </ac:picMkLst>
        </pc:picChg>
      </pc:sldChg>
    </pc:docChg>
  </pc:docChgLst>
  <pc:docChgLst>
    <pc:chgData name="Greub Oliver" userId="S::oliver.greub@hes-so.ch::05c90c71-1f16-4066-8ce3-d699699e96c3" providerId="AD" clId="Web-{D1DB874A-65AD-4562-9AF5-99A360B66CD0}"/>
    <pc:docChg chg="modSld">
      <pc:chgData name="Greub Oliver" userId="S::oliver.greub@hes-so.ch::05c90c71-1f16-4066-8ce3-d699699e96c3" providerId="AD" clId="Web-{D1DB874A-65AD-4562-9AF5-99A360B66CD0}" dt="2020-05-23T12:59:31.008" v="1" actId="1076"/>
      <pc:docMkLst>
        <pc:docMk/>
      </pc:docMkLst>
      <pc:sldChg chg="modSp">
        <pc:chgData name="Greub Oliver" userId="S::oliver.greub@hes-so.ch::05c90c71-1f16-4066-8ce3-d699699e96c3" providerId="AD" clId="Web-{D1DB874A-65AD-4562-9AF5-99A360B66CD0}" dt="2020-05-23T12:59:31.008" v="1" actId="1076"/>
        <pc:sldMkLst>
          <pc:docMk/>
          <pc:sldMk cId="2473401483" sldId="259"/>
        </pc:sldMkLst>
        <pc:spChg chg="mod">
          <ac:chgData name="Greub Oliver" userId="S::oliver.greub@hes-so.ch::05c90c71-1f16-4066-8ce3-d699699e96c3" providerId="AD" clId="Web-{D1DB874A-65AD-4562-9AF5-99A360B66CD0}" dt="2020-05-23T12:59:31.008" v="1" actId="1076"/>
          <ac:spMkLst>
            <pc:docMk/>
            <pc:sldMk cId="2473401483" sldId="259"/>
            <ac:spMk id="3" creationId="{B4801824-2C48-4AE0-87D0-2E791A8233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31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81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892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8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71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788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855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30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45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85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100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68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811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714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50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11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038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C0C3-5FF5-48B7-B568-298B11A0C258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6480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hyperlink" Target="https://www.geeksforgeeks.org/file-handling-python/?ref=lb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5.gif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E715D-AD3C-4318-92B6-29A98DD8E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Labo 63-11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A89D16-1701-492C-A121-9664D68B1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Semaine 10</a:t>
            </a:r>
          </a:p>
        </p:txBody>
      </p:sp>
    </p:spTree>
    <p:extLst>
      <p:ext uri="{BB962C8B-B14F-4D97-AF65-F5344CB8AC3E}">
        <p14:creationId xmlns:p14="http://schemas.microsoft.com/office/powerpoint/2010/main" val="1096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Charger un niveau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3656289" cy="425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dirty="0"/>
              <a:t>Pour charger un niveau, il faut bien avoir en tête comment est composé le niveau dans le fichier texte</a:t>
            </a:r>
          </a:p>
          <a:p>
            <a:pPr marL="0" indent="0">
              <a:buNone/>
            </a:pPr>
            <a:endParaRPr lang="fr-CH" sz="1400" dirty="0"/>
          </a:p>
          <a:p>
            <a:pPr marL="0" indent="0">
              <a:buNone/>
            </a:pPr>
            <a:endParaRPr lang="fr-CH" sz="1400" dirty="0"/>
          </a:p>
          <a:p>
            <a:pPr marL="0" indent="0">
              <a:buNone/>
            </a:pPr>
            <a:endParaRPr lang="fr-CH" sz="1400" dirty="0"/>
          </a:p>
          <a:p>
            <a:pPr marL="0" indent="0">
              <a:buNone/>
            </a:pPr>
            <a:r>
              <a:rPr lang="fr-CH" sz="1400" dirty="0"/>
              <a:t>Ensuite il faut savoir comment ouvrir/lire un fichier texte depuis python</a:t>
            </a:r>
          </a:p>
          <a:p>
            <a:pPr marL="0" indent="0">
              <a:buNone/>
            </a:pPr>
            <a:endParaRPr lang="fr-CH" sz="1400" dirty="0"/>
          </a:p>
          <a:p>
            <a:pPr marL="0" indent="0">
              <a:buNone/>
            </a:pPr>
            <a:r>
              <a:rPr lang="fr-CH" sz="1400" dirty="0"/>
              <a:t>Pour plus d’exemples voir la partie </a:t>
            </a:r>
            <a:r>
              <a:rPr lang="fr-CH" sz="1400" dirty="0" err="1"/>
              <a:t>with</a:t>
            </a:r>
            <a:r>
              <a:rPr lang="fr-CH" sz="1400" dirty="0"/>
              <a:t> open de cette page :</a:t>
            </a:r>
          </a:p>
          <a:p>
            <a:pPr marL="0" indent="0">
              <a:buNone/>
            </a:pPr>
            <a:r>
              <a:rPr lang="fr-CH" sz="1400" dirty="0">
                <a:hlinkClick r:id="rId4"/>
              </a:rPr>
              <a:t>https://www.geeksforgeeks.org/file-handling-python/?ref=lbp</a:t>
            </a:r>
            <a:r>
              <a:rPr lang="fr-CH" sz="14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53A7B1-7031-4010-BD33-BF7B2050FE81}"/>
              </a:ext>
            </a:extLst>
          </p:cNvPr>
          <p:cNvSpPr txBox="1"/>
          <p:nvPr/>
        </p:nvSpPr>
        <p:spPr>
          <a:xfrm>
            <a:off x="5576069" y="96258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Structure d’un niveau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900782-AFD5-4198-9AA5-E70B8548FE17}"/>
              </a:ext>
            </a:extLst>
          </p:cNvPr>
          <p:cNvSpPr txBox="1"/>
          <p:nvPr/>
        </p:nvSpPr>
        <p:spPr>
          <a:xfrm>
            <a:off x="5576069" y="4093690"/>
            <a:ext cx="57279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Je vous conseille l’usage de </a:t>
            </a:r>
            <a:r>
              <a:rPr kumimoji="0" lang="fr-CH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open()</a:t>
            </a: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afin d’ouvrir vos fichiers. Voici un exemple d’usage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solidFill>
                  <a:prstClr val="black"/>
                </a:solidFill>
                <a:latin typeface="Trebuchet MS" panose="020B0603020202020204"/>
              </a:rPr>
              <a:t>					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solidFill>
                  <a:prstClr val="black"/>
                </a:solidFill>
                <a:latin typeface="Trebuchet MS" panose="020B0603020202020204"/>
              </a:rPr>
              <a:t>					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000" i="1" dirty="0">
                <a:solidFill>
                  <a:schemeClr val="accent5"/>
                </a:solidFill>
                <a:latin typeface="Trebuchet MS" panose="020B0603020202020204"/>
              </a:rPr>
              <a:t>Note : le </a:t>
            </a:r>
            <a:r>
              <a:rPr lang="fr-CH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f</a:t>
            </a:r>
            <a:r>
              <a:rPr lang="fr-CH" sz="1000" dirty="0">
                <a:solidFill>
                  <a:srgbClr val="0070C0"/>
                </a:solidFill>
                <a:latin typeface="Trebuchet MS" panose="020B0603020202020204"/>
              </a:rPr>
              <a:t> </a:t>
            </a:r>
            <a:r>
              <a:rPr lang="fr-CH" sz="1000" i="1" dirty="0">
                <a:solidFill>
                  <a:schemeClr val="accent5"/>
                </a:solidFill>
                <a:latin typeface="Trebuchet MS" panose="020B0603020202020204"/>
              </a:rPr>
              <a:t>permet de définir le nom avec lequel </a:t>
            </a:r>
            <a:br>
              <a:rPr lang="fr-CH" sz="1000" i="1" dirty="0">
                <a:solidFill>
                  <a:schemeClr val="accent5"/>
                </a:solidFill>
                <a:latin typeface="Trebuchet MS" panose="020B0603020202020204"/>
              </a:rPr>
            </a:br>
            <a:r>
              <a:rPr lang="fr-CH" sz="1000" i="1" dirty="0">
                <a:solidFill>
                  <a:schemeClr val="accent5"/>
                </a:solidFill>
                <a:latin typeface="Trebuchet MS" panose="020B0603020202020204"/>
              </a:rPr>
              <a:t>on nomme la variable référençant le fichier afin de </a:t>
            </a:r>
            <a:br>
              <a:rPr lang="fr-CH" sz="1000" i="1" dirty="0">
                <a:solidFill>
                  <a:schemeClr val="accent5"/>
                </a:solidFill>
                <a:latin typeface="Trebuchet MS" panose="020B0603020202020204"/>
              </a:rPr>
            </a:br>
            <a:r>
              <a:rPr lang="fr-CH" sz="1000" i="1" dirty="0">
                <a:solidFill>
                  <a:schemeClr val="accent5"/>
                </a:solidFill>
                <a:latin typeface="Trebuchet MS" panose="020B0603020202020204"/>
              </a:rPr>
              <a:t>pouvoir appeler des fonctions dessus (ici le </a:t>
            </a:r>
            <a:r>
              <a:rPr lang="fr-CH" sz="1000" i="1" dirty="0" err="1">
                <a:solidFill>
                  <a:schemeClr val="accent5"/>
                </a:solidFill>
                <a:latin typeface="Trebuchet MS" panose="020B0603020202020204"/>
              </a:rPr>
              <a:t>f.write</a:t>
            </a:r>
            <a:r>
              <a:rPr lang="fr-CH" sz="1000" i="1" dirty="0">
                <a:solidFill>
                  <a:schemeClr val="accent5"/>
                </a:solidFill>
                <a:latin typeface="Trebuchet MS" panose="020B0603020202020204"/>
              </a:rPr>
              <a:t>())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377366-EF29-479E-BDC9-E1F901CBA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642" y="4824874"/>
            <a:ext cx="3525022" cy="4988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CB31FBD-3687-4859-90FC-B35E2FDC40FE}"/>
              </a:ext>
            </a:extLst>
          </p:cNvPr>
          <p:cNvSpPr txBox="1"/>
          <p:nvPr/>
        </p:nvSpPr>
        <p:spPr>
          <a:xfrm>
            <a:off x="9216732" y="4950152"/>
            <a:ext cx="2652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Second paramètre :</a:t>
            </a:r>
          </a:p>
          <a:p>
            <a:r>
              <a:rPr lang="fr-CH" sz="1200" dirty="0">
                <a:solidFill>
                  <a:schemeClr val="bg1"/>
                </a:solidFill>
              </a:rPr>
              <a:t>"r", lecture</a:t>
            </a:r>
          </a:p>
          <a:p>
            <a:r>
              <a:rPr lang="fr-CH" sz="1200" dirty="0">
                <a:solidFill>
                  <a:schemeClr val="bg1"/>
                </a:solidFill>
              </a:rPr>
              <a:t>"w", écriture</a:t>
            </a:r>
          </a:p>
          <a:p>
            <a:r>
              <a:rPr lang="fr-CH" sz="1200" dirty="0">
                <a:solidFill>
                  <a:schemeClr val="bg1"/>
                </a:solidFill>
              </a:rPr>
              <a:t>"a", édition (ajout à la fin)</a:t>
            </a:r>
          </a:p>
          <a:p>
            <a:r>
              <a:rPr lang="fr-CH" sz="1200" dirty="0">
                <a:solidFill>
                  <a:schemeClr val="bg1"/>
                </a:solidFill>
              </a:rPr>
              <a:t>"r+", lecture et écriture</a:t>
            </a:r>
          </a:p>
          <a:p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069" y="1293697"/>
            <a:ext cx="5615713" cy="27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Charger un niveau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3656289" cy="425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dirty="0"/>
              <a:t>Une fois le fichier ouvert, il est possible d’obtenir toutes les lignes de celles-ci</a:t>
            </a:r>
          </a:p>
          <a:p>
            <a:pPr marL="0" indent="0">
              <a:buNone/>
            </a:pPr>
            <a:endParaRPr lang="fr-CH" sz="1400" dirty="0"/>
          </a:p>
          <a:p>
            <a:pPr marL="0" indent="0">
              <a:buNone/>
            </a:pPr>
            <a:r>
              <a:rPr lang="fr-CH" sz="1400" dirty="0"/>
              <a:t>Pour créer chacune des entités, référez-vous aux fonctions fournies dans outils.py !</a:t>
            </a:r>
          </a:p>
          <a:p>
            <a:pPr marL="0" indent="0">
              <a:buNone/>
            </a:pPr>
            <a:endParaRPr lang="fr-CH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900782-AFD5-4198-9AA5-E70B8548FE17}"/>
              </a:ext>
            </a:extLst>
          </p:cNvPr>
          <p:cNvSpPr txBox="1"/>
          <p:nvPr/>
        </p:nvSpPr>
        <p:spPr>
          <a:xfrm>
            <a:off x="5431367" y="767212"/>
            <a:ext cx="5727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Grâce à la fonction </a:t>
            </a:r>
            <a:r>
              <a:rPr kumimoji="0" lang="fr-CH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f.readlines</a:t>
            </a: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qui va nous retourner une liste de chaque ligne.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600" dirty="0">
                <a:solidFill>
                  <a:prstClr val="black"/>
                </a:solidFill>
                <a:latin typeface="Trebuchet MS" panose="020B0603020202020204"/>
              </a:rPr>
              <a:t>Avec cela, vous pourrez faire en sorte de tester chaque caractère de chaque ligne et de remplir les listes nécessaires au fonctionnement du jeu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15" name="Tableau 22">
            <a:extLst>
              <a:ext uri="{FF2B5EF4-FFF2-40B4-BE49-F238E27FC236}">
                <a16:creationId xmlns:a16="http://schemas.microsoft.com/office/drawing/2014/main" id="{40D5296F-4F4B-46E1-8CC7-A0D9E54D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83786"/>
              </p:ext>
            </p:extLst>
          </p:nvPr>
        </p:nvGraphicFramePr>
        <p:xfrm>
          <a:off x="5595755" y="2806790"/>
          <a:ext cx="26995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59">
                  <a:extLst>
                    <a:ext uri="{9D8B030D-6E8A-4147-A177-3AD203B41FA5}">
                      <a16:colId xmlns:a16="http://schemas.microsoft.com/office/drawing/2014/main" val="4182987686"/>
                    </a:ext>
                  </a:extLst>
                </a:gridCol>
                <a:gridCol w="269959">
                  <a:extLst>
                    <a:ext uri="{9D8B030D-6E8A-4147-A177-3AD203B41FA5}">
                      <a16:colId xmlns:a16="http://schemas.microsoft.com/office/drawing/2014/main" val="4191700810"/>
                    </a:ext>
                  </a:extLst>
                </a:gridCol>
                <a:gridCol w="269959">
                  <a:extLst>
                    <a:ext uri="{9D8B030D-6E8A-4147-A177-3AD203B41FA5}">
                      <a16:colId xmlns:a16="http://schemas.microsoft.com/office/drawing/2014/main" val="3860442200"/>
                    </a:ext>
                  </a:extLst>
                </a:gridCol>
                <a:gridCol w="269959">
                  <a:extLst>
                    <a:ext uri="{9D8B030D-6E8A-4147-A177-3AD203B41FA5}">
                      <a16:colId xmlns:a16="http://schemas.microsoft.com/office/drawing/2014/main" val="3641504746"/>
                    </a:ext>
                  </a:extLst>
                </a:gridCol>
                <a:gridCol w="269959">
                  <a:extLst>
                    <a:ext uri="{9D8B030D-6E8A-4147-A177-3AD203B41FA5}">
                      <a16:colId xmlns:a16="http://schemas.microsoft.com/office/drawing/2014/main" val="1883112088"/>
                    </a:ext>
                  </a:extLst>
                </a:gridCol>
                <a:gridCol w="269959">
                  <a:extLst>
                    <a:ext uri="{9D8B030D-6E8A-4147-A177-3AD203B41FA5}">
                      <a16:colId xmlns:a16="http://schemas.microsoft.com/office/drawing/2014/main" val="642343330"/>
                    </a:ext>
                  </a:extLst>
                </a:gridCol>
                <a:gridCol w="269959">
                  <a:extLst>
                    <a:ext uri="{9D8B030D-6E8A-4147-A177-3AD203B41FA5}">
                      <a16:colId xmlns:a16="http://schemas.microsoft.com/office/drawing/2014/main" val="1764685475"/>
                    </a:ext>
                  </a:extLst>
                </a:gridCol>
                <a:gridCol w="269959">
                  <a:extLst>
                    <a:ext uri="{9D8B030D-6E8A-4147-A177-3AD203B41FA5}">
                      <a16:colId xmlns:a16="http://schemas.microsoft.com/office/drawing/2014/main" val="20191443"/>
                    </a:ext>
                  </a:extLst>
                </a:gridCol>
                <a:gridCol w="269959">
                  <a:extLst>
                    <a:ext uri="{9D8B030D-6E8A-4147-A177-3AD203B41FA5}">
                      <a16:colId xmlns:a16="http://schemas.microsoft.com/office/drawing/2014/main" val="1209661514"/>
                    </a:ext>
                  </a:extLst>
                </a:gridCol>
                <a:gridCol w="269959">
                  <a:extLst>
                    <a:ext uri="{9D8B030D-6E8A-4147-A177-3AD203B41FA5}">
                      <a16:colId xmlns:a16="http://schemas.microsoft.com/office/drawing/2014/main" val="3051535294"/>
                    </a:ext>
                  </a:extLst>
                </a:gridCol>
              </a:tblGrid>
              <a:tr h="248623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rgbClr val="F1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029735"/>
                  </a:ext>
                </a:extLst>
              </a:tr>
              <a:tr h="277755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15843"/>
                  </a:ext>
                </a:extLst>
              </a:tr>
              <a:tr h="277755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93284"/>
                  </a:ext>
                </a:extLst>
              </a:tr>
              <a:tr h="277755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40916"/>
                  </a:ext>
                </a:extLst>
              </a:tr>
              <a:tr h="277755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01425"/>
                  </a:ext>
                </a:extLst>
              </a:tr>
              <a:tr h="277755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22507"/>
                  </a:ext>
                </a:extLst>
              </a:tr>
              <a:tr h="277755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27244"/>
                  </a:ext>
                </a:extLst>
              </a:tr>
              <a:tr h="277755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58490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5BB5A6A1-C44C-40E0-B2C9-363A69DEE5EB}"/>
              </a:ext>
            </a:extLst>
          </p:cNvPr>
          <p:cNvSpPr txBox="1"/>
          <p:nvPr/>
        </p:nvSpPr>
        <p:spPr>
          <a:xfrm>
            <a:off x="5353419" y="2869446"/>
            <a:ext cx="1779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0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1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2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 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7    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C734D4D-0626-4895-A804-13CEC6AF81D5}"/>
              </a:ext>
            </a:extLst>
          </p:cNvPr>
          <p:cNvSpPr txBox="1"/>
          <p:nvPr/>
        </p:nvSpPr>
        <p:spPr>
          <a:xfrm>
            <a:off x="5626871" y="2565684"/>
            <a:ext cx="26684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0       1       2        3      4       5        6       7       8       9</a:t>
            </a:r>
          </a:p>
        </p:txBody>
      </p:sp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C0DD50FD-2748-4ACD-BC9A-BC676BDEA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81726"/>
              </p:ext>
            </p:extLst>
          </p:nvPr>
        </p:nvGraphicFramePr>
        <p:xfrm>
          <a:off x="9174953" y="2998806"/>
          <a:ext cx="177637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4">
                  <a:extLst>
                    <a:ext uri="{9D8B030D-6E8A-4147-A177-3AD203B41FA5}">
                      <a16:colId xmlns:a16="http://schemas.microsoft.com/office/drawing/2014/main" val="1097045170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476911384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63170900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93147667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26313282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62420"/>
                  </a:ext>
                </a:extLst>
              </a:tr>
            </a:tbl>
          </a:graphicData>
        </a:graphic>
      </p:graphicFrame>
      <p:graphicFrame>
        <p:nvGraphicFramePr>
          <p:cNvPr id="39" name="Tableau 10">
            <a:extLst>
              <a:ext uri="{FF2B5EF4-FFF2-40B4-BE49-F238E27FC236}">
                <a16:creationId xmlns:a16="http://schemas.microsoft.com/office/drawing/2014/main" id="{E68176D7-4DDC-478F-8441-09A76E9C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50629"/>
              </p:ext>
            </p:extLst>
          </p:nvPr>
        </p:nvGraphicFramePr>
        <p:xfrm>
          <a:off x="9174953" y="3726576"/>
          <a:ext cx="177637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4">
                  <a:extLst>
                    <a:ext uri="{9D8B030D-6E8A-4147-A177-3AD203B41FA5}">
                      <a16:colId xmlns:a16="http://schemas.microsoft.com/office/drawing/2014/main" val="1097045170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476911384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63170900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93147667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26313282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62420"/>
                  </a:ext>
                </a:extLst>
              </a:tr>
            </a:tbl>
          </a:graphicData>
        </a:graphic>
      </p:graphicFrame>
      <p:graphicFrame>
        <p:nvGraphicFramePr>
          <p:cNvPr id="40" name="Tableau 10">
            <a:extLst>
              <a:ext uri="{FF2B5EF4-FFF2-40B4-BE49-F238E27FC236}">
                <a16:creationId xmlns:a16="http://schemas.microsoft.com/office/drawing/2014/main" id="{AEB6D58A-35CC-4EEA-AA2F-415CCBC67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69270"/>
              </p:ext>
            </p:extLst>
          </p:nvPr>
        </p:nvGraphicFramePr>
        <p:xfrm>
          <a:off x="9174953" y="4454346"/>
          <a:ext cx="177637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4">
                  <a:extLst>
                    <a:ext uri="{9D8B030D-6E8A-4147-A177-3AD203B41FA5}">
                      <a16:colId xmlns:a16="http://schemas.microsoft.com/office/drawing/2014/main" val="1097045170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476911384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63170900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93147667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26313282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62420"/>
                  </a:ext>
                </a:extLst>
              </a:tr>
            </a:tbl>
          </a:graphicData>
        </a:graphic>
      </p:graphicFrame>
      <p:graphicFrame>
        <p:nvGraphicFramePr>
          <p:cNvPr id="41" name="Tableau 10">
            <a:extLst>
              <a:ext uri="{FF2B5EF4-FFF2-40B4-BE49-F238E27FC236}">
                <a16:creationId xmlns:a16="http://schemas.microsoft.com/office/drawing/2014/main" id="{ABC6D6B0-BED4-4260-A5A3-6FC37ABBF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94576"/>
              </p:ext>
            </p:extLst>
          </p:nvPr>
        </p:nvGraphicFramePr>
        <p:xfrm>
          <a:off x="9174953" y="5182116"/>
          <a:ext cx="177637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4">
                  <a:extLst>
                    <a:ext uri="{9D8B030D-6E8A-4147-A177-3AD203B41FA5}">
                      <a16:colId xmlns:a16="http://schemas.microsoft.com/office/drawing/2014/main" val="1097045170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476911384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63170900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93147667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26313282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62420"/>
                  </a:ext>
                </a:extLst>
              </a:tr>
            </a:tbl>
          </a:graphicData>
        </a:graphic>
      </p:graphicFrame>
      <p:sp>
        <p:nvSpPr>
          <p:cNvPr id="42" name="ZoneTexte 41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116400" y="2721646"/>
            <a:ext cx="642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chemeClr val="bg1"/>
                </a:solidFill>
              </a:rPr>
              <a:t>j</a:t>
            </a:r>
            <a:r>
              <a:rPr lang="fr-CH" sz="900" dirty="0" smtClean="0">
                <a:solidFill>
                  <a:schemeClr val="bg1"/>
                </a:solidFill>
              </a:rPr>
              <a:t>oueur</a:t>
            </a:r>
            <a:endParaRPr lang="fr-CH" sz="900" dirty="0">
              <a:solidFill>
                <a:schemeClr val="bg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0D5EA14-49D4-4AED-839C-0528F8188ADD}"/>
              </a:ext>
            </a:extLst>
          </p:cNvPr>
          <p:cNvSpPr txBox="1"/>
          <p:nvPr/>
        </p:nvSpPr>
        <p:spPr>
          <a:xfrm>
            <a:off x="9116400" y="3451200"/>
            <a:ext cx="74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chemeClr val="bg1"/>
                </a:solidFill>
              </a:rPr>
              <a:t>c</a:t>
            </a:r>
            <a:r>
              <a:rPr lang="fr-CH" sz="900" dirty="0" smtClean="0">
                <a:solidFill>
                  <a:schemeClr val="bg1"/>
                </a:solidFill>
              </a:rPr>
              <a:t>aisses</a:t>
            </a:r>
            <a:endParaRPr lang="fr-CH" sz="900" dirty="0">
              <a:solidFill>
                <a:schemeClr val="bg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0D5EA14-49D4-4AED-839C-0528F8188ADD}"/>
              </a:ext>
            </a:extLst>
          </p:cNvPr>
          <p:cNvSpPr txBox="1"/>
          <p:nvPr/>
        </p:nvSpPr>
        <p:spPr>
          <a:xfrm>
            <a:off x="9130368" y="4177610"/>
            <a:ext cx="74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chemeClr val="bg1"/>
                </a:solidFill>
              </a:rPr>
              <a:t>m</a:t>
            </a:r>
            <a:r>
              <a:rPr lang="fr-CH" sz="900" dirty="0" smtClean="0">
                <a:solidFill>
                  <a:schemeClr val="bg1"/>
                </a:solidFill>
              </a:rPr>
              <a:t>urs</a:t>
            </a:r>
            <a:endParaRPr lang="fr-CH" sz="900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0D5EA14-49D4-4AED-839C-0528F8188ADD}"/>
              </a:ext>
            </a:extLst>
          </p:cNvPr>
          <p:cNvSpPr txBox="1"/>
          <p:nvPr/>
        </p:nvSpPr>
        <p:spPr>
          <a:xfrm>
            <a:off x="9130368" y="4887481"/>
            <a:ext cx="74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 smtClean="0">
                <a:solidFill>
                  <a:schemeClr val="bg1"/>
                </a:solidFill>
              </a:rPr>
              <a:t>cibles</a:t>
            </a:r>
            <a:endParaRPr lang="fr-CH" sz="900" dirty="0">
              <a:solidFill>
                <a:schemeClr val="bg1"/>
              </a:solidFill>
            </a:endParaRPr>
          </a:p>
        </p:txBody>
      </p:sp>
      <p:pic>
        <p:nvPicPr>
          <p:cNvPr id="48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75" y="3757085"/>
            <a:ext cx="304800" cy="304800"/>
          </a:xfrm>
          <a:prstGeom prst="rect">
            <a:avLst/>
          </a:prstGeom>
        </p:spPr>
      </p:pic>
      <p:pic>
        <p:nvPicPr>
          <p:cNvPr id="4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40" y="3764762"/>
            <a:ext cx="304800" cy="304800"/>
          </a:xfrm>
          <a:prstGeom prst="rect">
            <a:avLst/>
          </a:prstGeom>
        </p:spPr>
      </p:pic>
      <p:pic>
        <p:nvPicPr>
          <p:cNvPr id="50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625" y="3757085"/>
            <a:ext cx="304800" cy="304800"/>
          </a:xfrm>
          <a:prstGeom prst="rect">
            <a:avLst/>
          </a:prstGeom>
        </p:spPr>
      </p:pic>
      <p:pic>
        <p:nvPicPr>
          <p:cNvPr id="51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16" y="3764762"/>
            <a:ext cx="304800" cy="30480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75" y="5214382"/>
            <a:ext cx="304800" cy="30480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40" y="5214382"/>
            <a:ext cx="304800" cy="30480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625" y="5214382"/>
            <a:ext cx="304800" cy="30480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16" y="5214382"/>
            <a:ext cx="304800" cy="304800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75" y="4481272"/>
            <a:ext cx="304800" cy="3048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40" y="4474526"/>
            <a:ext cx="304800" cy="3048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625" y="4474526"/>
            <a:ext cx="304800" cy="304800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95" y="4474526"/>
            <a:ext cx="304800" cy="30480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09" y="4474526"/>
            <a:ext cx="304800" cy="30480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75" y="3026810"/>
            <a:ext cx="304800" cy="304800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235807" y="2847106"/>
            <a:ext cx="1715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  2	     3	  4</a:t>
            </a:r>
            <a:endParaRPr lang="fr-CH" sz="700" dirty="0">
              <a:solidFill>
                <a:schemeClr val="bg1"/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212430" y="3579316"/>
            <a:ext cx="1715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  2	     3	  4</a:t>
            </a:r>
            <a:endParaRPr lang="fr-CH" sz="700" dirty="0">
              <a:solidFill>
                <a:schemeClr val="bg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221742" y="4308415"/>
            <a:ext cx="1715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  2	     3	  4</a:t>
            </a:r>
            <a:endParaRPr lang="fr-CH" sz="700" dirty="0">
              <a:solidFill>
                <a:schemeClr val="bg1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226013" y="5031781"/>
            <a:ext cx="1715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  2	     3	  4</a:t>
            </a:r>
            <a:endParaRPr lang="fr-CH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 smtClean="0"/>
              <a:t>Objectif de la semaine</a:t>
            </a:r>
            <a:endParaRPr lang="fr-C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873" b="1"/>
          <a:stretch/>
        </p:blipFill>
        <p:spPr>
          <a:xfrm>
            <a:off x="1094335" y="2373923"/>
            <a:ext cx="2829417" cy="42157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900782-AFD5-4198-9AA5-E70B8548FE17}"/>
              </a:ext>
            </a:extLst>
          </p:cNvPr>
          <p:cNvSpPr txBox="1"/>
          <p:nvPr/>
        </p:nvSpPr>
        <p:spPr>
          <a:xfrm>
            <a:off x="5431367" y="767212"/>
            <a:ext cx="5727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 smtClean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  <a:t>La fonction </a:t>
            </a:r>
            <a:r>
              <a:rPr lang="fr-CH" sz="1600" dirty="0" err="1" smtClean="0">
                <a:solidFill>
                  <a:prstClr val="black"/>
                </a:solidFill>
                <a:latin typeface="Trebuchet MS" panose="020B0603020202020204"/>
              </a:rPr>
              <a:t>jeu_en_cours</a:t>
            </a:r>
            <a: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  <a:t> ne sera malheureusement pas testable tant que les mouvements ne sont pas implémentés.</a:t>
            </a:r>
            <a:b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</a:br>
            <a: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  <a:t/>
            </a:r>
            <a:b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</a:br>
            <a: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  <a:t>Vous pouvez voir si cela fonctionne en créant un niveau avec les cibles toutes remplies par défaut et avec le débugger voir si cela se passe comme prévu.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 smtClean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 smtClean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  <a:t>Pour le chargement du niveau, vous devez pouvoir afficher les 4 niveaux fournis sans pour autant pouvoir déplacer le personnage.</a:t>
            </a:r>
          </a:p>
        </p:txBody>
      </p:sp>
    </p:spTree>
    <p:extLst>
      <p:ext uri="{BB962C8B-B14F-4D97-AF65-F5344CB8AC3E}">
        <p14:creationId xmlns:p14="http://schemas.microsoft.com/office/powerpoint/2010/main" val="29377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 smtClean="0"/>
              <a:t>Structures et fonctionnement</a:t>
            </a:r>
            <a:endParaRPr lang="fr-C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C0DD50FD-2748-4ACD-BC9A-BC676BDEA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52389"/>
              </p:ext>
            </p:extLst>
          </p:nvPr>
        </p:nvGraphicFramePr>
        <p:xfrm>
          <a:off x="9318521" y="3094390"/>
          <a:ext cx="177637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4">
                  <a:extLst>
                    <a:ext uri="{9D8B030D-6E8A-4147-A177-3AD203B41FA5}">
                      <a16:colId xmlns:a16="http://schemas.microsoft.com/office/drawing/2014/main" val="1097045170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476911384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63170900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93147667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26313282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62420"/>
                  </a:ext>
                </a:extLst>
              </a:tr>
            </a:tbl>
          </a:graphicData>
        </a:graphic>
      </p:graphicFrame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E68176D7-4DDC-478F-8441-09A76E9C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54889"/>
              </p:ext>
            </p:extLst>
          </p:nvPr>
        </p:nvGraphicFramePr>
        <p:xfrm>
          <a:off x="9318521" y="3822160"/>
          <a:ext cx="177637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4">
                  <a:extLst>
                    <a:ext uri="{9D8B030D-6E8A-4147-A177-3AD203B41FA5}">
                      <a16:colId xmlns:a16="http://schemas.microsoft.com/office/drawing/2014/main" val="1097045170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476911384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63170900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93147667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26313282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6242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EB6D58A-35CC-4EEA-AA2F-415CCBC67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40757"/>
              </p:ext>
            </p:extLst>
          </p:nvPr>
        </p:nvGraphicFramePr>
        <p:xfrm>
          <a:off x="9318521" y="4549930"/>
          <a:ext cx="177637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4">
                  <a:extLst>
                    <a:ext uri="{9D8B030D-6E8A-4147-A177-3AD203B41FA5}">
                      <a16:colId xmlns:a16="http://schemas.microsoft.com/office/drawing/2014/main" val="1097045170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476911384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63170900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93147667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26313282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62420"/>
                  </a:ext>
                </a:extLst>
              </a:tr>
            </a:tbl>
          </a:graphicData>
        </a:graphic>
      </p:graphicFrame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ABC6D6B0-BED4-4260-A5A3-6FC37ABBF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5564"/>
              </p:ext>
            </p:extLst>
          </p:nvPr>
        </p:nvGraphicFramePr>
        <p:xfrm>
          <a:off x="9318521" y="5277700"/>
          <a:ext cx="177637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4">
                  <a:extLst>
                    <a:ext uri="{9D8B030D-6E8A-4147-A177-3AD203B41FA5}">
                      <a16:colId xmlns:a16="http://schemas.microsoft.com/office/drawing/2014/main" val="1097045170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476911384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163170900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931476672"/>
                    </a:ext>
                  </a:extLst>
                </a:gridCol>
                <a:gridCol w="355274">
                  <a:extLst>
                    <a:ext uri="{9D8B030D-6E8A-4147-A177-3AD203B41FA5}">
                      <a16:colId xmlns:a16="http://schemas.microsoft.com/office/drawing/2014/main" val="226313282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62420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259968" y="2817230"/>
            <a:ext cx="642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chemeClr val="bg1"/>
                </a:solidFill>
              </a:rPr>
              <a:t>j</a:t>
            </a:r>
            <a:r>
              <a:rPr lang="fr-CH" sz="900" dirty="0" smtClean="0">
                <a:solidFill>
                  <a:schemeClr val="bg1"/>
                </a:solidFill>
              </a:rPr>
              <a:t>oueur</a:t>
            </a:r>
            <a:endParaRPr lang="fr-CH" sz="9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0D5EA14-49D4-4AED-839C-0528F8188ADD}"/>
              </a:ext>
            </a:extLst>
          </p:cNvPr>
          <p:cNvSpPr txBox="1"/>
          <p:nvPr/>
        </p:nvSpPr>
        <p:spPr>
          <a:xfrm>
            <a:off x="9259968" y="3546784"/>
            <a:ext cx="74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chemeClr val="bg1"/>
                </a:solidFill>
              </a:rPr>
              <a:t>c</a:t>
            </a:r>
            <a:r>
              <a:rPr lang="fr-CH" sz="900" dirty="0" smtClean="0">
                <a:solidFill>
                  <a:schemeClr val="bg1"/>
                </a:solidFill>
              </a:rPr>
              <a:t>aisses</a:t>
            </a:r>
            <a:endParaRPr lang="fr-CH" sz="900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D5EA14-49D4-4AED-839C-0528F8188ADD}"/>
              </a:ext>
            </a:extLst>
          </p:cNvPr>
          <p:cNvSpPr txBox="1"/>
          <p:nvPr/>
        </p:nvSpPr>
        <p:spPr>
          <a:xfrm>
            <a:off x="9273936" y="4273194"/>
            <a:ext cx="74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chemeClr val="bg1"/>
                </a:solidFill>
              </a:rPr>
              <a:t>m</a:t>
            </a:r>
            <a:r>
              <a:rPr lang="fr-CH" sz="900" dirty="0" smtClean="0">
                <a:solidFill>
                  <a:schemeClr val="bg1"/>
                </a:solidFill>
              </a:rPr>
              <a:t>urs</a:t>
            </a:r>
            <a:endParaRPr lang="fr-CH" sz="900" dirty="0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0D5EA14-49D4-4AED-839C-0528F8188ADD}"/>
              </a:ext>
            </a:extLst>
          </p:cNvPr>
          <p:cNvSpPr txBox="1"/>
          <p:nvPr/>
        </p:nvSpPr>
        <p:spPr>
          <a:xfrm>
            <a:off x="9273936" y="4983065"/>
            <a:ext cx="74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 smtClean="0">
                <a:solidFill>
                  <a:schemeClr val="bg1"/>
                </a:solidFill>
              </a:rPr>
              <a:t>cibles</a:t>
            </a:r>
            <a:endParaRPr lang="fr-CH" sz="900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243" y="3852669"/>
            <a:ext cx="304800" cy="304800"/>
          </a:xfrm>
        </p:spPr>
      </p:pic>
      <p:pic>
        <p:nvPicPr>
          <p:cNvPr id="40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08" y="3860346"/>
            <a:ext cx="304800" cy="304800"/>
          </a:xfrm>
          <a:prstGeom prst="rect">
            <a:avLst/>
          </a:prstGeom>
        </p:spPr>
      </p:pic>
      <p:pic>
        <p:nvPicPr>
          <p:cNvPr id="41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93" y="3852669"/>
            <a:ext cx="304800" cy="304800"/>
          </a:xfrm>
          <a:prstGeom prst="rect">
            <a:avLst/>
          </a:prstGeom>
        </p:spPr>
      </p:pic>
      <p:pic>
        <p:nvPicPr>
          <p:cNvPr id="42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84" y="3860346"/>
            <a:ext cx="304800" cy="304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243" y="5309966"/>
            <a:ext cx="304800" cy="30480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08" y="5309966"/>
            <a:ext cx="304800" cy="30480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93" y="5309966"/>
            <a:ext cx="304800" cy="30480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84" y="5309966"/>
            <a:ext cx="304800" cy="304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243" y="4576856"/>
            <a:ext cx="304800" cy="30480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08" y="4570110"/>
            <a:ext cx="304800" cy="30480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93" y="4570110"/>
            <a:ext cx="304800" cy="30480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263" y="4570110"/>
            <a:ext cx="304800" cy="30480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577" y="4570110"/>
            <a:ext cx="304800" cy="304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243" y="3122394"/>
            <a:ext cx="304800" cy="304800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0A900782-AFD5-4198-9AA5-E70B8548FE17}"/>
              </a:ext>
            </a:extLst>
          </p:cNvPr>
          <p:cNvSpPr txBox="1"/>
          <p:nvPr/>
        </p:nvSpPr>
        <p:spPr>
          <a:xfrm>
            <a:off x="5593084" y="849271"/>
            <a:ext cx="57279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  <a:t>Les structures de données fournies sont des listes contenant les différentes entités du jeu.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  <a:t>Chaque entité est pourvue de deux variables </a:t>
            </a:r>
            <a:r>
              <a:rPr lang="fr-CH" sz="1600" dirty="0" smtClean="0">
                <a:solidFill>
                  <a:srgbClr val="00B0F0"/>
                </a:solidFill>
                <a:latin typeface="Trebuchet MS" panose="020B0603020202020204"/>
              </a:rPr>
              <a:t>x</a:t>
            </a:r>
            <a:r>
              <a:rPr lang="fr-CH" sz="1600" dirty="0" smtClean="0">
                <a:solidFill>
                  <a:prstClr val="black"/>
                </a:solidFill>
                <a:latin typeface="Trebuchet MS" panose="020B0603020202020204"/>
              </a:rPr>
              <a:t> et </a:t>
            </a:r>
            <a:r>
              <a:rPr lang="fr-CH" sz="1600" dirty="0" smtClean="0">
                <a:solidFill>
                  <a:srgbClr val="FF0000"/>
                </a:solidFill>
                <a:latin typeface="Trebuchet MS" panose="020B0603020202020204"/>
              </a:rPr>
              <a:t>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srgbClr val="FF0000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 smtClean="0">
              <a:solidFill>
                <a:schemeClr val="bg1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600" dirty="0" smtClean="0">
                <a:solidFill>
                  <a:schemeClr val="bg1"/>
                </a:solidFill>
                <a:latin typeface="Trebuchet MS" panose="020B0603020202020204"/>
              </a:rPr>
              <a:t>Par exemple, pour obtenir la position (</a:t>
            </a:r>
            <a:r>
              <a:rPr lang="fr-CH" sz="1600" dirty="0" err="1" smtClean="0">
                <a:solidFill>
                  <a:schemeClr val="bg1"/>
                </a:solidFill>
                <a:latin typeface="Trebuchet MS" panose="020B0603020202020204"/>
              </a:rPr>
              <a:t>x;y</a:t>
            </a:r>
            <a:r>
              <a:rPr lang="fr-CH" sz="1600" dirty="0" smtClean="0">
                <a:solidFill>
                  <a:schemeClr val="bg1"/>
                </a:solidFill>
                <a:latin typeface="Trebuchet MS" panose="020B0603020202020204"/>
              </a:rPr>
              <a:t>) du joueur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 smtClean="0">
              <a:solidFill>
                <a:schemeClr val="bg1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 smtClean="0">
              <a:solidFill>
                <a:schemeClr val="bg1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600" dirty="0" smtClean="0">
                <a:solidFill>
                  <a:schemeClr val="bg1"/>
                </a:solidFill>
                <a:latin typeface="Trebuchet MS" panose="020B0603020202020204"/>
              </a:rPr>
              <a:t>Utiliser les fonctions dans outils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600" dirty="0">
                <a:solidFill>
                  <a:schemeClr val="bg1"/>
                </a:solidFill>
                <a:latin typeface="Trebuchet MS" panose="020B0603020202020204"/>
                <a:cs typeface="Courier New" panose="02070309020205020404" pitchFamily="49" charset="0"/>
              </a:rPr>
              <a:t>	</a:t>
            </a:r>
            <a:r>
              <a:rPr lang="fr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coordonnee_x</a:t>
            </a:r>
            <a:r>
              <a:rPr lang="fr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(joueur[0])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coordonnee_y</a:t>
            </a:r>
            <a:r>
              <a:rPr lang="fr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(joueur[0])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schemeClr val="bg1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 smtClean="0">
              <a:solidFill>
                <a:schemeClr val="bg1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 smtClean="0">
              <a:solidFill>
                <a:schemeClr val="bg1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schemeClr val="bg1"/>
              </a:solidFill>
              <a:latin typeface="Trebuchet MS" panose="020B0603020202020204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379375" y="2942690"/>
            <a:ext cx="1715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  2	     3	  4</a:t>
            </a:r>
            <a:endParaRPr lang="fr-CH" sz="700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355998" y="3674900"/>
            <a:ext cx="1715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  2	     3	  4</a:t>
            </a:r>
            <a:endParaRPr lang="fr-CH" sz="700" dirty="0">
              <a:solidFill>
                <a:schemeClr val="bg1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365310" y="4403999"/>
            <a:ext cx="1715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  2	     3	  4</a:t>
            </a:r>
            <a:endParaRPr lang="fr-CH" sz="700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9369581" y="5127365"/>
            <a:ext cx="1715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  2	     3	  4</a:t>
            </a:r>
            <a:endParaRPr lang="fr-CH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Condition de jeu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dirty="0"/>
              <a:t>Réflexion</a:t>
            </a:r>
          </a:p>
          <a:p>
            <a:r>
              <a:rPr lang="fr-CH" sz="1400" dirty="0" smtClean="0"/>
              <a:t>Quelle est la condition requise </a:t>
            </a:r>
            <a:r>
              <a:rPr lang="fr-CH" sz="1400" dirty="0"/>
              <a:t>pour que le jeu soit en cours ?</a:t>
            </a:r>
          </a:p>
          <a:p>
            <a:endParaRPr lang="fr-CH" sz="1400" dirty="0"/>
          </a:p>
          <a:p>
            <a:r>
              <a:rPr lang="fr-CH" sz="1400" dirty="0" smtClean="0"/>
              <a:t>Quel évènement </a:t>
            </a:r>
            <a:r>
              <a:rPr lang="fr-CH" sz="1400" dirty="0"/>
              <a:t>interrompent la partie en cours ?  </a:t>
            </a:r>
            <a:endParaRPr lang="fr-CH" sz="1400" dirty="0" smtClean="0"/>
          </a:p>
          <a:p>
            <a:endParaRPr lang="fr-CH" sz="1400" dirty="0"/>
          </a:p>
          <a:p>
            <a:r>
              <a:rPr lang="fr-CH" sz="1400" dirty="0" smtClean="0"/>
              <a:t>Quelle implication ? </a:t>
            </a:r>
            <a:endParaRPr lang="fr-CH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Condition de jeu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dirty="0"/>
              <a:t>Réflexion</a:t>
            </a:r>
          </a:p>
          <a:p>
            <a:r>
              <a:rPr lang="fr-CH" sz="1400" dirty="0" smtClean="0"/>
              <a:t>Quelle est la condition requise </a:t>
            </a:r>
            <a:r>
              <a:rPr lang="fr-CH" sz="1400" dirty="0"/>
              <a:t>pour que le jeu soit en cours ?</a:t>
            </a:r>
          </a:p>
          <a:p>
            <a:endParaRPr lang="fr-CH" sz="1400" dirty="0"/>
          </a:p>
          <a:p>
            <a:r>
              <a:rPr lang="fr-CH" sz="1400" dirty="0" smtClean="0"/>
              <a:t>Quel évènement </a:t>
            </a:r>
            <a:r>
              <a:rPr lang="fr-CH" sz="1400" dirty="0"/>
              <a:t>interrompent la partie en cours ?  </a:t>
            </a:r>
            <a:endParaRPr lang="fr-CH" sz="1400" dirty="0" smtClean="0"/>
          </a:p>
          <a:p>
            <a:endParaRPr lang="fr-CH" sz="1400" dirty="0"/>
          </a:p>
          <a:p>
            <a:r>
              <a:rPr lang="fr-CH" sz="1400" dirty="0" smtClean="0"/>
              <a:t>Quelle implication ? </a:t>
            </a:r>
            <a:endParaRPr lang="fr-CH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A07E49-C575-4669-A66D-37DD47A9A044}"/>
              </a:ext>
            </a:extLst>
          </p:cNvPr>
          <p:cNvSpPr txBox="1"/>
          <p:nvPr/>
        </p:nvSpPr>
        <p:spPr>
          <a:xfrm>
            <a:off x="5894614" y="1216479"/>
            <a:ext cx="52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Condition</a:t>
            </a: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chemeClr val="bg1"/>
                </a:solidFill>
              </a:rPr>
              <a:t>Tous les cibles ne comportent pas de caisses</a:t>
            </a:r>
            <a:endParaRPr lang="fr-CH" dirty="0">
              <a:solidFill>
                <a:schemeClr val="bg1"/>
              </a:solidFill>
            </a:endParaRPr>
          </a:p>
          <a:p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Condition de jeu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dirty="0"/>
              <a:t>Réflexion</a:t>
            </a:r>
          </a:p>
          <a:p>
            <a:r>
              <a:rPr lang="fr-CH" sz="1400" dirty="0" smtClean="0"/>
              <a:t>Quelle est la condition requise </a:t>
            </a:r>
            <a:r>
              <a:rPr lang="fr-CH" sz="1400" dirty="0"/>
              <a:t>pour que le jeu soit en cours ?</a:t>
            </a:r>
          </a:p>
          <a:p>
            <a:endParaRPr lang="fr-CH" sz="1400" dirty="0"/>
          </a:p>
          <a:p>
            <a:r>
              <a:rPr lang="fr-CH" sz="1400" dirty="0" smtClean="0"/>
              <a:t>Quel évènement </a:t>
            </a:r>
            <a:r>
              <a:rPr lang="fr-CH" sz="1400" dirty="0"/>
              <a:t>interrompent la partie en cours ?  </a:t>
            </a:r>
            <a:endParaRPr lang="fr-CH" sz="1400" dirty="0" smtClean="0"/>
          </a:p>
          <a:p>
            <a:endParaRPr lang="fr-CH" sz="1400" dirty="0"/>
          </a:p>
          <a:p>
            <a:r>
              <a:rPr lang="fr-CH" sz="1400" dirty="0" smtClean="0"/>
              <a:t>Quelle implication ? </a:t>
            </a:r>
            <a:endParaRPr lang="fr-CH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A07E49-C575-4669-A66D-37DD47A9A044}"/>
              </a:ext>
            </a:extLst>
          </p:cNvPr>
          <p:cNvSpPr txBox="1"/>
          <p:nvPr/>
        </p:nvSpPr>
        <p:spPr>
          <a:xfrm>
            <a:off x="5894614" y="1216479"/>
            <a:ext cx="5200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Condition</a:t>
            </a: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chemeClr val="bg1"/>
                </a:solidFill>
              </a:rPr>
              <a:t>Tous les cibles ne comportent pas de caisses</a:t>
            </a: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bg1"/>
              </a:solidFill>
            </a:endParaRPr>
          </a:p>
          <a:p>
            <a:endParaRPr lang="fr-CH" dirty="0" smtClean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Evènements</a:t>
            </a: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chemeClr val="bg1"/>
                </a:solidFill>
              </a:rPr>
              <a:t>Le joueur amène des caisses sur toutes les cibles</a:t>
            </a: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Condition de jeu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dirty="0"/>
              <a:t>Réflexion</a:t>
            </a:r>
          </a:p>
          <a:p>
            <a:r>
              <a:rPr lang="fr-CH" sz="1400" dirty="0" smtClean="0"/>
              <a:t>Quelle est la condition requise </a:t>
            </a:r>
            <a:r>
              <a:rPr lang="fr-CH" sz="1400" dirty="0"/>
              <a:t>pour que le jeu soit en cours ?</a:t>
            </a:r>
          </a:p>
          <a:p>
            <a:endParaRPr lang="fr-CH" sz="1400" dirty="0"/>
          </a:p>
          <a:p>
            <a:r>
              <a:rPr lang="fr-CH" sz="1400" dirty="0" smtClean="0"/>
              <a:t>Quel évènement </a:t>
            </a:r>
            <a:r>
              <a:rPr lang="fr-CH" sz="1400" dirty="0"/>
              <a:t>interrompent la partie en cours ?  </a:t>
            </a:r>
            <a:endParaRPr lang="fr-CH" sz="1400" dirty="0" smtClean="0"/>
          </a:p>
          <a:p>
            <a:endParaRPr lang="fr-CH" sz="1400" dirty="0"/>
          </a:p>
          <a:p>
            <a:r>
              <a:rPr lang="fr-CH" sz="1400" dirty="0" smtClean="0"/>
              <a:t>Quelle implication ? </a:t>
            </a:r>
            <a:endParaRPr lang="fr-CH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A07E49-C575-4669-A66D-37DD47A9A044}"/>
              </a:ext>
            </a:extLst>
          </p:cNvPr>
          <p:cNvSpPr txBox="1"/>
          <p:nvPr/>
        </p:nvSpPr>
        <p:spPr>
          <a:xfrm>
            <a:off x="5894614" y="1216479"/>
            <a:ext cx="5200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Condition</a:t>
            </a: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chemeClr val="bg1"/>
                </a:solidFill>
              </a:rPr>
              <a:t>Tous les cibles ne comportent pas de caisses</a:t>
            </a: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bg1"/>
              </a:solidFill>
            </a:endParaRPr>
          </a:p>
          <a:p>
            <a:endParaRPr lang="fr-CH" dirty="0" smtClean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Evènements</a:t>
            </a: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chemeClr val="bg1"/>
                </a:solidFill>
              </a:rPr>
              <a:t>Le joueur amène des caisses sur toutes les cibles</a:t>
            </a: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Implication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chemeClr val="bg1"/>
                </a:solidFill>
              </a:rPr>
              <a:t>Après chaque déplacement, il faut vérifier l’état du jeu</a:t>
            </a:r>
          </a:p>
        </p:txBody>
      </p:sp>
    </p:spTree>
    <p:extLst>
      <p:ext uri="{BB962C8B-B14F-4D97-AF65-F5344CB8AC3E}">
        <p14:creationId xmlns:p14="http://schemas.microsoft.com/office/powerpoint/2010/main" val="5278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Fonction </a:t>
            </a:r>
            <a:r>
              <a:rPr lang="fr-CH" sz="2400" dirty="0" err="1"/>
              <a:t>jeu_en_cours</a:t>
            </a:r>
            <a:endParaRPr lang="fr-C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3656289" cy="4252301"/>
          </a:xfrm>
        </p:spPr>
        <p:txBody>
          <a:bodyPr>
            <a:normAutofit/>
          </a:bodyPr>
          <a:lstStyle/>
          <a:p>
            <a:endParaRPr lang="fr-CH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53A7B1-7031-4010-BD33-BF7B2050FE81}"/>
              </a:ext>
            </a:extLst>
          </p:cNvPr>
          <p:cNvSpPr txBox="1"/>
          <p:nvPr/>
        </p:nvSpPr>
        <p:spPr>
          <a:xfrm>
            <a:off x="5577313" y="1022909"/>
            <a:ext cx="5730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H" dirty="0">
                <a:solidFill>
                  <a:prstClr val="black"/>
                </a:solidFill>
              </a:rPr>
              <a:t>Cette fonction </a:t>
            </a:r>
            <a:r>
              <a:rPr lang="fr-CH" dirty="0" smtClean="0">
                <a:solidFill>
                  <a:prstClr val="black"/>
                </a:solidFill>
              </a:rPr>
              <a:t>est déjà appelée </a:t>
            </a:r>
            <a:r>
              <a:rPr lang="fr-CH" dirty="0">
                <a:solidFill>
                  <a:prstClr val="black"/>
                </a:solidFill>
              </a:rPr>
              <a:t>après chaque mouvement. </a:t>
            </a:r>
          </a:p>
          <a:p>
            <a:pPr lvl="0">
              <a:defRPr/>
            </a:pPr>
            <a:endParaRPr lang="fr-CH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CH" dirty="0">
                <a:solidFill>
                  <a:prstClr val="black"/>
                </a:solidFill>
              </a:rPr>
              <a:t>Bien que les mouvements ne fonctionnent pas encore, nous pouvons déjà y réfléchir !</a:t>
            </a:r>
          </a:p>
          <a:p>
            <a:pPr lvl="0">
              <a:defRPr/>
            </a:pPr>
            <a:endParaRPr lang="fr-CH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CH" dirty="0">
                <a:solidFill>
                  <a:prstClr val="black"/>
                </a:solidFill>
              </a:rPr>
              <a:t>Comment déterminer si les cibles sont toutes occupées ?</a:t>
            </a:r>
          </a:p>
        </p:txBody>
      </p:sp>
    </p:spTree>
    <p:extLst>
      <p:ext uri="{BB962C8B-B14F-4D97-AF65-F5344CB8AC3E}">
        <p14:creationId xmlns:p14="http://schemas.microsoft.com/office/powerpoint/2010/main" val="6389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Fonction </a:t>
            </a:r>
            <a:r>
              <a:rPr lang="fr-CH" sz="2400" dirty="0" err="1"/>
              <a:t>jeu_en_cours</a:t>
            </a:r>
            <a:endParaRPr lang="fr-C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53A7B1-7031-4010-BD33-BF7B2050FE81}"/>
              </a:ext>
            </a:extLst>
          </p:cNvPr>
          <p:cNvSpPr txBox="1"/>
          <p:nvPr/>
        </p:nvSpPr>
        <p:spPr>
          <a:xfrm>
            <a:off x="5577313" y="1022909"/>
            <a:ext cx="5730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Cette fonction </a:t>
            </a:r>
            <a:r>
              <a:rPr kumimoji="0" lang="fr-CH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est déjà appelée </a:t>
            </a: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après chaque mouvement.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Bien que les mouvements ne fonctionnent pas encore, nous pouvons déjà y réfléchir 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>
                <a:solidFill>
                  <a:prstClr val="black"/>
                </a:solidFill>
                <a:latin typeface="Trebuchet MS" panose="020B0603020202020204"/>
              </a:rPr>
              <a:t>Comment déterminer si les cibles sont toutes occupées 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>
                <a:solidFill>
                  <a:prstClr val="black"/>
                </a:solidFill>
                <a:latin typeface="Trebuchet MS" panose="020B0603020202020204"/>
              </a:rPr>
              <a:t>Comparer les positions des cibles avec les positions des caisses.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>
                <a:solidFill>
                  <a:prstClr val="black"/>
                </a:solidFill>
                <a:latin typeface="Trebuchet MS" panose="020B0603020202020204"/>
              </a:rPr>
              <a:t>			</a:t>
            </a:r>
            <a:r>
              <a:rPr lang="fr-CH" sz="1400" dirty="0" smtClean="0">
                <a:solidFill>
                  <a:prstClr val="black"/>
                </a:solidFill>
                <a:latin typeface="Trebuchet MS" panose="020B0603020202020204"/>
              </a:rPr>
              <a:t>Cible (1;1)		                		  Cible(1;1)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400" dirty="0">
                <a:solidFill>
                  <a:prstClr val="black"/>
                </a:solidFill>
                <a:latin typeface="Trebuchet MS" panose="020B0603020202020204"/>
              </a:rPr>
              <a:t>	</a:t>
            </a:r>
            <a:r>
              <a:rPr lang="fr-CH" sz="1400" dirty="0" smtClean="0">
                <a:solidFill>
                  <a:prstClr val="black"/>
                </a:solidFill>
                <a:latin typeface="Trebuchet MS" panose="020B0603020202020204"/>
              </a:rPr>
              <a:t>		Caisse(2;1)				       	  Caisse(1;1)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400" dirty="0">
                <a:solidFill>
                  <a:prstClr val="black"/>
                </a:solidFill>
                <a:latin typeface="Trebuchet MS" panose="020B0603020202020204"/>
              </a:rPr>
              <a:t>	</a:t>
            </a:r>
            <a:r>
              <a:rPr lang="fr-CH" sz="1400" dirty="0" smtClean="0">
                <a:solidFill>
                  <a:prstClr val="black"/>
                </a:solidFill>
                <a:latin typeface="Trebuchet MS" panose="020B0603020202020204"/>
              </a:rPr>
              <a:t>		Jeu continue				  Jeu s’arrête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24" y="4606868"/>
            <a:ext cx="304800" cy="304800"/>
          </a:xfr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1" y="4605546"/>
            <a:ext cx="304800" cy="304800"/>
          </a:xfrm>
          <a:prstGeom prst="rect">
            <a:avLst/>
          </a:prstGeom>
        </p:spPr>
      </p:pic>
      <p:pic>
        <p:nvPicPr>
          <p:cNvPr id="1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24" y="4924263"/>
            <a:ext cx="304800" cy="304800"/>
          </a:xfrm>
          <a:prstGeom prst="rect">
            <a:avLst/>
          </a:prstGeom>
        </p:spPr>
      </p:pic>
      <p:pic>
        <p:nvPicPr>
          <p:cNvPr id="17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24" y="5241658"/>
            <a:ext cx="304800" cy="304800"/>
          </a:xfrm>
          <a:prstGeom prst="rect">
            <a:avLst/>
          </a:prstGeom>
        </p:spPr>
      </p:pic>
      <p:pic>
        <p:nvPicPr>
          <p:cNvPr id="1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21" y="4605546"/>
            <a:ext cx="304800" cy="304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1" y="4924263"/>
            <a:ext cx="304800" cy="304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21" y="4924263"/>
            <a:ext cx="304800" cy="304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1" y="5241658"/>
            <a:ext cx="304800" cy="3048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21" y="5247219"/>
            <a:ext cx="304800" cy="304800"/>
          </a:xfrm>
          <a:prstGeom prst="rect">
            <a:avLst/>
          </a:prstGeom>
        </p:spPr>
      </p:pic>
      <p:pic>
        <p:nvPicPr>
          <p:cNvPr id="22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470" y="4606868"/>
            <a:ext cx="304800" cy="304800"/>
          </a:xfrm>
          <a:prstGeom prst="rect">
            <a:avLst/>
          </a:prstGeom>
        </p:spPr>
      </p:pic>
      <p:pic>
        <p:nvPicPr>
          <p:cNvPr id="23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27" y="4605546"/>
            <a:ext cx="304800" cy="304800"/>
          </a:xfrm>
          <a:prstGeom prst="rect">
            <a:avLst/>
          </a:prstGeom>
        </p:spPr>
      </p:pic>
      <p:pic>
        <p:nvPicPr>
          <p:cNvPr id="24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470" y="4924263"/>
            <a:ext cx="304800" cy="304800"/>
          </a:xfrm>
          <a:prstGeom prst="rect">
            <a:avLst/>
          </a:prstGeom>
        </p:spPr>
      </p:pic>
      <p:pic>
        <p:nvPicPr>
          <p:cNvPr id="2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470" y="5241658"/>
            <a:ext cx="304800" cy="304800"/>
          </a:xfrm>
          <a:prstGeom prst="rect">
            <a:avLst/>
          </a:prstGeom>
        </p:spPr>
      </p:pic>
      <p:pic>
        <p:nvPicPr>
          <p:cNvPr id="2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67" y="4605546"/>
            <a:ext cx="304800" cy="3048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27" y="5241658"/>
            <a:ext cx="304800" cy="3048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67" y="5239152"/>
            <a:ext cx="304800" cy="3048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27" y="4924467"/>
            <a:ext cx="304800" cy="3048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9" y="4917050"/>
            <a:ext cx="304800" cy="3048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5788024" y="4439230"/>
            <a:ext cx="16357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0          1           2	</a:t>
            </a:r>
            <a:endParaRPr lang="fr-CH" sz="700" dirty="0">
              <a:solidFill>
                <a:schemeClr val="bg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8859470" y="4424846"/>
            <a:ext cx="16357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0          1           2	</a:t>
            </a:r>
            <a:endParaRPr lang="fr-CH" sz="700" dirty="0">
              <a:solidFill>
                <a:schemeClr val="bg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5589318" y="4662443"/>
            <a:ext cx="197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</a:t>
            </a:r>
          </a:p>
          <a:p>
            <a:endParaRPr lang="fr-CH" sz="700" dirty="0">
              <a:solidFill>
                <a:schemeClr val="bg1"/>
              </a:solidFill>
            </a:endParaRPr>
          </a:p>
          <a:p>
            <a:endParaRPr lang="fr-CH" sz="700" dirty="0" smtClean="0">
              <a:solidFill>
                <a:schemeClr val="bg1"/>
              </a:solidFill>
            </a:endParaRPr>
          </a:p>
          <a:p>
            <a:r>
              <a:rPr lang="fr-CH" sz="700" dirty="0" smtClean="0">
                <a:solidFill>
                  <a:schemeClr val="bg1"/>
                </a:solidFill>
              </a:rPr>
              <a:t>1</a:t>
            </a:r>
          </a:p>
          <a:p>
            <a:endParaRPr lang="fr-CH" sz="700" dirty="0">
              <a:solidFill>
                <a:schemeClr val="bg1"/>
              </a:solidFill>
            </a:endParaRPr>
          </a:p>
          <a:p>
            <a:endParaRPr lang="fr-CH" sz="700" dirty="0" smtClean="0">
              <a:solidFill>
                <a:schemeClr val="bg1"/>
              </a:solidFill>
            </a:endParaRPr>
          </a:p>
          <a:p>
            <a:r>
              <a:rPr lang="fr-CH" sz="700" dirty="0" smtClean="0">
                <a:solidFill>
                  <a:schemeClr val="bg1"/>
                </a:solidFill>
              </a:rPr>
              <a:t>2	</a:t>
            </a:r>
            <a:endParaRPr lang="fr-CH" sz="700" dirty="0">
              <a:solidFill>
                <a:schemeClr val="bg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6303DB1-12A8-428E-AF7E-B4E91420B3D5}"/>
              </a:ext>
            </a:extLst>
          </p:cNvPr>
          <p:cNvSpPr txBox="1"/>
          <p:nvPr/>
        </p:nvSpPr>
        <p:spPr>
          <a:xfrm>
            <a:off x="8623524" y="4605546"/>
            <a:ext cx="197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00" dirty="0" smtClean="0">
                <a:solidFill>
                  <a:schemeClr val="bg1"/>
                </a:solidFill>
              </a:rPr>
              <a:t>0 </a:t>
            </a:r>
          </a:p>
          <a:p>
            <a:endParaRPr lang="fr-CH" sz="700" dirty="0">
              <a:solidFill>
                <a:schemeClr val="bg1"/>
              </a:solidFill>
            </a:endParaRPr>
          </a:p>
          <a:p>
            <a:endParaRPr lang="fr-CH" sz="700" dirty="0" smtClean="0">
              <a:solidFill>
                <a:schemeClr val="bg1"/>
              </a:solidFill>
            </a:endParaRPr>
          </a:p>
          <a:p>
            <a:r>
              <a:rPr lang="fr-CH" sz="700" dirty="0" smtClean="0">
                <a:solidFill>
                  <a:schemeClr val="bg1"/>
                </a:solidFill>
              </a:rPr>
              <a:t>1</a:t>
            </a:r>
          </a:p>
          <a:p>
            <a:endParaRPr lang="fr-CH" sz="700" dirty="0">
              <a:solidFill>
                <a:schemeClr val="bg1"/>
              </a:solidFill>
            </a:endParaRPr>
          </a:p>
          <a:p>
            <a:endParaRPr lang="fr-CH" sz="700" dirty="0" smtClean="0">
              <a:solidFill>
                <a:schemeClr val="bg1"/>
              </a:solidFill>
            </a:endParaRPr>
          </a:p>
          <a:p>
            <a:r>
              <a:rPr lang="fr-CH" sz="700" dirty="0" smtClean="0">
                <a:solidFill>
                  <a:schemeClr val="bg1"/>
                </a:solidFill>
              </a:rPr>
              <a:t>2	</a:t>
            </a:r>
            <a:endParaRPr lang="fr-CH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Charger un niveau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3656289" cy="425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dirty="0"/>
              <a:t>Pour charger un niveau, il faut bien avoir en tête comment est composé le niveau dans le fichier texte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53A7B1-7031-4010-BD33-BF7B2050FE81}"/>
              </a:ext>
            </a:extLst>
          </p:cNvPr>
          <p:cNvSpPr txBox="1"/>
          <p:nvPr/>
        </p:nvSpPr>
        <p:spPr>
          <a:xfrm>
            <a:off x="5576069" y="96258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Structure d’un niveau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069" y="1293697"/>
            <a:ext cx="5615713" cy="27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EA5D2B7BA2A45B07D517F9E3CE4B9" ma:contentTypeVersion="2" ma:contentTypeDescription="Crée un document." ma:contentTypeScope="" ma:versionID="0527cd68776a072afb073254ba5bf74e">
  <xsd:schema xmlns:xsd="http://www.w3.org/2001/XMLSchema" xmlns:xs="http://www.w3.org/2001/XMLSchema" xmlns:p="http://schemas.microsoft.com/office/2006/metadata/properties" xmlns:ns2="ffa2d09e-b643-4683-bb52-6107ecc3d791" targetNamespace="http://schemas.microsoft.com/office/2006/metadata/properties" ma:root="true" ma:fieldsID="5e1b7b631aa3abcc76f0c4e7ac2eb588" ns2:_="">
    <xsd:import namespace="ffa2d09e-b643-4683-bb52-6107ecc3d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2d09e-b643-4683-bb52-6107ecc3d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4277DB-8721-44D6-862A-69110DC78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89A8A3-C596-4952-ACFF-3A38DDA0E7FA}">
  <ds:schemaRefs>
    <ds:schemaRef ds:uri="ffa2d09e-b643-4683-bb52-6107ecc3d7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2F02C6-11B2-45EB-9FA1-66D8D3AD9D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Grand écran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Trebuchet MS</vt:lpstr>
      <vt:lpstr>Berlin</vt:lpstr>
      <vt:lpstr>Labo 63-11</vt:lpstr>
      <vt:lpstr>Structures et fonctionnement</vt:lpstr>
      <vt:lpstr>Condition de jeu</vt:lpstr>
      <vt:lpstr>Condition de jeu</vt:lpstr>
      <vt:lpstr>Condition de jeu</vt:lpstr>
      <vt:lpstr>Condition de jeu</vt:lpstr>
      <vt:lpstr>Fonction jeu_en_cours</vt:lpstr>
      <vt:lpstr>Fonction jeu_en_cours</vt:lpstr>
      <vt:lpstr>Charger un niveau</vt:lpstr>
      <vt:lpstr>Charger un niveau</vt:lpstr>
      <vt:lpstr>Charger un niveau</vt:lpstr>
      <vt:lpstr>Objectif de la semaine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632-1</dc:title>
  <dc:creator>Jerome humbert</dc:creator>
  <cp:lastModifiedBy>Humbert Jérôme (HES)</cp:lastModifiedBy>
  <cp:revision>20</cp:revision>
  <dcterms:created xsi:type="dcterms:W3CDTF">2020-05-19T07:17:30Z</dcterms:created>
  <dcterms:modified xsi:type="dcterms:W3CDTF">2021-11-22T07:27:14Z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0x010100578EA5D2B7BA2A45B07D517F9E3CE4B9</vt:lpwstr>
  </property>
</Properties>
</file>