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5ddcc45c5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5ddcc45c5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ddcc45c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ddcc45c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5ddcc45c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5ddcc45c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ddcc45c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ddcc45c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ddcc45c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ddcc45c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ddcc45c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ddcc45c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661956"/>
          </a:xfrm>
          <a:prstGeom prst="rect">
            <a:avLst/>
          </a:prstGeom>
          <a:noFill/>
          <a:ln>
            <a:noFill/>
          </a:ln>
        </p:spPr>
      </p:pic>
      <p:sp>
        <p:nvSpPr>
          <p:cNvPr id="55" name="Google Shape;55;p13"/>
          <p:cNvSpPr txBox="1"/>
          <p:nvPr>
            <p:ph type="ctrTitle"/>
          </p:nvPr>
        </p:nvSpPr>
        <p:spPr>
          <a:xfrm>
            <a:off x="4263700" y="710475"/>
            <a:ext cx="4640700" cy="171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solidFill>
                  <a:srgbClr val="000000"/>
                </a:solidFill>
              </a:rPr>
              <a:t>Some special, coffee magic</a:t>
            </a:r>
            <a:endParaRPr>
              <a:solidFill>
                <a:srgbClr val="000000"/>
              </a:solidFill>
            </a:endParaRPr>
          </a:p>
        </p:txBody>
      </p:sp>
      <p:sp>
        <p:nvSpPr>
          <p:cNvPr id="56" name="Google Shape;56;p13"/>
          <p:cNvSpPr txBox="1"/>
          <p:nvPr>
            <p:ph idx="1" type="subTitle"/>
          </p:nvPr>
        </p:nvSpPr>
        <p:spPr>
          <a:xfrm>
            <a:off x="311700" y="35890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ru" sz="1800">
                <a:solidFill>
                  <a:srgbClr val="000000"/>
                </a:solidFill>
              </a:rPr>
              <a:t>Proudly brought to you by</a:t>
            </a:r>
            <a:endParaRPr sz="1800">
              <a:solidFill>
                <a:srgbClr val="000000"/>
              </a:solidFill>
            </a:endParaRPr>
          </a:p>
          <a:p>
            <a:pPr indent="0" lvl="0" marL="0" rtl="0" algn="r">
              <a:spcBef>
                <a:spcPts val="0"/>
              </a:spcBef>
              <a:spcAft>
                <a:spcPts val="0"/>
              </a:spcAft>
              <a:buNone/>
            </a:pPr>
            <a:r>
              <a:rPr lang="ru" sz="1800">
                <a:solidFill>
                  <a:srgbClr val="000000"/>
                </a:solidFill>
              </a:rPr>
              <a:t>voldemarich &amp; RazgrizX</a:t>
            </a:r>
            <a:endParaRPr sz="1800">
              <a:solidFill>
                <a:srgbClr val="000000"/>
              </a:solidFill>
            </a:endParaRPr>
          </a:p>
          <a:p>
            <a:pPr indent="0" lvl="0" marL="0" rtl="0" algn="r">
              <a:spcBef>
                <a:spcPts val="0"/>
              </a:spcBef>
              <a:spcAft>
                <a:spcPts val="0"/>
              </a:spcAft>
              <a:buNone/>
            </a:pPr>
            <a:r>
              <a:rPr lang="ru" sz="1800">
                <a:solidFill>
                  <a:srgbClr val="000000"/>
                </a:solidFill>
              </a:rPr>
              <a:t>On the behalf of AINA SPURDO :DDD</a:t>
            </a:r>
            <a:endParaRPr sz="1800">
              <a:solidFill>
                <a:srgbClr val="000000"/>
              </a:solidFill>
            </a:endParaRPr>
          </a:p>
        </p:txBody>
      </p:sp>
      <p:pic>
        <p:nvPicPr>
          <p:cNvPr id="57" name="Google Shape;57;p13"/>
          <p:cNvPicPr preferRelativeResize="0"/>
          <p:nvPr/>
        </p:nvPicPr>
        <p:blipFill>
          <a:blip r:embed="rId4">
            <a:alphaModFix/>
          </a:blip>
          <a:stretch>
            <a:fillRect/>
          </a:stretch>
        </p:blipFill>
        <p:spPr>
          <a:xfrm>
            <a:off x="448825" y="291025"/>
            <a:ext cx="3446077" cy="1491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402875"/>
            <a:ext cx="8520600" cy="6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THE MIGHT OF COFFEE LEVEL KNOWLEDGE</a:t>
            </a:r>
            <a:endParaRPr sz="3000"/>
          </a:p>
        </p:txBody>
      </p:sp>
      <p:sp>
        <p:nvSpPr>
          <p:cNvPr id="63" name="Google Shape;63;p14"/>
          <p:cNvSpPr txBox="1"/>
          <p:nvPr>
            <p:ph idx="1" type="subTitle"/>
          </p:nvPr>
        </p:nvSpPr>
        <p:spPr>
          <a:xfrm>
            <a:off x="311700" y="1102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And the ways to obtain it</a:t>
            </a:r>
            <a:endParaRPr/>
          </a:p>
        </p:txBody>
      </p:sp>
      <p:sp>
        <p:nvSpPr>
          <p:cNvPr id="64" name="Google Shape;64;p14"/>
          <p:cNvSpPr txBox="1"/>
          <p:nvPr/>
        </p:nvSpPr>
        <p:spPr>
          <a:xfrm>
            <a:off x="1342225" y="4026700"/>
            <a:ext cx="16179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t>Realtime</a:t>
            </a:r>
            <a:endParaRPr sz="2400"/>
          </a:p>
        </p:txBody>
      </p:sp>
      <p:sp>
        <p:nvSpPr>
          <p:cNvPr id="65" name="Google Shape;65;p14"/>
          <p:cNvSpPr txBox="1"/>
          <p:nvPr/>
        </p:nvSpPr>
        <p:spPr>
          <a:xfrm>
            <a:off x="6192475" y="4026700"/>
            <a:ext cx="16179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t>Magic :D</a:t>
            </a:r>
            <a:endParaRPr sz="2400"/>
          </a:p>
        </p:txBody>
      </p:sp>
      <p:pic>
        <p:nvPicPr>
          <p:cNvPr id="66" name="Google Shape;66;p14"/>
          <p:cNvPicPr preferRelativeResize="0"/>
          <p:nvPr/>
        </p:nvPicPr>
        <p:blipFill>
          <a:blip r:embed="rId3">
            <a:alphaModFix/>
          </a:blip>
          <a:stretch>
            <a:fillRect/>
          </a:stretch>
        </p:blipFill>
        <p:spPr>
          <a:xfrm>
            <a:off x="687400" y="1895075"/>
            <a:ext cx="2927550" cy="1950432"/>
          </a:xfrm>
          <a:prstGeom prst="rect">
            <a:avLst/>
          </a:prstGeom>
          <a:noFill/>
          <a:ln>
            <a:noFill/>
          </a:ln>
        </p:spPr>
      </p:pic>
      <p:pic>
        <p:nvPicPr>
          <p:cNvPr id="67" name="Google Shape;67;p14"/>
          <p:cNvPicPr preferRelativeResize="0"/>
          <p:nvPr/>
        </p:nvPicPr>
        <p:blipFill>
          <a:blip r:embed="rId4">
            <a:alphaModFix/>
          </a:blip>
          <a:stretch>
            <a:fillRect/>
          </a:stretch>
        </p:blipFill>
        <p:spPr>
          <a:xfrm>
            <a:off x="4789275" y="1859537"/>
            <a:ext cx="4043023" cy="2021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ctrTitle"/>
          </p:nvPr>
        </p:nvSpPr>
        <p:spPr>
          <a:xfrm>
            <a:off x="102875" y="402875"/>
            <a:ext cx="8857200" cy="69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HOW WE WERE BUILDING CAMERA TRACKING </a:t>
            </a:r>
            <a:endParaRPr sz="3000"/>
          </a:p>
        </p:txBody>
      </p:sp>
      <p:sp>
        <p:nvSpPr>
          <p:cNvPr id="73" name="Google Shape;73;p15"/>
          <p:cNvSpPr txBox="1"/>
          <p:nvPr>
            <p:ph idx="1" type="subTitle"/>
          </p:nvPr>
        </p:nvSpPr>
        <p:spPr>
          <a:xfrm>
            <a:off x="271175" y="1102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This required 5 steps:</a:t>
            </a:r>
            <a:endParaRPr/>
          </a:p>
        </p:txBody>
      </p:sp>
      <p:sp>
        <p:nvSpPr>
          <p:cNvPr id="74" name="Google Shape;74;p15"/>
          <p:cNvSpPr txBox="1"/>
          <p:nvPr/>
        </p:nvSpPr>
        <p:spPr>
          <a:xfrm>
            <a:off x="6192475" y="4026700"/>
            <a:ext cx="16179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75" name="Google Shape;75;p15"/>
          <p:cNvSpPr txBox="1"/>
          <p:nvPr/>
        </p:nvSpPr>
        <p:spPr>
          <a:xfrm>
            <a:off x="318900" y="1736450"/>
            <a:ext cx="8342700" cy="3065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ru" sz="2400"/>
              <a:t>Analyzing</a:t>
            </a:r>
            <a:endParaRPr sz="2400"/>
          </a:p>
          <a:p>
            <a:pPr indent="-381000" lvl="0" marL="457200" rtl="0" algn="l">
              <a:spcBef>
                <a:spcPts val="0"/>
              </a:spcBef>
              <a:spcAft>
                <a:spcPts val="0"/>
              </a:spcAft>
              <a:buSzPts val="2400"/>
              <a:buChar char="●"/>
            </a:pPr>
            <a:r>
              <a:rPr lang="ru" sz="2400"/>
              <a:t>Cropping</a:t>
            </a:r>
            <a:endParaRPr sz="2400"/>
          </a:p>
          <a:p>
            <a:pPr indent="-381000" lvl="0" marL="457200" rtl="0" algn="l">
              <a:spcBef>
                <a:spcPts val="0"/>
              </a:spcBef>
              <a:spcAft>
                <a:spcPts val="0"/>
              </a:spcAft>
              <a:buSzPts val="2400"/>
              <a:buChar char="●"/>
            </a:pPr>
            <a:r>
              <a:rPr lang="ru" sz="2400"/>
              <a:t>Pre-processing</a:t>
            </a:r>
            <a:endParaRPr sz="2400"/>
          </a:p>
          <a:p>
            <a:pPr indent="-381000" lvl="0" marL="457200" rtl="0" algn="l">
              <a:spcBef>
                <a:spcPts val="0"/>
              </a:spcBef>
              <a:spcAft>
                <a:spcPts val="0"/>
              </a:spcAft>
              <a:buSzPts val="2400"/>
              <a:buChar char="●"/>
            </a:pPr>
            <a:r>
              <a:rPr lang="ru" sz="2400"/>
              <a:t>Geometrical procession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rPr>
              <a:t>Use of AI to predict coffee level</a:t>
            </a:r>
            <a:endParaRPr>
              <a:solidFill>
                <a:srgbClr val="000000"/>
              </a:solidFill>
            </a:endParaRPr>
          </a:p>
        </p:txBody>
      </p:sp>
      <p:sp>
        <p:nvSpPr>
          <p:cNvPr id="81" name="Google Shape;81;p16"/>
          <p:cNvSpPr txBox="1"/>
          <p:nvPr>
            <p:ph idx="1" type="body"/>
          </p:nvPr>
        </p:nvSpPr>
        <p:spPr>
          <a:xfrm>
            <a:off x="311700" y="1152475"/>
            <a:ext cx="630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00000"/>
                </a:solidFill>
              </a:rPr>
              <a:t>With data on coffee level history, it is theoretically possible to predict various things, like coffee level at certain point in time or it’s consumption rates.</a:t>
            </a:r>
            <a:endParaRPr sz="1600">
              <a:solidFill>
                <a:srgbClr val="000000"/>
              </a:solidFill>
            </a:endParaRPr>
          </a:p>
          <a:p>
            <a:pPr indent="0" lvl="0" marL="0" rtl="0" algn="l">
              <a:spcBef>
                <a:spcPts val="1600"/>
              </a:spcBef>
              <a:spcAft>
                <a:spcPts val="1600"/>
              </a:spcAft>
              <a:buNone/>
            </a:pPr>
            <a:r>
              <a:rPr lang="ru" sz="1600">
                <a:solidFill>
                  <a:srgbClr val="000000"/>
                </a:solidFill>
              </a:rPr>
              <a:t>There are trends and patterns in how much and when employees consume coffee. Thus, with enough data, it is possible to find them.</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rPr>
              <a:t>Problems of AI usage</a:t>
            </a:r>
            <a:endParaRPr>
              <a:solidFill>
                <a:srgbClr val="000000"/>
              </a:solidFill>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00000"/>
                </a:solidFill>
              </a:rPr>
              <a:t>As with any prediction, the results of the neural network won’t be accurate. This can be tolerated to a certain degree, 5-10% maximum error and 2-5% mean error won’t make any harm.</a:t>
            </a:r>
            <a:endParaRPr sz="1600">
              <a:solidFill>
                <a:srgbClr val="000000"/>
              </a:solidFill>
            </a:endParaRPr>
          </a:p>
          <a:p>
            <a:pPr indent="0" lvl="0" marL="0" rtl="0" algn="l">
              <a:spcBef>
                <a:spcPts val="1600"/>
              </a:spcBef>
              <a:spcAft>
                <a:spcPts val="0"/>
              </a:spcAft>
              <a:buNone/>
            </a:pPr>
            <a:r>
              <a:rPr lang="ru" sz="1600">
                <a:solidFill>
                  <a:srgbClr val="000000"/>
                </a:solidFill>
              </a:rPr>
              <a:t>However, my </a:t>
            </a:r>
            <a:r>
              <a:rPr lang="ru" sz="1600">
                <a:solidFill>
                  <a:srgbClr val="000000"/>
                </a:solidFill>
              </a:rPr>
              <a:t>research</a:t>
            </a:r>
            <a:r>
              <a:rPr lang="ru" sz="1600">
                <a:solidFill>
                  <a:srgbClr val="000000"/>
                </a:solidFill>
              </a:rPr>
              <a:t> shows, that it requires considerable amount of data to achieve that. With 4500 samples for the training set and 500 for the testing set the result is not sufficient. Presence of over 20% difference between prediction and reality and 0.3-0.4 mean square error makes results much less usable that needed. </a:t>
            </a:r>
            <a:endParaRPr sz="1600">
              <a:solidFill>
                <a:srgbClr val="000000"/>
              </a:solidFill>
            </a:endParaRPr>
          </a:p>
          <a:p>
            <a:pPr indent="0" lvl="0" marL="0" rtl="0" algn="l">
              <a:spcBef>
                <a:spcPts val="1600"/>
              </a:spcBef>
              <a:spcAft>
                <a:spcPts val="1600"/>
              </a:spcAft>
              <a:buNone/>
            </a:pPr>
            <a:r>
              <a:rPr lang="ru" sz="1600">
                <a:solidFill>
                  <a:srgbClr val="000000"/>
                </a:solidFill>
              </a:rPr>
              <a:t>However with the 25000 training data set, the network limits has not been </a:t>
            </a:r>
            <a:r>
              <a:rPr lang="ru" sz="1600">
                <a:solidFill>
                  <a:srgbClr val="000000"/>
                </a:solidFill>
              </a:rPr>
              <a:t>achieved</a:t>
            </a:r>
            <a:r>
              <a:rPr lang="ru" sz="1600">
                <a:solidFill>
                  <a:srgbClr val="000000"/>
                </a:solidFill>
              </a:rPr>
              <a:t> yet.</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rPr>
              <a:t>Further complications</a:t>
            </a:r>
            <a:endParaRPr>
              <a:solidFill>
                <a:srgbClr val="000000"/>
              </a:solidFill>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00000"/>
                </a:solidFill>
              </a:rPr>
              <a:t>With an unreliable </a:t>
            </a:r>
            <a:r>
              <a:rPr lang="ru" sz="1600">
                <a:solidFill>
                  <a:srgbClr val="000000"/>
                </a:solidFill>
              </a:rPr>
              <a:t>accuracy</a:t>
            </a:r>
            <a:r>
              <a:rPr lang="ru" sz="1600">
                <a:solidFill>
                  <a:srgbClr val="000000"/>
                </a:solidFill>
              </a:rPr>
              <a:t> of neural network predictions, the unreliability of </a:t>
            </a:r>
            <a:r>
              <a:rPr lang="ru" sz="1600">
                <a:solidFill>
                  <a:srgbClr val="000000"/>
                </a:solidFill>
              </a:rPr>
              <a:t> the method to accumulate data using another AI rises even more question.</a:t>
            </a:r>
            <a:endParaRPr sz="1600">
              <a:solidFill>
                <a:srgbClr val="000000"/>
              </a:solidFill>
            </a:endParaRPr>
          </a:p>
          <a:p>
            <a:pPr indent="0" lvl="0" marL="0" rtl="0" algn="l">
              <a:spcBef>
                <a:spcPts val="1600"/>
              </a:spcBef>
              <a:spcAft>
                <a:spcPts val="0"/>
              </a:spcAft>
              <a:buNone/>
            </a:pPr>
            <a:r>
              <a:rPr lang="ru" sz="1600">
                <a:solidFill>
                  <a:srgbClr val="000000"/>
                </a:solidFill>
              </a:rPr>
              <a:t>There are plenty of things to go wrong with the system since it is physically divided. All this allows to use any AI related features for additional, non critical features only.</a:t>
            </a:r>
            <a:endParaRPr sz="1600">
              <a:solidFill>
                <a:srgbClr val="000000"/>
              </a:solidFill>
            </a:endParaRPr>
          </a:p>
          <a:p>
            <a:pPr indent="0" lvl="0" marL="0" rtl="0" algn="l">
              <a:spcBef>
                <a:spcPts val="1600"/>
              </a:spcBef>
              <a:spcAft>
                <a:spcPts val="1600"/>
              </a:spcAft>
              <a:buNone/>
            </a:pPr>
            <a:r>
              <a:rPr lang="ru" sz="1600">
                <a:solidFill>
                  <a:srgbClr val="000000"/>
                </a:solidFill>
              </a:rPr>
              <a:t>However, there is a way to solve some of the problems. </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rPr>
              <a:t>Alternative data </a:t>
            </a:r>
            <a:r>
              <a:rPr lang="ru">
                <a:solidFill>
                  <a:srgbClr val="000000"/>
                </a:solidFill>
              </a:rPr>
              <a:t>aggregation</a:t>
            </a:r>
            <a:r>
              <a:rPr lang="ru">
                <a:solidFill>
                  <a:srgbClr val="000000"/>
                </a:solidFill>
              </a:rPr>
              <a:t> method</a:t>
            </a:r>
            <a:endParaRPr>
              <a:solidFill>
                <a:srgbClr val="000000"/>
              </a:solidFill>
            </a:endParaRPr>
          </a:p>
        </p:txBody>
      </p:sp>
      <p:sp>
        <p:nvSpPr>
          <p:cNvPr id="99" name="Google Shape;99;p19"/>
          <p:cNvSpPr txBox="1"/>
          <p:nvPr>
            <p:ph idx="1" type="body"/>
          </p:nvPr>
        </p:nvSpPr>
        <p:spPr>
          <a:xfrm>
            <a:off x="1297500" y="1567550"/>
            <a:ext cx="3650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00000"/>
                </a:solidFill>
              </a:rPr>
              <a:t>With a help of optical sensors it is possible to collect less accurate, but more reliable data.</a:t>
            </a:r>
            <a:endParaRPr sz="1600">
              <a:solidFill>
                <a:srgbClr val="000000"/>
              </a:solidFill>
            </a:endParaRPr>
          </a:p>
          <a:p>
            <a:pPr indent="0" lvl="0" marL="0" rtl="0" algn="l">
              <a:spcBef>
                <a:spcPts val="1600"/>
              </a:spcBef>
              <a:spcAft>
                <a:spcPts val="0"/>
              </a:spcAft>
              <a:buNone/>
            </a:pPr>
            <a:r>
              <a:rPr lang="ru" sz="1600">
                <a:solidFill>
                  <a:srgbClr val="000000"/>
                </a:solidFill>
              </a:rPr>
              <a:t>Such functionality can be connected to the </a:t>
            </a:r>
            <a:r>
              <a:rPr lang="ru" sz="1600">
                <a:solidFill>
                  <a:srgbClr val="000000"/>
                </a:solidFill>
              </a:rPr>
              <a:t>existing</a:t>
            </a:r>
            <a:r>
              <a:rPr lang="ru" sz="1600">
                <a:solidFill>
                  <a:srgbClr val="000000"/>
                </a:solidFill>
              </a:rPr>
              <a:t> </a:t>
            </a:r>
            <a:r>
              <a:rPr lang="ru" sz="1600">
                <a:solidFill>
                  <a:srgbClr val="000000"/>
                </a:solidFill>
              </a:rPr>
              <a:t>machines</a:t>
            </a:r>
            <a:r>
              <a:rPr lang="ru" sz="1600">
                <a:solidFill>
                  <a:srgbClr val="000000"/>
                </a:solidFill>
              </a:rPr>
              <a:t> or  </a:t>
            </a:r>
            <a:r>
              <a:rPr lang="ru" sz="1600">
                <a:solidFill>
                  <a:srgbClr val="000000"/>
                </a:solidFill>
              </a:rPr>
              <a:t>embedded</a:t>
            </a:r>
            <a:r>
              <a:rPr lang="ru" sz="1600">
                <a:solidFill>
                  <a:srgbClr val="000000"/>
                </a:solidFill>
              </a:rPr>
              <a:t> into the new </a:t>
            </a:r>
            <a:r>
              <a:rPr lang="ru" sz="1600">
                <a:solidFill>
                  <a:srgbClr val="000000"/>
                </a:solidFill>
              </a:rPr>
              <a:t>commercial</a:t>
            </a:r>
            <a:r>
              <a:rPr lang="ru" sz="1600">
                <a:solidFill>
                  <a:srgbClr val="000000"/>
                </a:solidFill>
              </a:rPr>
              <a:t> IoT coffee machines.</a:t>
            </a:r>
            <a:endParaRPr sz="1600">
              <a:solidFill>
                <a:srgbClr val="000000"/>
              </a:solidFill>
            </a:endParaRPr>
          </a:p>
          <a:p>
            <a:pPr indent="0" lvl="0" marL="0" rtl="0" algn="l">
              <a:spcBef>
                <a:spcPts val="1600"/>
              </a:spcBef>
              <a:spcAft>
                <a:spcPts val="1600"/>
              </a:spcAft>
              <a:buNone/>
            </a:pPr>
            <a:r>
              <a:rPr lang="ru" sz="1600">
                <a:solidFill>
                  <a:srgbClr val="000000"/>
                </a:solidFill>
              </a:rPr>
              <a:t>They can provide data to an AI for further processing.</a:t>
            </a:r>
            <a:endParaRPr sz="1600">
              <a:solidFill>
                <a:srgbClr val="000000"/>
              </a:solidFill>
            </a:endParaRPr>
          </a:p>
        </p:txBody>
      </p:sp>
      <p:pic>
        <p:nvPicPr>
          <p:cNvPr id="100" name="Google Shape;100;p19"/>
          <p:cNvPicPr preferRelativeResize="0"/>
          <p:nvPr/>
        </p:nvPicPr>
        <p:blipFill rotWithShape="1">
          <a:blip r:embed="rId3">
            <a:alphaModFix/>
          </a:blip>
          <a:srcRect b="5288" l="2692" r="3499" t="4147"/>
          <a:stretch/>
        </p:blipFill>
        <p:spPr>
          <a:xfrm>
            <a:off x="4947900" y="1307850"/>
            <a:ext cx="2047249" cy="1113474"/>
          </a:xfrm>
          <a:prstGeom prst="rect">
            <a:avLst/>
          </a:prstGeom>
          <a:noFill/>
          <a:ln>
            <a:noFill/>
          </a:ln>
        </p:spPr>
      </p:pic>
      <p:pic>
        <p:nvPicPr>
          <p:cNvPr id="101" name="Google Shape;101;p19"/>
          <p:cNvPicPr preferRelativeResize="0"/>
          <p:nvPr/>
        </p:nvPicPr>
        <p:blipFill rotWithShape="1">
          <a:blip r:embed="rId4">
            <a:alphaModFix/>
          </a:blip>
          <a:srcRect b="5924" l="8343" r="8051" t="4853"/>
          <a:stretch/>
        </p:blipFill>
        <p:spPr>
          <a:xfrm>
            <a:off x="4947900" y="2421325"/>
            <a:ext cx="2047249" cy="1113475"/>
          </a:xfrm>
          <a:prstGeom prst="rect">
            <a:avLst/>
          </a:prstGeom>
          <a:noFill/>
          <a:ln>
            <a:noFill/>
          </a:ln>
        </p:spPr>
      </p:pic>
      <p:pic>
        <p:nvPicPr>
          <p:cNvPr id="102" name="Google Shape;102;p19"/>
          <p:cNvPicPr preferRelativeResize="0"/>
          <p:nvPr/>
        </p:nvPicPr>
        <p:blipFill rotWithShape="1">
          <a:blip r:embed="rId5">
            <a:alphaModFix/>
          </a:blip>
          <a:srcRect b="8510" l="8924" r="9939" t="6643"/>
          <a:stretch/>
        </p:blipFill>
        <p:spPr>
          <a:xfrm>
            <a:off x="6995150" y="3010775"/>
            <a:ext cx="1604800" cy="1527224"/>
          </a:xfrm>
          <a:prstGeom prst="rect">
            <a:avLst/>
          </a:prstGeom>
          <a:noFill/>
          <a:ln>
            <a:noFill/>
          </a:ln>
        </p:spPr>
      </p:pic>
      <p:pic>
        <p:nvPicPr>
          <p:cNvPr id="103" name="Google Shape;103;p19"/>
          <p:cNvPicPr preferRelativeResize="0"/>
          <p:nvPr/>
        </p:nvPicPr>
        <p:blipFill rotWithShape="1">
          <a:blip r:embed="rId6">
            <a:alphaModFix/>
          </a:blip>
          <a:srcRect b="6026" l="4243" r="5479" t="4423"/>
          <a:stretch/>
        </p:blipFill>
        <p:spPr>
          <a:xfrm>
            <a:off x="4947900" y="3524513"/>
            <a:ext cx="2047249" cy="1045205"/>
          </a:xfrm>
          <a:prstGeom prst="rect">
            <a:avLst/>
          </a:prstGeom>
          <a:noFill/>
          <a:ln>
            <a:noFill/>
          </a:ln>
        </p:spPr>
      </p:pic>
      <p:pic>
        <p:nvPicPr>
          <p:cNvPr id="104" name="Google Shape;104;p19"/>
          <p:cNvPicPr preferRelativeResize="0"/>
          <p:nvPr/>
        </p:nvPicPr>
        <p:blipFill rotWithShape="1">
          <a:blip r:embed="rId7">
            <a:alphaModFix/>
          </a:blip>
          <a:srcRect b="6273" l="6003" r="7855" t="4860"/>
          <a:stretch/>
        </p:blipFill>
        <p:spPr>
          <a:xfrm>
            <a:off x="6995150" y="1307850"/>
            <a:ext cx="1604800" cy="170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