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aleway"/>
      <p:regular r:id="rId40"/>
      <p:bold r:id="rId41"/>
      <p:italic r:id="rId42"/>
      <p:boldItalic r:id="rId43"/>
    </p:embeddedFont>
    <p:embeddedFont>
      <p:font typeface="Lato"/>
      <p:regular r:id="rId44"/>
      <p:bold r:id="rId45"/>
      <p:italic r:id="rId46"/>
      <p:boldItalic r:id="rId47"/>
    </p:embeddedFont>
    <p:embeddedFont>
      <p:font typeface="Quattrocento Sans"/>
      <p:bold r:id="rId48"/>
      <p:boldItalic r:id="rId49"/>
    </p:embeddedFont>
    <p:embeddedFont>
      <p:font typeface="Century Gothic"/>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42" Type="http://schemas.openxmlformats.org/officeDocument/2006/relationships/font" Target="fonts/Raleway-italic.fntdata"/><Relationship Id="rId41" Type="http://schemas.openxmlformats.org/officeDocument/2006/relationships/font" Target="fonts/Raleway-bold.fntdata"/><Relationship Id="rId44" Type="http://schemas.openxmlformats.org/officeDocument/2006/relationships/font" Target="fonts/Lato-regular.fntdata"/><Relationship Id="rId43" Type="http://schemas.openxmlformats.org/officeDocument/2006/relationships/font" Target="fonts/Raleway-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QuattrocentoSans-bold.fntdata"/><Relationship Id="rId47" Type="http://schemas.openxmlformats.org/officeDocument/2006/relationships/font" Target="fonts/Lato-boldItalic.fntdata"/><Relationship Id="rId49"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bold.fntdata"/><Relationship Id="rId50" Type="http://schemas.openxmlformats.org/officeDocument/2006/relationships/font" Target="fonts/CenturyGothic-regular.fntdata"/><Relationship Id="rId53" Type="http://schemas.openxmlformats.org/officeDocument/2006/relationships/font" Target="fonts/CenturyGothic-boldItalic.fntdata"/><Relationship Id="rId52"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dd49ce02c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ddd49ce02c_2_1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dd49ce02c_2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ddd49ce02c_2_1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dd49ce02c_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ddd49ce02c_2_1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dd49ce02c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ddd49ce02c_2_1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dd49ce02c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ddd49ce02c_2_2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dd49ce02c_2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ddd49ce02c_2_2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dd49ce02c_2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ddd49ce02c_2_2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dd49ce02c_2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ddd49ce02c_2_2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dd49ce02c_2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ddd49ce02c_2_2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dd49ce02c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ddd49ce02c_2_2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dd49ce02c_2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ddd49ce02c_2_2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dd49ce02c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ddd49ce02c_2_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dd49ce02c_2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ddd49ce02c_2_2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dd49ce02c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ddd49ce02c_2_2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dd49ce02c_2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ddd49ce02c_2_2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dd49ce02c_2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ddd49ce02c_2_2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dd49ce02c_2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ddd49ce02c_2_2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dd49ce02c_2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ddd49ce02c_2_2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dd49ce02c_2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ddd49ce02c_2_2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dd49ce02c_2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ddd49ce02c_2_2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dd49ce02c_2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ddd49ce02c_2_2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dd49ce02c_2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ddd49ce02c_2_2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dd49ce02c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ddd49ce02c_2_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dd49ce02c_2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ddd49ce02c_2_2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dd49ce02c_2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ddd49ce02c_2_3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dd49ce02c_2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ddd49ce02c_2_3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dd49ce02c_2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ddd49ce02c_2_3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dd49ce02c_2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ddd49ce02c_2_3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dd49ce02c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ddd49ce02c_2_1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dd49ce02c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ddd49ce02c_2_1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dd49ce02c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ddd49ce02c_2_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dd49ce02c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ddd49ce02c_2_1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dd49ce02c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ddd49ce02c_2_1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dd49ce02c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ddd49ce02c_2_1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513159" y="3365499"/>
            <a:ext cx="6400800" cy="1130400"/>
          </a:xfrm>
          <a:prstGeom prst="rect">
            <a:avLst/>
          </a:prstGeom>
          <a:noFill/>
          <a:ln>
            <a:noFill/>
          </a:ln>
        </p:spPr>
        <p:txBody>
          <a:bodyPr anchorCtr="0" anchor="ctr" bIns="34275" lIns="68575" spcFirstLastPara="1" rIns="68575" wrap="square" tIns="34275">
            <a:normAutofit/>
          </a:bodyPr>
          <a:lstStyle>
            <a:lvl1pPr lvl="0" rtl="0" algn="l">
              <a:spcBef>
                <a:spcPts val="0"/>
              </a:spcBef>
              <a:spcAft>
                <a:spcPts val="0"/>
              </a:spcAft>
              <a:buClr>
                <a:schemeClr val="lt1"/>
              </a:buClr>
              <a:buSzPts val="14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84" name="Google Shape;84;p13"/>
          <p:cNvSpPr txBox="1"/>
          <p:nvPr>
            <p:ph idx="1" type="body"/>
          </p:nvPr>
        </p:nvSpPr>
        <p:spPr>
          <a:xfrm>
            <a:off x="513159" y="514350"/>
            <a:ext cx="6400800" cy="2711400"/>
          </a:xfrm>
          <a:prstGeom prst="rect">
            <a:avLst/>
          </a:prstGeom>
          <a:noFill/>
          <a:ln>
            <a:noFill/>
          </a:ln>
        </p:spPr>
        <p:txBody>
          <a:bodyPr anchorCtr="0" anchor="ctr" bIns="34275" lIns="68575" spcFirstLastPara="1" rIns="68575" wrap="square" tIns="34275">
            <a:normAutofit/>
          </a:bodyPr>
          <a:lstStyle>
            <a:lvl1pPr indent="-298450" lvl="0" marL="457200" rtl="0" algn="l">
              <a:spcBef>
                <a:spcPts val="300"/>
              </a:spcBef>
              <a:spcAft>
                <a:spcPts val="0"/>
              </a:spcAft>
              <a:buSzPts val="1100"/>
              <a:buChar char="●"/>
              <a:defRPr/>
            </a:lvl1pPr>
            <a:lvl2pPr indent="-298450" lvl="1" marL="914400" rtl="0" algn="l">
              <a:spcBef>
                <a:spcPts val="500"/>
              </a:spcBef>
              <a:spcAft>
                <a:spcPts val="0"/>
              </a:spcAft>
              <a:buSzPts val="1100"/>
              <a:buChar char="○"/>
              <a:defRPr/>
            </a:lvl2pPr>
            <a:lvl3pPr indent="-298450" lvl="2" marL="1371600" rtl="0" algn="l">
              <a:spcBef>
                <a:spcPts val="500"/>
              </a:spcBef>
              <a:spcAft>
                <a:spcPts val="0"/>
              </a:spcAft>
              <a:buSzPts val="1100"/>
              <a:buChar char="■"/>
              <a:defRPr/>
            </a:lvl3pPr>
            <a:lvl4pPr indent="-298450" lvl="3" marL="1828800" rtl="0" algn="l">
              <a:spcBef>
                <a:spcPts val="500"/>
              </a:spcBef>
              <a:spcAft>
                <a:spcPts val="0"/>
              </a:spcAft>
              <a:buSzPts val="1100"/>
              <a:buChar char="●"/>
              <a:defRPr/>
            </a:lvl4pPr>
            <a:lvl5pPr indent="-298450" lvl="4" marL="2286000" rtl="0" algn="l">
              <a:spcBef>
                <a:spcPts val="500"/>
              </a:spcBef>
              <a:spcAft>
                <a:spcPts val="0"/>
              </a:spcAft>
              <a:buSzPts val="1100"/>
              <a:buChar char="○"/>
              <a:defRPr/>
            </a:lvl5pPr>
            <a:lvl6pPr indent="-298450" lvl="5" marL="2743200" rtl="0" algn="l">
              <a:spcBef>
                <a:spcPts val="500"/>
              </a:spcBef>
              <a:spcAft>
                <a:spcPts val="0"/>
              </a:spcAft>
              <a:buSzPts val="1100"/>
              <a:buChar char="■"/>
              <a:defRPr/>
            </a:lvl6pPr>
            <a:lvl7pPr indent="-298450" lvl="6" marL="3200400" rtl="0" algn="l">
              <a:spcBef>
                <a:spcPts val="500"/>
              </a:spcBef>
              <a:spcAft>
                <a:spcPts val="0"/>
              </a:spcAft>
              <a:buSzPts val="1100"/>
              <a:buChar char="●"/>
              <a:defRPr/>
            </a:lvl7pPr>
            <a:lvl8pPr indent="-298450" lvl="7" marL="3657600" rtl="0" algn="l">
              <a:spcBef>
                <a:spcPts val="500"/>
              </a:spcBef>
              <a:spcAft>
                <a:spcPts val="0"/>
              </a:spcAft>
              <a:buSzPts val="1100"/>
              <a:buChar char="○"/>
              <a:defRPr/>
            </a:lvl8pPr>
            <a:lvl9pPr indent="-298450" lvl="8" marL="4114800" rtl="0" algn="l">
              <a:spcBef>
                <a:spcPts val="500"/>
              </a:spcBef>
              <a:spcAft>
                <a:spcPts val="500"/>
              </a:spcAft>
              <a:buSzPts val="1100"/>
              <a:buChar char="■"/>
              <a:defRPr/>
            </a:lvl9pPr>
          </a:lstStyle>
          <a:p/>
        </p:txBody>
      </p:sp>
      <p:sp>
        <p:nvSpPr>
          <p:cNvPr id="85" name="Google Shape;85;p13"/>
          <p:cNvSpPr txBox="1"/>
          <p:nvPr>
            <p:ph idx="10" type="dt"/>
          </p:nvPr>
        </p:nvSpPr>
        <p:spPr>
          <a:xfrm>
            <a:off x="7428309" y="4629150"/>
            <a:ext cx="1200000" cy="273900"/>
          </a:xfrm>
          <a:prstGeom prst="rect">
            <a:avLst/>
          </a:prstGeom>
          <a:noFill/>
          <a:ln>
            <a:noFill/>
          </a:ln>
        </p:spPr>
        <p:txBody>
          <a:bodyPr anchorCtr="0" anchor="t"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3"/>
          <p:cNvSpPr txBox="1"/>
          <p:nvPr>
            <p:ph idx="11" type="ftr"/>
          </p:nvPr>
        </p:nvSpPr>
        <p:spPr>
          <a:xfrm>
            <a:off x="513159" y="4629150"/>
            <a:ext cx="5658000" cy="2739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3"/>
          <p:cNvSpPr txBox="1"/>
          <p:nvPr>
            <p:ph idx="12" type="sldNum"/>
          </p:nvPr>
        </p:nvSpPr>
        <p:spPr>
          <a:xfrm>
            <a:off x="7772400" y="4183856"/>
            <a:ext cx="856800" cy="502500"/>
          </a:xfrm>
          <a:prstGeom prst="rect">
            <a:avLst/>
          </a:prstGeom>
          <a:noFill/>
          <a:ln>
            <a:noFill/>
          </a:ln>
        </p:spPr>
        <p:txBody>
          <a:bodyPr anchorCtr="0" anchor="b"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88" name="Shape 88"/>
        <p:cNvGrpSpPr/>
        <p:nvPr/>
      </p:nvGrpSpPr>
      <p:grpSpPr>
        <a:xfrm>
          <a:off x="0" y="0"/>
          <a:ext cx="0" cy="0"/>
          <a:chOff x="0" y="0"/>
          <a:chExt cx="0" cy="0"/>
        </a:xfrm>
      </p:grpSpPr>
      <p:sp>
        <p:nvSpPr>
          <p:cNvPr id="89" name="Google Shape;89;p14"/>
          <p:cNvSpPr txBox="1"/>
          <p:nvPr>
            <p:ph type="title"/>
          </p:nvPr>
        </p:nvSpPr>
        <p:spPr>
          <a:xfrm>
            <a:off x="513158" y="1504950"/>
            <a:ext cx="6400800" cy="17112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lt1"/>
              </a:buClr>
              <a:buSzPts val="2700"/>
              <a:buFont typeface="Century Gothic"/>
              <a:buNone/>
              <a:defRPr b="0" sz="2700" cap="none"/>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90" name="Google Shape;90;p14"/>
          <p:cNvSpPr txBox="1"/>
          <p:nvPr>
            <p:ph idx="1" type="body"/>
          </p:nvPr>
        </p:nvSpPr>
        <p:spPr>
          <a:xfrm>
            <a:off x="513160" y="3371850"/>
            <a:ext cx="6400800" cy="1123800"/>
          </a:xfrm>
          <a:prstGeom prst="rect">
            <a:avLst/>
          </a:prstGeom>
          <a:noFill/>
          <a:ln>
            <a:noFill/>
          </a:ln>
        </p:spPr>
        <p:txBody>
          <a:bodyPr anchorCtr="0" anchor="t" bIns="34275" lIns="68575" spcFirstLastPara="1" rIns="68575" wrap="square" tIns="34275">
            <a:normAutofit/>
          </a:bodyPr>
          <a:lstStyle>
            <a:lvl1pPr indent="-228600" lvl="0" marL="457200" rtl="0" algn="l">
              <a:spcBef>
                <a:spcPts val="300"/>
              </a:spcBef>
              <a:spcAft>
                <a:spcPts val="0"/>
              </a:spcAft>
              <a:buSzPts val="1100"/>
              <a:buNone/>
              <a:defRPr sz="1400">
                <a:solidFill>
                  <a:srgbClr val="0F486F"/>
                </a:solidFill>
              </a:defRPr>
            </a:lvl1pPr>
            <a:lvl2pPr indent="-228600" lvl="1" marL="914400" rtl="0" algn="l">
              <a:spcBef>
                <a:spcPts val="500"/>
              </a:spcBef>
              <a:spcAft>
                <a:spcPts val="0"/>
              </a:spcAft>
              <a:buSzPts val="1100"/>
              <a:buNone/>
              <a:defRPr sz="1400">
                <a:solidFill>
                  <a:schemeClr val="lt1"/>
                </a:solidFill>
              </a:defRPr>
            </a:lvl2pPr>
            <a:lvl3pPr indent="-228600" lvl="2" marL="1371600" rtl="0" algn="l">
              <a:spcBef>
                <a:spcPts val="500"/>
              </a:spcBef>
              <a:spcAft>
                <a:spcPts val="0"/>
              </a:spcAft>
              <a:buSzPts val="1000"/>
              <a:buNone/>
              <a:defRPr sz="1200">
                <a:solidFill>
                  <a:schemeClr val="lt1"/>
                </a:solidFill>
              </a:defRPr>
            </a:lvl3pPr>
            <a:lvl4pPr indent="-228600" lvl="3" marL="1828800" rtl="0" algn="l">
              <a:spcBef>
                <a:spcPts val="500"/>
              </a:spcBef>
              <a:spcAft>
                <a:spcPts val="0"/>
              </a:spcAft>
              <a:buSzPts val="800"/>
              <a:buNone/>
              <a:defRPr sz="1100">
                <a:solidFill>
                  <a:schemeClr val="lt1"/>
                </a:solidFill>
              </a:defRPr>
            </a:lvl4pPr>
            <a:lvl5pPr indent="-228600" lvl="4" marL="2286000" rtl="0" algn="l">
              <a:spcBef>
                <a:spcPts val="500"/>
              </a:spcBef>
              <a:spcAft>
                <a:spcPts val="0"/>
              </a:spcAft>
              <a:buSzPts val="800"/>
              <a:buNone/>
              <a:defRPr sz="1100">
                <a:solidFill>
                  <a:schemeClr val="lt1"/>
                </a:solidFill>
              </a:defRPr>
            </a:lvl5pPr>
            <a:lvl6pPr indent="-228600" lvl="5" marL="2743200" rtl="0" algn="l">
              <a:spcBef>
                <a:spcPts val="500"/>
              </a:spcBef>
              <a:spcAft>
                <a:spcPts val="0"/>
              </a:spcAft>
              <a:buSzPts val="800"/>
              <a:buNone/>
              <a:defRPr sz="1100">
                <a:solidFill>
                  <a:schemeClr val="lt1"/>
                </a:solidFill>
              </a:defRPr>
            </a:lvl6pPr>
            <a:lvl7pPr indent="-228600" lvl="6" marL="3200400" rtl="0" algn="l">
              <a:spcBef>
                <a:spcPts val="500"/>
              </a:spcBef>
              <a:spcAft>
                <a:spcPts val="0"/>
              </a:spcAft>
              <a:buSzPts val="800"/>
              <a:buNone/>
              <a:defRPr sz="1100">
                <a:solidFill>
                  <a:schemeClr val="lt1"/>
                </a:solidFill>
              </a:defRPr>
            </a:lvl7pPr>
            <a:lvl8pPr indent="-228600" lvl="7" marL="3657600" rtl="0" algn="l">
              <a:spcBef>
                <a:spcPts val="500"/>
              </a:spcBef>
              <a:spcAft>
                <a:spcPts val="0"/>
              </a:spcAft>
              <a:buSzPts val="800"/>
              <a:buNone/>
              <a:defRPr sz="1100">
                <a:solidFill>
                  <a:schemeClr val="lt1"/>
                </a:solidFill>
              </a:defRPr>
            </a:lvl8pPr>
            <a:lvl9pPr indent="-228600" lvl="8" marL="4114800" rtl="0" algn="l">
              <a:spcBef>
                <a:spcPts val="500"/>
              </a:spcBef>
              <a:spcAft>
                <a:spcPts val="500"/>
              </a:spcAft>
              <a:buSzPts val="800"/>
              <a:buNone/>
              <a:defRPr sz="1100">
                <a:solidFill>
                  <a:schemeClr val="lt1"/>
                </a:solidFill>
              </a:defRPr>
            </a:lvl9pPr>
          </a:lstStyle>
          <a:p/>
        </p:txBody>
      </p:sp>
      <p:sp>
        <p:nvSpPr>
          <p:cNvPr id="91" name="Google Shape;91;p14"/>
          <p:cNvSpPr txBox="1"/>
          <p:nvPr>
            <p:ph idx="10" type="dt"/>
          </p:nvPr>
        </p:nvSpPr>
        <p:spPr>
          <a:xfrm>
            <a:off x="7428309" y="4629150"/>
            <a:ext cx="1200000" cy="273900"/>
          </a:xfrm>
          <a:prstGeom prst="rect">
            <a:avLst/>
          </a:prstGeom>
          <a:noFill/>
          <a:ln>
            <a:noFill/>
          </a:ln>
        </p:spPr>
        <p:txBody>
          <a:bodyPr anchorCtr="0" anchor="t"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14"/>
          <p:cNvSpPr txBox="1"/>
          <p:nvPr>
            <p:ph idx="11" type="ftr"/>
          </p:nvPr>
        </p:nvSpPr>
        <p:spPr>
          <a:xfrm>
            <a:off x="513159" y="4629150"/>
            <a:ext cx="5658000" cy="2739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4"/>
          <p:cNvSpPr txBox="1"/>
          <p:nvPr>
            <p:ph idx="12" type="sldNum"/>
          </p:nvPr>
        </p:nvSpPr>
        <p:spPr>
          <a:xfrm>
            <a:off x="7772400" y="4183856"/>
            <a:ext cx="856800" cy="502500"/>
          </a:xfrm>
          <a:prstGeom prst="rect">
            <a:avLst/>
          </a:prstGeom>
          <a:noFill/>
          <a:ln>
            <a:noFill/>
          </a:ln>
        </p:spPr>
        <p:txBody>
          <a:bodyPr anchorCtr="0" anchor="b"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15"/>
          <p:cNvSpPr txBox="1"/>
          <p:nvPr>
            <p:ph type="title"/>
          </p:nvPr>
        </p:nvSpPr>
        <p:spPr>
          <a:xfrm>
            <a:off x="513159" y="3365499"/>
            <a:ext cx="6400800" cy="1130400"/>
          </a:xfrm>
          <a:prstGeom prst="rect">
            <a:avLst/>
          </a:prstGeom>
          <a:noFill/>
          <a:ln>
            <a:noFill/>
          </a:ln>
        </p:spPr>
        <p:txBody>
          <a:bodyPr anchorCtr="0" anchor="ctr" bIns="34275" lIns="68575" spcFirstLastPara="1" rIns="68575" wrap="square" tIns="34275">
            <a:normAutofit/>
          </a:bodyPr>
          <a:lstStyle>
            <a:lvl1pPr lvl="0" rtl="0" algn="l">
              <a:spcBef>
                <a:spcPts val="0"/>
              </a:spcBef>
              <a:spcAft>
                <a:spcPts val="0"/>
              </a:spcAft>
              <a:buClr>
                <a:schemeClr val="lt1"/>
              </a:buClr>
              <a:buSzPts val="2700"/>
              <a:buFont typeface="Century Gothic"/>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96" name="Google Shape;96;p15"/>
          <p:cNvSpPr txBox="1"/>
          <p:nvPr>
            <p:ph idx="1" type="body"/>
          </p:nvPr>
        </p:nvSpPr>
        <p:spPr>
          <a:xfrm>
            <a:off x="729060" y="514350"/>
            <a:ext cx="3487200" cy="432300"/>
          </a:xfrm>
          <a:prstGeom prst="rect">
            <a:avLst/>
          </a:prstGeom>
          <a:noFill/>
          <a:ln>
            <a:noFill/>
          </a:ln>
        </p:spPr>
        <p:txBody>
          <a:bodyPr anchorCtr="0" anchor="b" bIns="34275" lIns="68575" spcFirstLastPara="1" rIns="68575" wrap="square" tIns="34275">
            <a:noAutofit/>
          </a:bodyPr>
          <a:lstStyle>
            <a:lvl1pPr indent="-228600" lvl="0" marL="457200" rtl="0" algn="l">
              <a:spcBef>
                <a:spcPts val="400"/>
              </a:spcBef>
              <a:spcAft>
                <a:spcPts val="0"/>
              </a:spcAft>
              <a:buSzPts val="1700"/>
              <a:buNone/>
              <a:defRPr b="0" sz="2100">
                <a:solidFill>
                  <a:schemeClr val="lt1"/>
                </a:solidFill>
              </a:defRPr>
            </a:lvl1pPr>
            <a:lvl2pPr indent="-228600" lvl="1" marL="914400" rtl="0" algn="l">
              <a:spcBef>
                <a:spcPts val="500"/>
              </a:spcBef>
              <a:spcAft>
                <a:spcPts val="0"/>
              </a:spcAft>
              <a:buSzPts val="1200"/>
              <a:buNone/>
              <a:defRPr b="1" sz="1500"/>
            </a:lvl2pPr>
            <a:lvl3pPr indent="-228600" lvl="2" marL="1371600" rtl="0" algn="l">
              <a:spcBef>
                <a:spcPts val="500"/>
              </a:spcBef>
              <a:spcAft>
                <a:spcPts val="0"/>
              </a:spcAft>
              <a:buSzPts val="1100"/>
              <a:buNone/>
              <a:defRPr b="1" sz="1400"/>
            </a:lvl3pPr>
            <a:lvl4pPr indent="-228600" lvl="3" marL="1828800" rtl="0" algn="l">
              <a:spcBef>
                <a:spcPts val="500"/>
              </a:spcBef>
              <a:spcAft>
                <a:spcPts val="0"/>
              </a:spcAft>
              <a:buSzPts val="1000"/>
              <a:buNone/>
              <a:defRPr b="1" sz="1200"/>
            </a:lvl4pPr>
            <a:lvl5pPr indent="-228600" lvl="4" marL="2286000" rtl="0" algn="l">
              <a:spcBef>
                <a:spcPts val="500"/>
              </a:spcBef>
              <a:spcAft>
                <a:spcPts val="0"/>
              </a:spcAft>
              <a:buSzPts val="1000"/>
              <a:buNone/>
              <a:defRPr b="1" sz="1200"/>
            </a:lvl5pPr>
            <a:lvl6pPr indent="-228600" lvl="5" marL="2743200" rtl="0" algn="l">
              <a:spcBef>
                <a:spcPts val="500"/>
              </a:spcBef>
              <a:spcAft>
                <a:spcPts val="0"/>
              </a:spcAft>
              <a:buSzPts val="1000"/>
              <a:buNone/>
              <a:defRPr b="1" sz="1200"/>
            </a:lvl6pPr>
            <a:lvl7pPr indent="-228600" lvl="6" marL="3200400" rtl="0" algn="l">
              <a:spcBef>
                <a:spcPts val="500"/>
              </a:spcBef>
              <a:spcAft>
                <a:spcPts val="0"/>
              </a:spcAft>
              <a:buSzPts val="1000"/>
              <a:buNone/>
              <a:defRPr b="1" sz="1200"/>
            </a:lvl7pPr>
            <a:lvl8pPr indent="-228600" lvl="7" marL="3657600" rtl="0" algn="l">
              <a:spcBef>
                <a:spcPts val="500"/>
              </a:spcBef>
              <a:spcAft>
                <a:spcPts val="0"/>
              </a:spcAft>
              <a:buSzPts val="1000"/>
              <a:buNone/>
              <a:defRPr b="1" sz="1200"/>
            </a:lvl8pPr>
            <a:lvl9pPr indent="-228600" lvl="8" marL="4114800" rtl="0" algn="l">
              <a:spcBef>
                <a:spcPts val="500"/>
              </a:spcBef>
              <a:spcAft>
                <a:spcPts val="500"/>
              </a:spcAft>
              <a:buSzPts val="1000"/>
              <a:buNone/>
              <a:defRPr b="1" sz="1200"/>
            </a:lvl9pPr>
          </a:lstStyle>
          <a:p/>
        </p:txBody>
      </p:sp>
      <p:sp>
        <p:nvSpPr>
          <p:cNvPr id="97" name="Google Shape;97;p15"/>
          <p:cNvSpPr txBox="1"/>
          <p:nvPr>
            <p:ph idx="2" type="body"/>
          </p:nvPr>
        </p:nvSpPr>
        <p:spPr>
          <a:xfrm>
            <a:off x="513158" y="952897"/>
            <a:ext cx="3703200" cy="2272800"/>
          </a:xfrm>
          <a:prstGeom prst="rect">
            <a:avLst/>
          </a:prstGeom>
          <a:noFill/>
          <a:ln>
            <a:noFill/>
          </a:ln>
        </p:spPr>
        <p:txBody>
          <a:bodyPr anchorCtr="0" anchor="t" bIns="34275" lIns="68575" spcFirstLastPara="1" rIns="68575" wrap="square" tIns="34275">
            <a:normAutofit/>
          </a:bodyPr>
          <a:lstStyle>
            <a:lvl1pPr indent="-298450" lvl="0" marL="457200" rtl="0" algn="l">
              <a:spcBef>
                <a:spcPts val="300"/>
              </a:spcBef>
              <a:spcAft>
                <a:spcPts val="0"/>
              </a:spcAft>
              <a:buSzPts val="1100"/>
              <a:buChar char="●"/>
              <a:defRPr/>
            </a:lvl1pPr>
            <a:lvl2pPr indent="-298450" lvl="1" marL="914400" rtl="0" algn="l">
              <a:spcBef>
                <a:spcPts val="500"/>
              </a:spcBef>
              <a:spcAft>
                <a:spcPts val="0"/>
              </a:spcAft>
              <a:buSzPts val="1100"/>
              <a:buChar char="○"/>
              <a:defRPr/>
            </a:lvl2pPr>
            <a:lvl3pPr indent="-298450" lvl="2" marL="1371600" rtl="0" algn="l">
              <a:spcBef>
                <a:spcPts val="500"/>
              </a:spcBef>
              <a:spcAft>
                <a:spcPts val="0"/>
              </a:spcAft>
              <a:buSzPts val="1100"/>
              <a:buChar char="■"/>
              <a:defRPr/>
            </a:lvl3pPr>
            <a:lvl4pPr indent="-298450" lvl="3" marL="1828800" rtl="0" algn="l">
              <a:spcBef>
                <a:spcPts val="500"/>
              </a:spcBef>
              <a:spcAft>
                <a:spcPts val="0"/>
              </a:spcAft>
              <a:buSzPts val="1100"/>
              <a:buChar char="●"/>
              <a:defRPr/>
            </a:lvl4pPr>
            <a:lvl5pPr indent="-298450" lvl="4" marL="2286000" rtl="0" algn="l">
              <a:spcBef>
                <a:spcPts val="500"/>
              </a:spcBef>
              <a:spcAft>
                <a:spcPts val="0"/>
              </a:spcAft>
              <a:buSzPts val="1100"/>
              <a:buChar char="○"/>
              <a:defRPr/>
            </a:lvl5pPr>
            <a:lvl6pPr indent="-298450" lvl="5" marL="2743200" rtl="0" algn="l">
              <a:spcBef>
                <a:spcPts val="500"/>
              </a:spcBef>
              <a:spcAft>
                <a:spcPts val="0"/>
              </a:spcAft>
              <a:buSzPts val="1100"/>
              <a:buChar char="■"/>
              <a:defRPr/>
            </a:lvl6pPr>
            <a:lvl7pPr indent="-298450" lvl="6" marL="3200400" rtl="0" algn="l">
              <a:spcBef>
                <a:spcPts val="500"/>
              </a:spcBef>
              <a:spcAft>
                <a:spcPts val="0"/>
              </a:spcAft>
              <a:buSzPts val="1100"/>
              <a:buChar char="●"/>
              <a:defRPr/>
            </a:lvl7pPr>
            <a:lvl8pPr indent="-298450" lvl="7" marL="3657600" rtl="0" algn="l">
              <a:spcBef>
                <a:spcPts val="500"/>
              </a:spcBef>
              <a:spcAft>
                <a:spcPts val="0"/>
              </a:spcAft>
              <a:buSzPts val="1100"/>
              <a:buChar char="○"/>
              <a:defRPr/>
            </a:lvl8pPr>
            <a:lvl9pPr indent="-298450" lvl="8" marL="4114800" rtl="0" algn="l">
              <a:spcBef>
                <a:spcPts val="500"/>
              </a:spcBef>
              <a:spcAft>
                <a:spcPts val="500"/>
              </a:spcAft>
              <a:buSzPts val="1100"/>
              <a:buChar char="■"/>
              <a:defRPr/>
            </a:lvl9pPr>
          </a:lstStyle>
          <a:p/>
        </p:txBody>
      </p:sp>
      <p:sp>
        <p:nvSpPr>
          <p:cNvPr id="98" name="Google Shape;98;p15"/>
          <p:cNvSpPr txBox="1"/>
          <p:nvPr>
            <p:ph idx="3" type="body"/>
          </p:nvPr>
        </p:nvSpPr>
        <p:spPr>
          <a:xfrm>
            <a:off x="4559300" y="514350"/>
            <a:ext cx="3498900" cy="432300"/>
          </a:xfrm>
          <a:prstGeom prst="rect">
            <a:avLst/>
          </a:prstGeom>
          <a:noFill/>
          <a:ln>
            <a:noFill/>
          </a:ln>
        </p:spPr>
        <p:txBody>
          <a:bodyPr anchorCtr="0" anchor="b" bIns="34275" lIns="68575" spcFirstLastPara="1" rIns="68575" wrap="square" tIns="34275">
            <a:noAutofit/>
          </a:bodyPr>
          <a:lstStyle>
            <a:lvl1pPr indent="-228600" lvl="0" marL="457200" rtl="0" algn="l">
              <a:spcBef>
                <a:spcPts val="400"/>
              </a:spcBef>
              <a:spcAft>
                <a:spcPts val="0"/>
              </a:spcAft>
              <a:buSzPts val="1700"/>
              <a:buNone/>
              <a:defRPr b="0" sz="2100">
                <a:solidFill>
                  <a:schemeClr val="lt1"/>
                </a:solidFill>
              </a:defRPr>
            </a:lvl1pPr>
            <a:lvl2pPr indent="-228600" lvl="1" marL="914400" rtl="0" algn="l">
              <a:spcBef>
                <a:spcPts val="500"/>
              </a:spcBef>
              <a:spcAft>
                <a:spcPts val="0"/>
              </a:spcAft>
              <a:buSzPts val="1200"/>
              <a:buNone/>
              <a:defRPr b="1" sz="1500"/>
            </a:lvl2pPr>
            <a:lvl3pPr indent="-228600" lvl="2" marL="1371600" rtl="0" algn="l">
              <a:spcBef>
                <a:spcPts val="500"/>
              </a:spcBef>
              <a:spcAft>
                <a:spcPts val="0"/>
              </a:spcAft>
              <a:buSzPts val="1100"/>
              <a:buNone/>
              <a:defRPr b="1" sz="1400"/>
            </a:lvl3pPr>
            <a:lvl4pPr indent="-228600" lvl="3" marL="1828800" rtl="0" algn="l">
              <a:spcBef>
                <a:spcPts val="500"/>
              </a:spcBef>
              <a:spcAft>
                <a:spcPts val="0"/>
              </a:spcAft>
              <a:buSzPts val="1000"/>
              <a:buNone/>
              <a:defRPr b="1" sz="1200"/>
            </a:lvl4pPr>
            <a:lvl5pPr indent="-228600" lvl="4" marL="2286000" rtl="0" algn="l">
              <a:spcBef>
                <a:spcPts val="500"/>
              </a:spcBef>
              <a:spcAft>
                <a:spcPts val="0"/>
              </a:spcAft>
              <a:buSzPts val="1000"/>
              <a:buNone/>
              <a:defRPr b="1" sz="1200"/>
            </a:lvl5pPr>
            <a:lvl6pPr indent="-228600" lvl="5" marL="2743200" rtl="0" algn="l">
              <a:spcBef>
                <a:spcPts val="500"/>
              </a:spcBef>
              <a:spcAft>
                <a:spcPts val="0"/>
              </a:spcAft>
              <a:buSzPts val="1000"/>
              <a:buNone/>
              <a:defRPr b="1" sz="1200"/>
            </a:lvl6pPr>
            <a:lvl7pPr indent="-228600" lvl="6" marL="3200400" rtl="0" algn="l">
              <a:spcBef>
                <a:spcPts val="500"/>
              </a:spcBef>
              <a:spcAft>
                <a:spcPts val="0"/>
              </a:spcAft>
              <a:buSzPts val="1000"/>
              <a:buNone/>
              <a:defRPr b="1" sz="1200"/>
            </a:lvl7pPr>
            <a:lvl8pPr indent="-228600" lvl="7" marL="3657600" rtl="0" algn="l">
              <a:spcBef>
                <a:spcPts val="500"/>
              </a:spcBef>
              <a:spcAft>
                <a:spcPts val="0"/>
              </a:spcAft>
              <a:buSzPts val="1000"/>
              <a:buNone/>
              <a:defRPr b="1" sz="1200"/>
            </a:lvl8pPr>
            <a:lvl9pPr indent="-228600" lvl="8" marL="4114800" rtl="0" algn="l">
              <a:spcBef>
                <a:spcPts val="500"/>
              </a:spcBef>
              <a:spcAft>
                <a:spcPts val="500"/>
              </a:spcAft>
              <a:buSzPts val="1000"/>
              <a:buNone/>
              <a:defRPr b="1" sz="1200"/>
            </a:lvl9pPr>
          </a:lstStyle>
          <a:p/>
        </p:txBody>
      </p:sp>
      <p:sp>
        <p:nvSpPr>
          <p:cNvPr id="99" name="Google Shape;99;p15"/>
          <p:cNvSpPr txBox="1"/>
          <p:nvPr>
            <p:ph idx="4" type="body"/>
          </p:nvPr>
        </p:nvSpPr>
        <p:spPr>
          <a:xfrm>
            <a:off x="4354909" y="946547"/>
            <a:ext cx="3696900" cy="2272800"/>
          </a:xfrm>
          <a:prstGeom prst="rect">
            <a:avLst/>
          </a:prstGeom>
          <a:noFill/>
          <a:ln>
            <a:noFill/>
          </a:ln>
        </p:spPr>
        <p:txBody>
          <a:bodyPr anchorCtr="0" anchor="t" bIns="34275" lIns="68575" spcFirstLastPara="1" rIns="68575" wrap="square" tIns="34275">
            <a:normAutofit/>
          </a:bodyPr>
          <a:lstStyle>
            <a:lvl1pPr indent="-298450" lvl="0" marL="457200" rtl="0" algn="l">
              <a:spcBef>
                <a:spcPts val="300"/>
              </a:spcBef>
              <a:spcAft>
                <a:spcPts val="0"/>
              </a:spcAft>
              <a:buSzPts val="1100"/>
              <a:buChar char="●"/>
              <a:defRPr/>
            </a:lvl1pPr>
            <a:lvl2pPr indent="-298450" lvl="1" marL="914400" rtl="0" algn="l">
              <a:spcBef>
                <a:spcPts val="500"/>
              </a:spcBef>
              <a:spcAft>
                <a:spcPts val="0"/>
              </a:spcAft>
              <a:buSzPts val="1100"/>
              <a:buChar char="○"/>
              <a:defRPr/>
            </a:lvl2pPr>
            <a:lvl3pPr indent="-298450" lvl="2" marL="1371600" rtl="0" algn="l">
              <a:spcBef>
                <a:spcPts val="500"/>
              </a:spcBef>
              <a:spcAft>
                <a:spcPts val="0"/>
              </a:spcAft>
              <a:buSzPts val="1100"/>
              <a:buChar char="■"/>
              <a:defRPr/>
            </a:lvl3pPr>
            <a:lvl4pPr indent="-298450" lvl="3" marL="1828800" rtl="0" algn="l">
              <a:spcBef>
                <a:spcPts val="500"/>
              </a:spcBef>
              <a:spcAft>
                <a:spcPts val="0"/>
              </a:spcAft>
              <a:buSzPts val="1100"/>
              <a:buChar char="●"/>
              <a:defRPr/>
            </a:lvl4pPr>
            <a:lvl5pPr indent="-298450" lvl="4" marL="2286000" rtl="0" algn="l">
              <a:spcBef>
                <a:spcPts val="500"/>
              </a:spcBef>
              <a:spcAft>
                <a:spcPts val="0"/>
              </a:spcAft>
              <a:buSzPts val="1100"/>
              <a:buChar char="○"/>
              <a:defRPr/>
            </a:lvl5pPr>
            <a:lvl6pPr indent="-298450" lvl="5" marL="2743200" rtl="0" algn="l">
              <a:spcBef>
                <a:spcPts val="500"/>
              </a:spcBef>
              <a:spcAft>
                <a:spcPts val="0"/>
              </a:spcAft>
              <a:buSzPts val="1100"/>
              <a:buChar char="■"/>
              <a:defRPr/>
            </a:lvl6pPr>
            <a:lvl7pPr indent="-298450" lvl="6" marL="3200400" rtl="0" algn="l">
              <a:spcBef>
                <a:spcPts val="500"/>
              </a:spcBef>
              <a:spcAft>
                <a:spcPts val="0"/>
              </a:spcAft>
              <a:buSzPts val="1100"/>
              <a:buChar char="●"/>
              <a:defRPr/>
            </a:lvl7pPr>
            <a:lvl8pPr indent="-298450" lvl="7" marL="3657600" rtl="0" algn="l">
              <a:spcBef>
                <a:spcPts val="500"/>
              </a:spcBef>
              <a:spcAft>
                <a:spcPts val="0"/>
              </a:spcAft>
              <a:buSzPts val="1100"/>
              <a:buChar char="○"/>
              <a:defRPr/>
            </a:lvl8pPr>
            <a:lvl9pPr indent="-298450" lvl="8" marL="4114800" rtl="0" algn="l">
              <a:spcBef>
                <a:spcPts val="500"/>
              </a:spcBef>
              <a:spcAft>
                <a:spcPts val="500"/>
              </a:spcAft>
              <a:buSzPts val="1100"/>
              <a:buChar char="■"/>
              <a:defRPr/>
            </a:lvl9pPr>
          </a:lstStyle>
          <a:p/>
        </p:txBody>
      </p:sp>
      <p:sp>
        <p:nvSpPr>
          <p:cNvPr id="100" name="Google Shape;100;p15"/>
          <p:cNvSpPr txBox="1"/>
          <p:nvPr>
            <p:ph idx="10" type="dt"/>
          </p:nvPr>
        </p:nvSpPr>
        <p:spPr>
          <a:xfrm>
            <a:off x="7428309" y="4629150"/>
            <a:ext cx="1200000" cy="273900"/>
          </a:xfrm>
          <a:prstGeom prst="rect">
            <a:avLst/>
          </a:prstGeom>
          <a:noFill/>
          <a:ln>
            <a:noFill/>
          </a:ln>
        </p:spPr>
        <p:txBody>
          <a:bodyPr anchorCtr="0" anchor="t"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15"/>
          <p:cNvSpPr txBox="1"/>
          <p:nvPr>
            <p:ph idx="11" type="ftr"/>
          </p:nvPr>
        </p:nvSpPr>
        <p:spPr>
          <a:xfrm>
            <a:off x="513159" y="4629150"/>
            <a:ext cx="5658000" cy="2739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5"/>
          <p:cNvSpPr txBox="1"/>
          <p:nvPr>
            <p:ph idx="12" type="sldNum"/>
          </p:nvPr>
        </p:nvSpPr>
        <p:spPr>
          <a:xfrm>
            <a:off x="7772400" y="4183856"/>
            <a:ext cx="856800" cy="502500"/>
          </a:xfrm>
          <a:prstGeom prst="rect">
            <a:avLst/>
          </a:prstGeom>
          <a:noFill/>
          <a:ln>
            <a:noFill/>
          </a:ln>
        </p:spPr>
        <p:txBody>
          <a:bodyPr anchorCtr="0" anchor="b"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3" name="Shape 103"/>
        <p:cNvGrpSpPr/>
        <p:nvPr/>
      </p:nvGrpSpPr>
      <p:grpSpPr>
        <a:xfrm>
          <a:off x="0" y="0"/>
          <a:ext cx="0" cy="0"/>
          <a:chOff x="0" y="0"/>
          <a:chExt cx="0" cy="0"/>
        </a:xfrm>
      </p:grpSpPr>
      <p:sp>
        <p:nvSpPr>
          <p:cNvPr id="104" name="Google Shape;104;p16"/>
          <p:cNvSpPr txBox="1"/>
          <p:nvPr>
            <p:ph type="title"/>
          </p:nvPr>
        </p:nvSpPr>
        <p:spPr>
          <a:xfrm>
            <a:off x="3542109" y="1085850"/>
            <a:ext cx="4514700" cy="8574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lt1"/>
              </a:buClr>
              <a:buSzPts val="2100"/>
              <a:buFont typeface="Century Gothic"/>
              <a:buNone/>
              <a:defRPr b="0" sz="21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105" name="Google Shape;105;p16"/>
          <p:cNvSpPr/>
          <p:nvPr>
            <p:ph idx="2" type="pic"/>
          </p:nvPr>
        </p:nvSpPr>
        <p:spPr>
          <a:xfrm>
            <a:off x="741759" y="685800"/>
            <a:ext cx="2460600" cy="3429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txBody>
          <a:bodyPr anchorCtr="0" anchor="t" bIns="34275" lIns="68575" spcFirstLastPara="1" rIns="68575" wrap="square" tIns="34275">
            <a:noAutofit/>
          </a:bodyPr>
          <a:lstStyle>
            <a:lvl1pPr lvl="0" marR="0" rtl="0" algn="ctr">
              <a:spcBef>
                <a:spcPts val="200"/>
              </a:spcBef>
              <a:spcAft>
                <a:spcPts val="0"/>
              </a:spcAft>
              <a:buClr>
                <a:schemeClr val="lt1"/>
              </a:buClr>
              <a:buSzPts val="1000"/>
              <a:buFont typeface="Noto Sans Symbols"/>
              <a:buNone/>
              <a:defRPr b="0" i="0" sz="1200" u="none" cap="none" strike="noStrike">
                <a:solidFill>
                  <a:srgbClr val="0F486F"/>
                </a:solidFill>
                <a:latin typeface="Century Gothic"/>
                <a:ea typeface="Century Gothic"/>
                <a:cs typeface="Century Gothic"/>
                <a:sym typeface="Century Gothic"/>
              </a:defRPr>
            </a:lvl1pPr>
            <a:lvl2pPr lvl="1" marR="0" rtl="0" algn="l">
              <a:spcBef>
                <a:spcPts val="500"/>
              </a:spcBef>
              <a:spcAft>
                <a:spcPts val="0"/>
              </a:spcAft>
              <a:buClr>
                <a:schemeClr val="lt1"/>
              </a:buClr>
              <a:buSzPts val="1000"/>
              <a:buFont typeface="Noto Sans Symbols"/>
              <a:buNone/>
              <a:defRPr b="0" i="0" sz="1200" u="none" cap="none" strike="noStrike">
                <a:solidFill>
                  <a:srgbClr val="0F486F"/>
                </a:solidFill>
                <a:latin typeface="Century Gothic"/>
                <a:ea typeface="Century Gothic"/>
                <a:cs typeface="Century Gothic"/>
                <a:sym typeface="Century Gothic"/>
              </a:defRPr>
            </a:lvl2pPr>
            <a:lvl3pPr lvl="2" marR="0" rtl="0" algn="l">
              <a:spcBef>
                <a:spcPts val="500"/>
              </a:spcBef>
              <a:spcAft>
                <a:spcPts val="0"/>
              </a:spcAft>
              <a:buClr>
                <a:schemeClr val="lt1"/>
              </a:buClr>
              <a:buSzPts val="1000"/>
              <a:buFont typeface="Noto Sans Symbols"/>
              <a:buNone/>
              <a:defRPr b="0" i="0" sz="1200" u="none" cap="none" strike="noStrike">
                <a:solidFill>
                  <a:srgbClr val="0F486F"/>
                </a:solidFill>
                <a:latin typeface="Century Gothic"/>
                <a:ea typeface="Century Gothic"/>
                <a:cs typeface="Century Gothic"/>
                <a:sym typeface="Century Gothic"/>
              </a:defRPr>
            </a:lvl3pPr>
            <a:lvl4pPr lvl="3" marR="0" rtl="0" algn="l">
              <a:spcBef>
                <a:spcPts val="500"/>
              </a:spcBef>
              <a:spcAft>
                <a:spcPts val="0"/>
              </a:spcAft>
              <a:buClr>
                <a:schemeClr val="lt1"/>
              </a:buClr>
              <a:buSzPts val="1000"/>
              <a:buFont typeface="Noto Sans Symbols"/>
              <a:buNone/>
              <a:defRPr b="0" i="0" sz="1200" u="none" cap="none" strike="noStrike">
                <a:solidFill>
                  <a:srgbClr val="0F486F"/>
                </a:solidFill>
                <a:latin typeface="Century Gothic"/>
                <a:ea typeface="Century Gothic"/>
                <a:cs typeface="Century Gothic"/>
                <a:sym typeface="Century Gothic"/>
              </a:defRPr>
            </a:lvl4pPr>
            <a:lvl5pPr lvl="4" marR="0" rtl="0" algn="l">
              <a:spcBef>
                <a:spcPts val="500"/>
              </a:spcBef>
              <a:spcAft>
                <a:spcPts val="0"/>
              </a:spcAft>
              <a:buClr>
                <a:schemeClr val="lt1"/>
              </a:buClr>
              <a:buSzPts val="1000"/>
              <a:buFont typeface="Noto Sans Symbols"/>
              <a:buNone/>
              <a:defRPr b="0" i="0" sz="1200" u="none" cap="none" strike="noStrike">
                <a:solidFill>
                  <a:srgbClr val="0F486F"/>
                </a:solidFill>
                <a:latin typeface="Century Gothic"/>
                <a:ea typeface="Century Gothic"/>
                <a:cs typeface="Century Gothic"/>
                <a:sym typeface="Century Gothic"/>
              </a:defRPr>
            </a:lvl5pPr>
            <a:lvl6pPr lvl="5" marR="0" rtl="0" algn="l">
              <a:spcBef>
                <a:spcPts val="500"/>
              </a:spcBef>
              <a:spcAft>
                <a:spcPts val="0"/>
              </a:spcAft>
              <a:buClr>
                <a:schemeClr val="lt1"/>
              </a:buClr>
              <a:buSzPts val="1000"/>
              <a:buFont typeface="Noto Sans Symbols"/>
              <a:buNone/>
              <a:defRPr b="0" i="0" sz="1200" u="none" cap="none" strike="noStrike">
                <a:solidFill>
                  <a:srgbClr val="0F486F"/>
                </a:solidFill>
                <a:latin typeface="Century Gothic"/>
                <a:ea typeface="Century Gothic"/>
                <a:cs typeface="Century Gothic"/>
                <a:sym typeface="Century Gothic"/>
              </a:defRPr>
            </a:lvl6pPr>
            <a:lvl7pPr lvl="6" marR="0" rtl="0" algn="l">
              <a:spcBef>
                <a:spcPts val="500"/>
              </a:spcBef>
              <a:spcAft>
                <a:spcPts val="0"/>
              </a:spcAft>
              <a:buClr>
                <a:schemeClr val="lt1"/>
              </a:buClr>
              <a:buSzPts val="1000"/>
              <a:buFont typeface="Noto Sans Symbols"/>
              <a:buNone/>
              <a:defRPr b="0" i="0" sz="1200" u="none" cap="none" strike="noStrike">
                <a:solidFill>
                  <a:srgbClr val="0F486F"/>
                </a:solidFill>
                <a:latin typeface="Century Gothic"/>
                <a:ea typeface="Century Gothic"/>
                <a:cs typeface="Century Gothic"/>
                <a:sym typeface="Century Gothic"/>
              </a:defRPr>
            </a:lvl7pPr>
            <a:lvl8pPr lvl="7" marR="0" rtl="0" algn="l">
              <a:spcBef>
                <a:spcPts val="500"/>
              </a:spcBef>
              <a:spcAft>
                <a:spcPts val="0"/>
              </a:spcAft>
              <a:buClr>
                <a:schemeClr val="lt1"/>
              </a:buClr>
              <a:buSzPts val="1000"/>
              <a:buFont typeface="Noto Sans Symbols"/>
              <a:buNone/>
              <a:defRPr b="0" i="0" sz="1200" u="none" cap="none" strike="noStrike">
                <a:solidFill>
                  <a:srgbClr val="0F486F"/>
                </a:solidFill>
                <a:latin typeface="Century Gothic"/>
                <a:ea typeface="Century Gothic"/>
                <a:cs typeface="Century Gothic"/>
                <a:sym typeface="Century Gothic"/>
              </a:defRPr>
            </a:lvl8pPr>
            <a:lvl9pPr lvl="8" marR="0" rtl="0" algn="l">
              <a:spcBef>
                <a:spcPts val="500"/>
              </a:spcBef>
              <a:spcAft>
                <a:spcPts val="500"/>
              </a:spcAft>
              <a:buClr>
                <a:schemeClr val="lt1"/>
              </a:buClr>
              <a:buSzPts val="1000"/>
              <a:buFont typeface="Noto Sans Symbols"/>
              <a:buNone/>
              <a:defRPr b="0" i="0" sz="1200" u="none" cap="none" strike="noStrike">
                <a:solidFill>
                  <a:srgbClr val="0F486F"/>
                </a:solidFill>
                <a:latin typeface="Century Gothic"/>
                <a:ea typeface="Century Gothic"/>
                <a:cs typeface="Century Gothic"/>
                <a:sym typeface="Century Gothic"/>
              </a:defRPr>
            </a:lvl9pPr>
          </a:lstStyle>
          <a:p/>
        </p:txBody>
      </p:sp>
      <p:sp>
        <p:nvSpPr>
          <p:cNvPr id="106" name="Google Shape;106;p16"/>
          <p:cNvSpPr txBox="1"/>
          <p:nvPr>
            <p:ph idx="1" type="body"/>
          </p:nvPr>
        </p:nvSpPr>
        <p:spPr>
          <a:xfrm>
            <a:off x="3542109" y="2082800"/>
            <a:ext cx="4515900" cy="1536600"/>
          </a:xfrm>
          <a:prstGeom prst="rect">
            <a:avLst/>
          </a:prstGeom>
          <a:noFill/>
          <a:ln>
            <a:noFill/>
          </a:ln>
        </p:spPr>
        <p:txBody>
          <a:bodyPr anchorCtr="0" anchor="t" bIns="34275" lIns="68575" spcFirstLastPara="1" rIns="68575" wrap="square" tIns="34275">
            <a:normAutofit/>
          </a:bodyPr>
          <a:lstStyle>
            <a:lvl1pPr indent="-228600" lvl="0" marL="457200" rtl="0" algn="l">
              <a:spcBef>
                <a:spcPts val="300"/>
              </a:spcBef>
              <a:spcAft>
                <a:spcPts val="0"/>
              </a:spcAft>
              <a:buSzPts val="1100"/>
              <a:buNone/>
              <a:defRPr sz="1400"/>
            </a:lvl1pPr>
            <a:lvl2pPr indent="-228600" lvl="1" marL="914400" rtl="0" algn="l">
              <a:spcBef>
                <a:spcPts val="500"/>
              </a:spcBef>
              <a:spcAft>
                <a:spcPts val="0"/>
              </a:spcAft>
              <a:buSzPts val="700"/>
              <a:buNone/>
              <a:defRPr sz="900"/>
            </a:lvl2pPr>
            <a:lvl3pPr indent="-228600" lvl="2" marL="1371600" rtl="0" algn="l">
              <a:spcBef>
                <a:spcPts val="500"/>
              </a:spcBef>
              <a:spcAft>
                <a:spcPts val="0"/>
              </a:spcAft>
              <a:buSzPts val="600"/>
              <a:buNone/>
              <a:defRPr sz="800"/>
            </a:lvl3pPr>
            <a:lvl4pPr indent="-228600" lvl="3" marL="1828800" rtl="0" algn="l">
              <a:spcBef>
                <a:spcPts val="500"/>
              </a:spcBef>
              <a:spcAft>
                <a:spcPts val="0"/>
              </a:spcAft>
              <a:buSzPts val="500"/>
              <a:buNone/>
              <a:defRPr sz="700"/>
            </a:lvl4pPr>
            <a:lvl5pPr indent="-228600" lvl="4" marL="2286000" rtl="0" algn="l">
              <a:spcBef>
                <a:spcPts val="500"/>
              </a:spcBef>
              <a:spcAft>
                <a:spcPts val="0"/>
              </a:spcAft>
              <a:buSzPts val="500"/>
              <a:buNone/>
              <a:defRPr sz="700"/>
            </a:lvl5pPr>
            <a:lvl6pPr indent="-228600" lvl="5" marL="2743200" rtl="0" algn="l">
              <a:spcBef>
                <a:spcPts val="500"/>
              </a:spcBef>
              <a:spcAft>
                <a:spcPts val="0"/>
              </a:spcAft>
              <a:buSzPts val="500"/>
              <a:buNone/>
              <a:defRPr sz="700"/>
            </a:lvl6pPr>
            <a:lvl7pPr indent="-228600" lvl="6" marL="3200400" rtl="0" algn="l">
              <a:spcBef>
                <a:spcPts val="500"/>
              </a:spcBef>
              <a:spcAft>
                <a:spcPts val="0"/>
              </a:spcAft>
              <a:buSzPts val="500"/>
              <a:buNone/>
              <a:defRPr sz="700"/>
            </a:lvl7pPr>
            <a:lvl8pPr indent="-228600" lvl="7" marL="3657600" rtl="0" algn="l">
              <a:spcBef>
                <a:spcPts val="500"/>
              </a:spcBef>
              <a:spcAft>
                <a:spcPts val="0"/>
              </a:spcAft>
              <a:buSzPts val="500"/>
              <a:buNone/>
              <a:defRPr sz="700"/>
            </a:lvl8pPr>
            <a:lvl9pPr indent="-228600" lvl="8" marL="4114800" rtl="0" algn="l">
              <a:spcBef>
                <a:spcPts val="500"/>
              </a:spcBef>
              <a:spcAft>
                <a:spcPts val="500"/>
              </a:spcAft>
              <a:buSzPts val="500"/>
              <a:buNone/>
              <a:defRPr sz="700"/>
            </a:lvl9pPr>
          </a:lstStyle>
          <a:p/>
        </p:txBody>
      </p:sp>
      <p:sp>
        <p:nvSpPr>
          <p:cNvPr id="107" name="Google Shape;107;p16"/>
          <p:cNvSpPr txBox="1"/>
          <p:nvPr>
            <p:ph idx="10" type="dt"/>
          </p:nvPr>
        </p:nvSpPr>
        <p:spPr>
          <a:xfrm>
            <a:off x="7428309" y="4629150"/>
            <a:ext cx="1200000" cy="273900"/>
          </a:xfrm>
          <a:prstGeom prst="rect">
            <a:avLst/>
          </a:prstGeom>
          <a:noFill/>
          <a:ln>
            <a:noFill/>
          </a:ln>
        </p:spPr>
        <p:txBody>
          <a:bodyPr anchorCtr="0" anchor="t"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p16"/>
          <p:cNvSpPr txBox="1"/>
          <p:nvPr>
            <p:ph idx="11" type="ftr"/>
          </p:nvPr>
        </p:nvSpPr>
        <p:spPr>
          <a:xfrm>
            <a:off x="513159" y="4629150"/>
            <a:ext cx="5658000" cy="2739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9" name="Google Shape;109;p16"/>
          <p:cNvSpPr txBox="1"/>
          <p:nvPr>
            <p:ph idx="12" type="sldNum"/>
          </p:nvPr>
        </p:nvSpPr>
        <p:spPr>
          <a:xfrm>
            <a:off x="7772400" y="4183856"/>
            <a:ext cx="856800" cy="502500"/>
          </a:xfrm>
          <a:prstGeom prst="rect">
            <a:avLst/>
          </a:prstGeom>
          <a:noFill/>
          <a:ln>
            <a:noFill/>
          </a:ln>
        </p:spPr>
        <p:txBody>
          <a:bodyPr anchorCtr="0" anchor="b"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s://github.com/pierluigiferrari/ssd_keras" TargetMode="External"/><Relationship Id="rId4" Type="http://schemas.openxmlformats.org/officeDocument/2006/relationships/hyperlink" Target="https://drive.google.com/open?id=1vmEF7FUsWfHquXyCqO17UaXOPpRbwsdj" TargetMode="External"/><Relationship Id="rId5" Type="http://schemas.openxmlformats.org/officeDocument/2006/relationships/hyperlink" Target="https://github.com/shgidi/OCR" TargetMode="External"/><Relationship Id="rId6" Type="http://schemas.openxmlformats.org/officeDocument/2006/relationships/hyperlink" Target="http://ufldl.stanford.edu/housenumbers/extra.tar.gz"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hyperlink" Target="https://github.com/pierluigiferrari/ssd_kera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6.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ctrTitle"/>
          </p:nvPr>
        </p:nvSpPr>
        <p:spPr>
          <a:xfrm>
            <a:off x="223384" y="514349"/>
            <a:ext cx="6000750" cy="2228851"/>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3600"/>
              <a:buFont typeface="Quattrocento Sans"/>
              <a:buNone/>
            </a:pPr>
            <a:r>
              <a:rPr lang="en" sz="1100">
                <a:latin typeface="Quattrocento Sans"/>
                <a:ea typeface="Quattrocento Sans"/>
                <a:cs typeface="Quattrocento Sans"/>
                <a:sym typeface="Quattrocento Sans"/>
              </a:rPr>
              <a:t>                       </a:t>
            </a:r>
            <a:r>
              <a:rPr lang="en" sz="5000">
                <a:latin typeface="Quattrocento Sans"/>
                <a:ea typeface="Quattrocento Sans"/>
                <a:cs typeface="Quattrocento Sans"/>
                <a:sym typeface="Quattrocento Sans"/>
              </a:rPr>
              <a:t>OCR</a:t>
            </a:r>
            <a:endParaRPr sz="5000">
              <a:latin typeface="Quattrocento Sans"/>
              <a:ea typeface="Quattrocento Sans"/>
              <a:cs typeface="Quattrocento Sans"/>
              <a:sym typeface="Quattrocento Sans"/>
            </a:endParaRPr>
          </a:p>
        </p:txBody>
      </p:sp>
      <p:sp>
        <p:nvSpPr>
          <p:cNvPr id="115" name="Google Shape;115;p17"/>
          <p:cNvSpPr txBox="1"/>
          <p:nvPr>
            <p:ph idx="1" type="subTitle"/>
          </p:nvPr>
        </p:nvSpPr>
        <p:spPr>
          <a:xfrm>
            <a:off x="754637" y="2743200"/>
            <a:ext cx="4800600" cy="1460500"/>
          </a:xfrm>
          <a:prstGeom prst="rect">
            <a:avLst/>
          </a:prstGeom>
          <a:noFill/>
          <a:ln>
            <a:noFill/>
          </a:ln>
        </p:spPr>
        <p:txBody>
          <a:bodyPr anchorCtr="0" anchor="t" bIns="34275" lIns="68575" spcFirstLastPara="1" rIns="68575" wrap="square" tIns="34275">
            <a:normAutofit/>
          </a:bodyPr>
          <a:lstStyle/>
          <a:p>
            <a:pPr indent="0" lvl="0" marL="0" rtl="0" algn="r">
              <a:spcBef>
                <a:spcPts val="0"/>
              </a:spcBef>
              <a:spcAft>
                <a:spcPts val="0"/>
              </a:spcAft>
              <a:buSzPts val="1300"/>
              <a:buNone/>
            </a:pPr>
            <a:r>
              <a:rPr lang="en" sz="1700">
                <a:solidFill>
                  <a:schemeClr val="dk1"/>
                </a:solidFill>
              </a:rPr>
              <a:t>   Optical character recognition</a:t>
            </a:r>
            <a:endParaRPr sz="17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flipH="1" rot="10800000">
            <a:off x="9311425" y="4559608"/>
            <a:ext cx="144887" cy="86446"/>
          </a:xfrm>
          <a:prstGeom prst="rect">
            <a:avLst/>
          </a:prstGeom>
          <a:noFill/>
          <a:ln>
            <a:noFill/>
          </a:ln>
        </p:spPr>
        <p:txBody>
          <a:bodyPr anchorCtr="0" anchor="ctr" bIns="34275" lIns="68575" spcFirstLastPara="1" rIns="68575" wrap="square" tIns="34275">
            <a:normAutofit fontScale="90000"/>
          </a:bodyPr>
          <a:lstStyle/>
          <a:p>
            <a:pPr indent="0" lvl="0" marL="0" rtl="0" algn="l">
              <a:spcBef>
                <a:spcPts val="0"/>
              </a:spcBef>
              <a:spcAft>
                <a:spcPts val="0"/>
              </a:spcAft>
              <a:buClr>
                <a:schemeClr val="lt1"/>
              </a:buClr>
              <a:buSzPct val="245454"/>
              <a:buFont typeface="Century Gothic"/>
              <a:buNone/>
            </a:pPr>
            <a:r>
              <a:t/>
            </a:r>
            <a:endParaRPr sz="1100"/>
          </a:p>
        </p:txBody>
      </p:sp>
      <p:sp>
        <p:nvSpPr>
          <p:cNvPr id="179" name="Google Shape;179;p26"/>
          <p:cNvSpPr txBox="1"/>
          <p:nvPr>
            <p:ph idx="1" type="body"/>
          </p:nvPr>
        </p:nvSpPr>
        <p:spPr>
          <a:xfrm rot="10800000">
            <a:off x="10099261" y="1334171"/>
            <a:ext cx="34289" cy="3428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SzPts val="1700"/>
              <a:buNone/>
            </a:pPr>
            <a:r>
              <a:t/>
            </a:r>
            <a:endParaRPr sz="1100"/>
          </a:p>
        </p:txBody>
      </p:sp>
      <p:pic>
        <p:nvPicPr>
          <p:cNvPr descr="Screen Clipping" id="180" name="Google Shape;180;p26"/>
          <p:cNvPicPr preferRelativeResize="0"/>
          <p:nvPr>
            <p:ph idx="2" type="body"/>
          </p:nvPr>
        </p:nvPicPr>
        <p:blipFill rotWithShape="1">
          <a:blip r:embed="rId3">
            <a:alphaModFix/>
          </a:blip>
          <a:srcRect b="0" l="0" r="0" t="0"/>
          <a:stretch/>
        </p:blipFill>
        <p:spPr>
          <a:xfrm>
            <a:off x="513158" y="2566104"/>
            <a:ext cx="3402860" cy="2253053"/>
          </a:xfrm>
          <a:prstGeom prst="rect">
            <a:avLst/>
          </a:prstGeom>
          <a:noFill/>
          <a:ln>
            <a:noFill/>
          </a:ln>
        </p:spPr>
      </p:pic>
      <p:sp>
        <p:nvSpPr>
          <p:cNvPr id="181" name="Google Shape;181;p26"/>
          <p:cNvSpPr txBox="1"/>
          <p:nvPr>
            <p:ph idx="3" type="body"/>
          </p:nvPr>
        </p:nvSpPr>
        <p:spPr>
          <a:xfrm>
            <a:off x="513158" y="238539"/>
            <a:ext cx="6852841" cy="596348"/>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SzPts val="1700"/>
              <a:buNone/>
            </a:pPr>
            <a:r>
              <a:rPr lang="en" sz="1500">
                <a:solidFill>
                  <a:schemeClr val="dk2"/>
                </a:solidFill>
              </a:rPr>
              <a:t>SYNTH TEXT</a:t>
            </a:r>
            <a:endParaRPr sz="1500">
              <a:solidFill>
                <a:schemeClr val="dk2"/>
              </a:solidFill>
            </a:endParaRPr>
          </a:p>
        </p:txBody>
      </p:sp>
      <p:sp>
        <p:nvSpPr>
          <p:cNvPr id="182" name="Google Shape;182;p26"/>
          <p:cNvSpPr txBox="1"/>
          <p:nvPr>
            <p:ph idx="4" type="body"/>
          </p:nvPr>
        </p:nvSpPr>
        <p:spPr>
          <a:xfrm>
            <a:off x="406900" y="954153"/>
            <a:ext cx="6852900" cy="2376600"/>
          </a:xfrm>
          <a:prstGeom prst="rect">
            <a:avLst/>
          </a:prstGeom>
          <a:noFill/>
          <a:ln>
            <a:noFill/>
          </a:ln>
        </p:spPr>
        <p:txBody>
          <a:bodyPr anchorCtr="0" anchor="t" bIns="34275" lIns="68575" spcFirstLastPara="1" rIns="68575" wrap="square" tIns="34275">
            <a:normAutofit/>
          </a:bodyPr>
          <a:lstStyle/>
          <a:p>
            <a:pPr indent="-228600" lvl="0" marL="215900" rtl="0" algn="l">
              <a:spcBef>
                <a:spcPts val="0"/>
              </a:spcBef>
              <a:spcAft>
                <a:spcPts val="0"/>
              </a:spcAft>
              <a:buSzPts val="1400"/>
              <a:buChar char="●"/>
            </a:pPr>
            <a:r>
              <a:rPr lang="en">
                <a:solidFill>
                  <a:schemeClr val="dk1"/>
                </a:solidFill>
              </a:rPr>
              <a:t>Synth Text is synthetically generated dataset, in which texts are placed in natural scene images with suitable layout.</a:t>
            </a:r>
            <a:endParaRPr/>
          </a:p>
          <a:p>
            <a:pPr indent="-228600" lvl="0" marL="215900" rtl="0" algn="l">
              <a:spcBef>
                <a:spcPts val="800"/>
              </a:spcBef>
              <a:spcAft>
                <a:spcPts val="0"/>
              </a:spcAft>
              <a:buSzPts val="1400"/>
              <a:buChar char="●"/>
            </a:pPr>
            <a:r>
              <a:rPr lang="en">
                <a:solidFill>
                  <a:schemeClr val="dk1"/>
                </a:solidFill>
              </a:rPr>
              <a:t>Random text in images looks natural in images since they are flat </a:t>
            </a:r>
            <a:endParaRPr/>
          </a:p>
          <a:p>
            <a:pPr indent="-228600" lvl="0" marL="215900" rtl="0" algn="l">
              <a:spcBef>
                <a:spcPts val="800"/>
              </a:spcBef>
              <a:spcAft>
                <a:spcPts val="0"/>
              </a:spcAft>
              <a:buSzPts val="1400"/>
              <a:buChar char="●"/>
            </a:pPr>
            <a:r>
              <a:rPr lang="en">
                <a:solidFill>
                  <a:schemeClr val="dk1"/>
                </a:solidFill>
              </a:rPr>
              <a:t>To make the text look realistic and useful, the Synth Text library takes with every image two masks, one of depth and another of segmentation.</a:t>
            </a:r>
            <a:endParaRPr>
              <a:solidFill>
                <a:schemeClr val="dk1"/>
              </a:solidFill>
            </a:endParaRPr>
          </a:p>
        </p:txBody>
      </p:sp>
      <p:pic>
        <p:nvPicPr>
          <p:cNvPr descr="Screen Clipping" id="183" name="Google Shape;183;p26"/>
          <p:cNvPicPr preferRelativeResize="0"/>
          <p:nvPr/>
        </p:nvPicPr>
        <p:blipFill rotWithShape="1">
          <a:blip r:embed="rId4">
            <a:alphaModFix/>
          </a:blip>
          <a:srcRect b="0" l="0" r="0" t="0"/>
          <a:stretch/>
        </p:blipFill>
        <p:spPr>
          <a:xfrm>
            <a:off x="4036544" y="2566104"/>
            <a:ext cx="3329452" cy="22530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513159" y="409798"/>
            <a:ext cx="6400800" cy="11303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entury Gothic"/>
              <a:buNone/>
            </a:pPr>
            <a:r>
              <a:rPr lang="en" sz="1500"/>
              <a:t>STRATEGIES</a:t>
            </a:r>
            <a:endParaRPr sz="1500"/>
          </a:p>
        </p:txBody>
      </p:sp>
      <p:sp>
        <p:nvSpPr>
          <p:cNvPr id="189" name="Google Shape;189;p27"/>
          <p:cNvSpPr txBox="1"/>
          <p:nvPr>
            <p:ph idx="1" type="body"/>
          </p:nvPr>
        </p:nvSpPr>
        <p:spPr>
          <a:xfrm>
            <a:off x="513159" y="1422311"/>
            <a:ext cx="6400800" cy="271145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SzPts val="1200"/>
              <a:buNone/>
            </a:pPr>
            <a:r>
              <a:rPr lang="en" sz="1100">
                <a:solidFill>
                  <a:schemeClr val="dk1"/>
                </a:solidFill>
              </a:rPr>
              <a:t> </a:t>
            </a:r>
            <a:r>
              <a:rPr lang="en" sz="1200">
                <a:solidFill>
                  <a:schemeClr val="dk1"/>
                </a:solidFill>
              </a:rPr>
              <a:t>The text recognition is mostly a two-step task.</a:t>
            </a:r>
            <a:endParaRPr sz="1200"/>
          </a:p>
          <a:p>
            <a:pPr indent="-349250" lvl="0" marL="342900" rtl="0" algn="l">
              <a:spcBef>
                <a:spcPts val="800"/>
              </a:spcBef>
              <a:spcAft>
                <a:spcPts val="0"/>
              </a:spcAft>
              <a:buSzPts val="1300"/>
              <a:buFont typeface="Century Gothic"/>
              <a:buAutoNum type="arabicPeriod"/>
            </a:pPr>
            <a:r>
              <a:rPr lang="en" sz="1200">
                <a:solidFill>
                  <a:schemeClr val="dk1"/>
                </a:solidFill>
              </a:rPr>
              <a:t>Detect the text(s) appearances in the image, may it be dense (as in printed document) or sparse (As text in the wild).</a:t>
            </a:r>
            <a:endParaRPr sz="1200"/>
          </a:p>
          <a:p>
            <a:pPr indent="-349250" lvl="0" marL="342900" rtl="0" algn="l">
              <a:spcBef>
                <a:spcPts val="800"/>
              </a:spcBef>
              <a:spcAft>
                <a:spcPts val="0"/>
              </a:spcAft>
              <a:buSzPts val="1300"/>
              <a:buFont typeface="Century Gothic"/>
              <a:buAutoNum type="arabicPeriod"/>
            </a:pPr>
            <a:r>
              <a:rPr lang="en" sz="1200">
                <a:solidFill>
                  <a:schemeClr val="dk1"/>
                </a:solidFill>
              </a:rPr>
              <a:t>After detecting the line/word level we can choose once again from a large set of solutions by – </a:t>
            </a:r>
            <a:endParaRPr sz="1200"/>
          </a:p>
          <a:p>
            <a:pPr indent="-222250" lvl="0" marL="215900" rtl="0" algn="just">
              <a:spcBef>
                <a:spcPts val="800"/>
              </a:spcBef>
              <a:spcAft>
                <a:spcPts val="0"/>
              </a:spcAft>
              <a:buSzPts val="1300"/>
              <a:buChar char="●"/>
            </a:pPr>
            <a:r>
              <a:rPr lang="en" sz="1200">
                <a:solidFill>
                  <a:schemeClr val="dk1"/>
                </a:solidFill>
              </a:rPr>
              <a:t> Classic computer vision techniques.</a:t>
            </a:r>
            <a:endParaRPr sz="1200"/>
          </a:p>
          <a:p>
            <a:pPr indent="-222250" lvl="0" marL="215900" rtl="0" algn="just">
              <a:spcBef>
                <a:spcPts val="800"/>
              </a:spcBef>
              <a:spcAft>
                <a:spcPts val="0"/>
              </a:spcAft>
              <a:buSzPts val="1300"/>
              <a:buChar char="●"/>
            </a:pPr>
            <a:r>
              <a:rPr lang="en" sz="1200">
                <a:solidFill>
                  <a:schemeClr val="dk1"/>
                </a:solidFill>
              </a:rPr>
              <a:t>Specialized deep learning.</a:t>
            </a:r>
            <a:endParaRPr sz="1200"/>
          </a:p>
          <a:p>
            <a:pPr indent="-222250" lvl="0" marL="215900" rtl="0" algn="just">
              <a:spcBef>
                <a:spcPts val="800"/>
              </a:spcBef>
              <a:spcAft>
                <a:spcPts val="0"/>
              </a:spcAft>
              <a:buSzPts val="1300"/>
              <a:buChar char="●"/>
            </a:pPr>
            <a:r>
              <a:rPr lang="en" sz="1200">
                <a:solidFill>
                  <a:schemeClr val="dk1"/>
                </a:solidFill>
              </a:rPr>
              <a:t>Standard deep learning approach (Detection).</a:t>
            </a:r>
            <a:endParaRPr sz="1200"/>
          </a:p>
          <a:p>
            <a:pPr indent="-266700" lvl="0" marL="342900" rtl="0" algn="l">
              <a:spcBef>
                <a:spcPts val="800"/>
              </a:spcBef>
              <a:spcAft>
                <a:spcPts val="0"/>
              </a:spcAft>
              <a:buSzPts val="1200"/>
              <a:buFont typeface="Century Gothic"/>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513159" y="93461"/>
            <a:ext cx="6982345" cy="11303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entury Gothic"/>
              <a:buNone/>
            </a:pPr>
            <a:r>
              <a:rPr lang="en" sz="1500"/>
              <a:t>CLASSIC COMPUTER VISION TECHNIQUES</a:t>
            </a:r>
            <a:endParaRPr sz="1500"/>
          </a:p>
        </p:txBody>
      </p:sp>
      <p:sp>
        <p:nvSpPr>
          <p:cNvPr id="195" name="Google Shape;195;p28"/>
          <p:cNvSpPr txBox="1"/>
          <p:nvPr>
            <p:ph idx="1" type="body"/>
          </p:nvPr>
        </p:nvSpPr>
        <p:spPr>
          <a:xfrm>
            <a:off x="513159" y="946597"/>
            <a:ext cx="6400800" cy="3187164"/>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SzPts val="1200"/>
              <a:buNone/>
            </a:pPr>
            <a:r>
              <a:rPr lang="en" sz="1500">
                <a:solidFill>
                  <a:schemeClr val="dk1"/>
                </a:solidFill>
              </a:rPr>
              <a:t>The classic-CV approach generally claims:</a:t>
            </a:r>
            <a:endParaRPr sz="1500"/>
          </a:p>
          <a:p>
            <a:pPr indent="-241300" lvl="0" marL="215900" rtl="0" algn="l">
              <a:spcBef>
                <a:spcPts val="800"/>
              </a:spcBef>
              <a:spcAft>
                <a:spcPts val="0"/>
              </a:spcAft>
              <a:buSzPts val="1600"/>
              <a:buChar char="●"/>
            </a:pPr>
            <a:r>
              <a:rPr lang="en" sz="1500">
                <a:solidFill>
                  <a:schemeClr val="dk1"/>
                </a:solidFill>
              </a:rPr>
              <a:t>Apply filters to make the characters stand out from the background.</a:t>
            </a:r>
            <a:endParaRPr sz="1500"/>
          </a:p>
          <a:p>
            <a:pPr indent="-241300" lvl="0" marL="215900" rtl="0" algn="l">
              <a:spcBef>
                <a:spcPts val="800"/>
              </a:spcBef>
              <a:spcAft>
                <a:spcPts val="0"/>
              </a:spcAft>
              <a:buSzPts val="1600"/>
              <a:buChar char="●"/>
            </a:pPr>
            <a:r>
              <a:rPr lang="en" sz="1500">
                <a:solidFill>
                  <a:schemeClr val="dk1"/>
                </a:solidFill>
              </a:rPr>
              <a:t>Apply contour</a:t>
            </a:r>
            <a:r>
              <a:rPr b="1" lang="en" sz="1500">
                <a:solidFill>
                  <a:schemeClr val="dk1"/>
                </a:solidFill>
              </a:rPr>
              <a:t> </a:t>
            </a:r>
            <a:r>
              <a:rPr lang="en" sz="1500">
                <a:solidFill>
                  <a:schemeClr val="dk1"/>
                </a:solidFill>
              </a:rPr>
              <a:t>detection to recognize the characters one by one.</a:t>
            </a:r>
            <a:endParaRPr sz="1500"/>
          </a:p>
          <a:p>
            <a:pPr indent="-241300" lvl="0" marL="215900" rtl="0" algn="l">
              <a:spcBef>
                <a:spcPts val="800"/>
              </a:spcBef>
              <a:spcAft>
                <a:spcPts val="0"/>
              </a:spcAft>
              <a:buSzPts val="1600"/>
              <a:buChar char="●"/>
            </a:pPr>
            <a:r>
              <a:rPr lang="en" sz="1500">
                <a:solidFill>
                  <a:schemeClr val="dk1"/>
                </a:solidFill>
              </a:rPr>
              <a:t>Apply image</a:t>
            </a:r>
            <a:r>
              <a:rPr b="1" lang="en" sz="1500">
                <a:solidFill>
                  <a:schemeClr val="dk1"/>
                </a:solidFill>
              </a:rPr>
              <a:t> </a:t>
            </a:r>
            <a:r>
              <a:rPr lang="en" sz="1500">
                <a:solidFill>
                  <a:schemeClr val="dk1"/>
                </a:solidFill>
              </a:rPr>
              <a:t>classification to identify the characters. Easy if part two is done well with pattern matching and machine learning eg. MNIST.</a:t>
            </a:r>
            <a:endParaRPr sz="1500"/>
          </a:p>
          <a:p>
            <a:pPr indent="0" lvl="0" marL="0" rtl="0" algn="l">
              <a:spcBef>
                <a:spcPts val="800"/>
              </a:spcBef>
              <a:spcAft>
                <a:spcPts val="0"/>
              </a:spcAft>
              <a:buSzPts val="1200"/>
              <a:buNone/>
            </a:pPr>
            <a:r>
              <a:rPr lang="en" sz="1500">
                <a:solidFill>
                  <a:schemeClr val="dk1"/>
                </a:solidFill>
              </a:rPr>
              <a:t>Contour detection is challenging. It requires a lot of manual fine tuning, therefore becomes infeasible in most of the problem.</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idx="1" type="body"/>
          </p:nvPr>
        </p:nvSpPr>
        <p:spPr>
          <a:xfrm>
            <a:off x="4244534" y="2071475"/>
            <a:ext cx="4515900" cy="15366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SzPts val="1100"/>
              <a:buNone/>
            </a:pPr>
            <a:r>
              <a:rPr lang="en" sz="1500">
                <a:solidFill>
                  <a:schemeClr val="dk1"/>
                </a:solidFill>
              </a:rPr>
              <a:t>Task get hard as the characters gets closer. It is better to stick to the parameters instead of causing more errors in an attempt to reduce errors and keep your task straight forward.</a:t>
            </a:r>
            <a:endParaRPr sz="1500">
              <a:solidFill>
                <a:schemeClr val="dk1"/>
              </a:solidFill>
            </a:endParaRPr>
          </a:p>
        </p:txBody>
      </p:sp>
      <p:pic>
        <p:nvPicPr>
          <p:cNvPr descr="Screen Clipping" id="201" name="Google Shape;201;p29"/>
          <p:cNvPicPr preferRelativeResize="0"/>
          <p:nvPr/>
        </p:nvPicPr>
        <p:blipFill rotWithShape="1">
          <a:blip r:embed="rId3">
            <a:alphaModFix/>
          </a:blip>
          <a:srcRect b="0" l="0" r="0" t="0"/>
          <a:stretch/>
        </p:blipFill>
        <p:spPr>
          <a:xfrm>
            <a:off x="181895" y="803318"/>
            <a:ext cx="1639049" cy="1422315"/>
          </a:xfrm>
          <a:prstGeom prst="rect">
            <a:avLst/>
          </a:prstGeom>
          <a:noFill/>
          <a:ln>
            <a:noFill/>
          </a:ln>
        </p:spPr>
      </p:pic>
      <p:pic>
        <p:nvPicPr>
          <p:cNvPr descr="Screen Clipping" id="202" name="Google Shape;202;p29"/>
          <p:cNvPicPr preferRelativeResize="0"/>
          <p:nvPr/>
        </p:nvPicPr>
        <p:blipFill rotWithShape="1">
          <a:blip r:embed="rId4">
            <a:alphaModFix/>
          </a:blip>
          <a:srcRect b="0" l="0" r="0" t="0"/>
          <a:stretch/>
        </p:blipFill>
        <p:spPr>
          <a:xfrm>
            <a:off x="1883024" y="803318"/>
            <a:ext cx="1643292" cy="1421805"/>
          </a:xfrm>
          <a:prstGeom prst="rect">
            <a:avLst/>
          </a:prstGeom>
          <a:noFill/>
          <a:ln>
            <a:noFill/>
          </a:ln>
        </p:spPr>
      </p:pic>
      <p:pic>
        <p:nvPicPr>
          <p:cNvPr descr="Screen Clipping" id="203" name="Google Shape;203;p29"/>
          <p:cNvPicPr preferRelativeResize="0"/>
          <p:nvPr/>
        </p:nvPicPr>
        <p:blipFill rotWithShape="1">
          <a:blip r:embed="rId5">
            <a:alphaModFix/>
          </a:blip>
          <a:srcRect b="0" l="0" r="0" t="0"/>
          <a:stretch/>
        </p:blipFill>
        <p:spPr>
          <a:xfrm>
            <a:off x="181895" y="2333486"/>
            <a:ext cx="1639049" cy="1500397"/>
          </a:xfrm>
          <a:prstGeom prst="rect">
            <a:avLst/>
          </a:prstGeom>
          <a:noFill/>
          <a:ln>
            <a:noFill/>
          </a:ln>
        </p:spPr>
      </p:pic>
      <p:pic>
        <p:nvPicPr>
          <p:cNvPr descr="Screen Clipping" id="204" name="Google Shape;204;p29"/>
          <p:cNvPicPr preferRelativeResize="0"/>
          <p:nvPr/>
        </p:nvPicPr>
        <p:blipFill rotWithShape="1">
          <a:blip r:embed="rId6">
            <a:alphaModFix/>
          </a:blip>
          <a:srcRect b="0" l="0" r="0" t="0"/>
          <a:stretch/>
        </p:blipFill>
        <p:spPr>
          <a:xfrm>
            <a:off x="1883024" y="2333486"/>
            <a:ext cx="1643292" cy="15003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600092" y="453980"/>
            <a:ext cx="6400800" cy="942484"/>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entury Gothic"/>
              <a:buNone/>
            </a:pPr>
            <a:r>
              <a:rPr lang="en" sz="1500"/>
              <a:t>SPECIALIZED DEEP LEARNING APPROACHES</a:t>
            </a:r>
            <a:endParaRPr sz="1500"/>
          </a:p>
        </p:txBody>
      </p:sp>
      <p:sp>
        <p:nvSpPr>
          <p:cNvPr id="210" name="Google Shape;210;p30"/>
          <p:cNvSpPr txBox="1"/>
          <p:nvPr>
            <p:ph idx="1" type="body"/>
          </p:nvPr>
        </p:nvSpPr>
        <p:spPr>
          <a:xfrm>
            <a:off x="600092" y="1518901"/>
            <a:ext cx="6400800" cy="2711450"/>
          </a:xfrm>
          <a:prstGeom prst="rect">
            <a:avLst/>
          </a:prstGeom>
          <a:noFill/>
          <a:ln>
            <a:noFill/>
          </a:ln>
        </p:spPr>
        <p:txBody>
          <a:bodyPr anchorCtr="0" anchor="ctr" bIns="34275" lIns="68575" spcFirstLastPara="1" rIns="68575" wrap="square" tIns="34275">
            <a:normAutofit/>
          </a:bodyPr>
          <a:lstStyle/>
          <a:p>
            <a:pPr indent="-241300" lvl="0" marL="215900" rtl="0" algn="l">
              <a:spcBef>
                <a:spcPts val="0"/>
              </a:spcBef>
              <a:spcAft>
                <a:spcPts val="0"/>
              </a:spcAft>
              <a:buSzPts val="1600"/>
              <a:buChar char="●"/>
            </a:pPr>
            <a:r>
              <a:rPr lang="en" sz="1500">
                <a:solidFill>
                  <a:schemeClr val="dk1"/>
                </a:solidFill>
              </a:rPr>
              <a:t>Generally most successful deep learning approach.</a:t>
            </a:r>
            <a:endParaRPr sz="1500"/>
          </a:p>
          <a:p>
            <a:pPr indent="-241300" lvl="0" marL="215900" rtl="0" algn="l">
              <a:spcBef>
                <a:spcPts val="800"/>
              </a:spcBef>
              <a:spcAft>
                <a:spcPts val="0"/>
              </a:spcAft>
              <a:buSzPts val="1600"/>
              <a:buChar char="●"/>
            </a:pPr>
            <a:r>
              <a:rPr lang="en" sz="1500">
                <a:solidFill>
                  <a:schemeClr val="dk1"/>
                </a:solidFill>
              </a:rPr>
              <a:t>Every article is opened with the words “task X (text recognition) gains attention lately”.</a:t>
            </a:r>
            <a:endParaRPr sz="1500"/>
          </a:p>
          <a:p>
            <a:pPr indent="-241300" lvl="0" marL="215900" rtl="0" algn="l">
              <a:spcBef>
                <a:spcPts val="800"/>
              </a:spcBef>
              <a:spcAft>
                <a:spcPts val="0"/>
              </a:spcAft>
              <a:buSzPts val="1600"/>
              <a:buChar char="●"/>
            </a:pPr>
            <a:r>
              <a:rPr lang="en" sz="1500">
                <a:solidFill>
                  <a:schemeClr val="dk1"/>
                </a:solidFill>
              </a:rPr>
              <a:t>Results are also depicted thoroughly, however due to many differences in design (including minor differences in data sets)actual comparison is quite impossible. The only way to actually know the performance of these methods on your task, is to get their code.</a:t>
            </a:r>
            <a:endParaRPr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513159" y="108665"/>
            <a:ext cx="6400800" cy="11303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entury Gothic"/>
              <a:buNone/>
            </a:pPr>
            <a:r>
              <a:rPr lang="en" sz="1100"/>
              <a:t>EAST</a:t>
            </a:r>
            <a:endParaRPr sz="1100"/>
          </a:p>
        </p:txBody>
      </p:sp>
      <p:sp>
        <p:nvSpPr>
          <p:cNvPr id="216" name="Google Shape;216;p31"/>
          <p:cNvSpPr txBox="1"/>
          <p:nvPr>
            <p:ph idx="1" type="body"/>
          </p:nvPr>
        </p:nvSpPr>
        <p:spPr>
          <a:xfrm>
            <a:off x="513159" y="869324"/>
            <a:ext cx="4876649" cy="4056845"/>
          </a:xfrm>
          <a:prstGeom prst="rect">
            <a:avLst/>
          </a:prstGeom>
          <a:noFill/>
          <a:ln>
            <a:noFill/>
          </a:ln>
        </p:spPr>
        <p:txBody>
          <a:bodyPr anchorCtr="0" anchor="ctr" bIns="34275" lIns="68575" spcFirstLastPara="1" rIns="68575" wrap="square" tIns="34275">
            <a:normAutofit/>
          </a:bodyPr>
          <a:lstStyle/>
          <a:p>
            <a:pPr indent="-228600" lvl="0" marL="215900" rtl="0" algn="l">
              <a:spcBef>
                <a:spcPts val="0"/>
              </a:spcBef>
              <a:spcAft>
                <a:spcPts val="0"/>
              </a:spcAft>
              <a:buSzPts val="1200"/>
              <a:buChar char="●"/>
            </a:pPr>
            <a:r>
              <a:rPr lang="en" sz="1100">
                <a:solidFill>
                  <a:schemeClr val="dk1"/>
                </a:solidFill>
              </a:rPr>
              <a:t>EAST ( Efficient accurate scene text detector) is a simple yet powerful approach for text</a:t>
            </a:r>
            <a:r>
              <a:rPr b="1" lang="en" sz="1100">
                <a:solidFill>
                  <a:schemeClr val="dk1"/>
                </a:solidFill>
              </a:rPr>
              <a:t> </a:t>
            </a:r>
            <a:r>
              <a:rPr lang="en" sz="1100">
                <a:solidFill>
                  <a:schemeClr val="dk1"/>
                </a:solidFill>
              </a:rPr>
              <a:t>detection. Using a specialized network.</a:t>
            </a:r>
            <a:endParaRPr sz="1100"/>
          </a:p>
          <a:p>
            <a:pPr indent="-228600" lvl="0" marL="215900" rtl="0" algn="l">
              <a:spcBef>
                <a:spcPts val="700"/>
              </a:spcBef>
              <a:spcAft>
                <a:spcPts val="0"/>
              </a:spcAft>
              <a:buSzPts val="1200"/>
              <a:buChar char="●"/>
            </a:pPr>
            <a:r>
              <a:rPr lang="en" sz="1100">
                <a:solidFill>
                  <a:schemeClr val="dk1"/>
                </a:solidFill>
              </a:rPr>
              <a:t>It is a robust method limited only to text detection (not actual recognition).</a:t>
            </a:r>
            <a:endParaRPr sz="1100">
              <a:solidFill>
                <a:schemeClr val="dk1"/>
              </a:solidFill>
            </a:endParaRPr>
          </a:p>
          <a:p>
            <a:pPr indent="-228600" lvl="0" marL="215900" rtl="0" algn="l">
              <a:spcBef>
                <a:spcPts val="700"/>
              </a:spcBef>
              <a:spcAft>
                <a:spcPts val="0"/>
              </a:spcAft>
              <a:buSzPts val="1200"/>
              <a:buChar char="●"/>
            </a:pPr>
            <a:r>
              <a:rPr lang="en" sz="1100">
                <a:solidFill>
                  <a:schemeClr val="dk1"/>
                </a:solidFill>
              </a:rPr>
              <a:t>It was also added to opencv</a:t>
            </a:r>
            <a:r>
              <a:rPr b="1" lang="en" sz="1100">
                <a:solidFill>
                  <a:schemeClr val="dk1"/>
                </a:solidFill>
              </a:rPr>
              <a:t> </a:t>
            </a:r>
            <a:r>
              <a:rPr lang="en" sz="1100">
                <a:solidFill>
                  <a:schemeClr val="dk1"/>
                </a:solidFill>
              </a:rPr>
              <a:t>library from version 4 (U-Net) making it easy and able to detect features varying in size.</a:t>
            </a:r>
            <a:endParaRPr sz="1100"/>
          </a:p>
          <a:p>
            <a:pPr indent="-228600" lvl="0" marL="215900" rtl="0" algn="l">
              <a:spcBef>
                <a:spcPts val="700"/>
              </a:spcBef>
              <a:spcAft>
                <a:spcPts val="0"/>
              </a:spcAft>
              <a:buSzPts val="1200"/>
              <a:buChar char="●"/>
            </a:pPr>
            <a:r>
              <a:rPr lang="en" sz="1100">
                <a:solidFill>
                  <a:schemeClr val="dk1"/>
                </a:solidFill>
              </a:rPr>
              <a:t>The underlying feed forward “STEM” (as coined in the article, see figure below) of this network may very — PVANet is used in the paper, however opencv implementation uses Resnet. Obviously, it can be also pre-trained (with imagenet e.g) . As in U-Net, features are extracted from different levels in the network.</a:t>
            </a:r>
            <a:endParaRPr sz="1100"/>
          </a:p>
          <a:p>
            <a:pPr indent="-228600" lvl="0" marL="215900" rtl="0" algn="l">
              <a:spcBef>
                <a:spcPts val="700"/>
              </a:spcBef>
              <a:spcAft>
                <a:spcPts val="0"/>
              </a:spcAft>
              <a:buSzPts val="1200"/>
              <a:buChar char="●"/>
            </a:pPr>
            <a:r>
              <a:rPr lang="en" sz="1100">
                <a:solidFill>
                  <a:schemeClr val="dk1"/>
                </a:solidFill>
              </a:rPr>
              <a:t>The network allows two outputs rotated bounding boxes: either a standard bounding box with a rotation angle (2x2+1 parameters) or “quadrangle” which is merely a rotated bounding box with coordinates of all vertices reducing the effort to recognize.</a:t>
            </a:r>
            <a:br>
              <a:rPr lang="en" sz="1100"/>
            </a:br>
            <a:endParaRPr sz="1100">
              <a:solidFill>
                <a:schemeClr val="dk1"/>
              </a:solidFill>
            </a:endParaRPr>
          </a:p>
        </p:txBody>
      </p:sp>
      <p:pic>
        <p:nvPicPr>
          <p:cNvPr descr="Screen Clipping" id="217" name="Google Shape;217;p31"/>
          <p:cNvPicPr preferRelativeResize="0"/>
          <p:nvPr/>
        </p:nvPicPr>
        <p:blipFill rotWithShape="1">
          <a:blip r:embed="rId3">
            <a:alphaModFix/>
          </a:blip>
          <a:srcRect b="0" l="0" r="0" t="0"/>
          <a:stretch/>
        </p:blipFill>
        <p:spPr>
          <a:xfrm>
            <a:off x="5571417" y="1043714"/>
            <a:ext cx="3064209" cy="3056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513159" y="514351"/>
            <a:ext cx="6400800" cy="770317"/>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entury Gothic"/>
              <a:buNone/>
            </a:pPr>
            <a:r>
              <a:rPr lang="en" sz="1500"/>
              <a:t>CRNN</a:t>
            </a:r>
            <a:endParaRPr sz="1500"/>
          </a:p>
        </p:txBody>
      </p:sp>
      <p:sp>
        <p:nvSpPr>
          <p:cNvPr id="223" name="Google Shape;223;p32"/>
          <p:cNvSpPr txBox="1"/>
          <p:nvPr>
            <p:ph idx="1" type="body"/>
          </p:nvPr>
        </p:nvSpPr>
        <p:spPr>
          <a:xfrm>
            <a:off x="513158" y="1284668"/>
            <a:ext cx="5311312" cy="3196822"/>
          </a:xfrm>
          <a:prstGeom prst="rect">
            <a:avLst/>
          </a:prstGeom>
          <a:noFill/>
          <a:ln>
            <a:noFill/>
          </a:ln>
        </p:spPr>
        <p:txBody>
          <a:bodyPr anchorCtr="0" anchor="ctr" bIns="34275" lIns="68575" spcFirstLastPara="1" rIns="68575" wrap="square" tIns="34275">
            <a:normAutofit/>
          </a:bodyPr>
          <a:lstStyle/>
          <a:p>
            <a:pPr indent="-234950" lvl="0" marL="215900" rtl="0" algn="l">
              <a:spcBef>
                <a:spcPts val="0"/>
              </a:spcBef>
              <a:spcAft>
                <a:spcPts val="0"/>
              </a:spcAft>
              <a:buSzPts val="1500"/>
              <a:buChar char="●"/>
            </a:pPr>
            <a:r>
              <a:rPr lang="en" sz="1400">
                <a:solidFill>
                  <a:schemeClr val="dk1"/>
                </a:solidFill>
              </a:rPr>
              <a:t>Convolutional-recurrent neural network suggest a hybrid of end to end architecture, that is intended to capture words, in a three step approach.</a:t>
            </a:r>
            <a:endParaRPr sz="1400"/>
          </a:p>
          <a:p>
            <a:pPr indent="-234950" lvl="0" marL="215900" rtl="0" algn="l">
              <a:spcBef>
                <a:spcPts val="800"/>
              </a:spcBef>
              <a:spcAft>
                <a:spcPts val="0"/>
              </a:spcAft>
              <a:buSzPts val="1500"/>
              <a:buChar char="●"/>
            </a:pPr>
            <a:r>
              <a:rPr lang="en" sz="1400">
                <a:solidFill>
                  <a:schemeClr val="dk1"/>
                </a:solidFill>
              </a:rPr>
              <a:t>The first level is a standard fully convolutional network. The last layer of the net is defined as feature layer, and divided into “feature columns”.</a:t>
            </a:r>
            <a:endParaRPr sz="1400"/>
          </a:p>
          <a:p>
            <a:pPr indent="-139700" lvl="0" marL="215900" rtl="0" algn="l">
              <a:spcBef>
                <a:spcPts val="800"/>
              </a:spcBef>
              <a:spcAft>
                <a:spcPts val="0"/>
              </a:spcAft>
              <a:buSzPts val="1200"/>
              <a:buNone/>
            </a:pPr>
            <a:r>
              <a:t/>
            </a:r>
            <a:endParaRPr sz="1100"/>
          </a:p>
        </p:txBody>
      </p:sp>
      <p:pic>
        <p:nvPicPr>
          <p:cNvPr descr="Screen Clipping" id="224" name="Google Shape;224;p32"/>
          <p:cNvPicPr preferRelativeResize="0"/>
          <p:nvPr/>
        </p:nvPicPr>
        <p:blipFill rotWithShape="1">
          <a:blip r:embed="rId3">
            <a:alphaModFix/>
          </a:blip>
          <a:srcRect b="0" l="0" r="0" t="0"/>
          <a:stretch/>
        </p:blipFill>
        <p:spPr>
          <a:xfrm>
            <a:off x="6056014" y="1284668"/>
            <a:ext cx="2167947" cy="22203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idx="1" type="body"/>
          </p:nvPr>
        </p:nvSpPr>
        <p:spPr>
          <a:xfrm>
            <a:off x="513159" y="514350"/>
            <a:ext cx="5060173" cy="3803292"/>
          </a:xfrm>
          <a:prstGeom prst="rect">
            <a:avLst/>
          </a:prstGeom>
          <a:noFill/>
          <a:ln>
            <a:noFill/>
          </a:ln>
        </p:spPr>
        <p:txBody>
          <a:bodyPr anchorCtr="0" anchor="ctr" bIns="34275" lIns="68575" spcFirstLastPara="1" rIns="68575" wrap="square" tIns="34275">
            <a:normAutofit/>
          </a:bodyPr>
          <a:lstStyle/>
          <a:p>
            <a:pPr indent="-234950" lvl="0" marL="215900" rtl="0" algn="l">
              <a:spcBef>
                <a:spcPts val="0"/>
              </a:spcBef>
              <a:spcAft>
                <a:spcPts val="0"/>
              </a:spcAft>
              <a:buSzPts val="1500"/>
              <a:buChar char="●"/>
            </a:pPr>
            <a:r>
              <a:rPr lang="en" sz="1400">
                <a:solidFill>
                  <a:schemeClr val="dk1"/>
                </a:solidFill>
              </a:rPr>
              <a:t>The feature columns are fed into a deep-bidirectional LSTM which outputs a sequence, and is intended for finding relations between the characters.</a:t>
            </a:r>
            <a:endParaRPr sz="1400"/>
          </a:p>
          <a:p>
            <a:pPr indent="-234950" lvl="0" marL="215900" rtl="0" algn="l">
              <a:spcBef>
                <a:spcPts val="800"/>
              </a:spcBef>
              <a:spcAft>
                <a:spcPts val="0"/>
              </a:spcAft>
              <a:buSzPts val="1500"/>
              <a:buChar char="●"/>
            </a:pPr>
            <a:r>
              <a:rPr lang="en" sz="1400">
                <a:solidFill>
                  <a:schemeClr val="dk1"/>
                </a:solidFill>
              </a:rPr>
              <a:t>Finally, the third part is a transcription layer. Its goal is to take the messy character sequence, in which some characters are redundant and others are blank, and use probabilistic method to unify and make sense out of it.</a:t>
            </a:r>
            <a:endParaRPr sz="1400"/>
          </a:p>
          <a:p>
            <a:pPr indent="0" lvl="0" marL="0" rtl="0" algn="l">
              <a:spcBef>
                <a:spcPts val="800"/>
              </a:spcBef>
              <a:spcAft>
                <a:spcPts val="0"/>
              </a:spcAft>
              <a:buSzPts val="1200"/>
              <a:buNone/>
            </a:pPr>
            <a:r>
              <a:rPr lang="en" sz="1400">
                <a:solidFill>
                  <a:schemeClr val="dk1"/>
                </a:solidFill>
              </a:rPr>
              <a:t>This method is called CTC loss. This layer can be used with/without predefined lexicon, which may facilitate predictions of words.</a:t>
            </a:r>
            <a:endParaRPr sz="1400"/>
          </a:p>
          <a:p>
            <a:pPr indent="0" lvl="0" marL="0" rtl="0" algn="l">
              <a:spcBef>
                <a:spcPts val="800"/>
              </a:spcBef>
              <a:spcAft>
                <a:spcPts val="0"/>
              </a:spcAft>
              <a:buSzPts val="1200"/>
              <a:buNone/>
            </a:pPr>
            <a:r>
              <a:rPr lang="en" sz="1400">
                <a:solidFill>
                  <a:schemeClr val="dk1"/>
                </a:solidFill>
              </a:rPr>
              <a:t>This paper reaches high (&gt;95%) rates of accuracy with fixed text lexicon, and varying rates of success without it.</a:t>
            </a:r>
            <a:endParaRPr sz="1400">
              <a:solidFill>
                <a:schemeClr val="dk1"/>
              </a:solidFill>
            </a:endParaRPr>
          </a:p>
        </p:txBody>
      </p:sp>
      <p:pic>
        <p:nvPicPr>
          <p:cNvPr descr="Screen Clipping" id="230" name="Google Shape;230;p33"/>
          <p:cNvPicPr preferRelativeResize="0"/>
          <p:nvPr/>
        </p:nvPicPr>
        <p:blipFill rotWithShape="1">
          <a:blip r:embed="rId3">
            <a:alphaModFix/>
          </a:blip>
          <a:srcRect b="0" l="0" r="0" t="0"/>
          <a:stretch/>
        </p:blipFill>
        <p:spPr>
          <a:xfrm>
            <a:off x="5676536" y="668900"/>
            <a:ext cx="3016964" cy="3704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290998" y="249260"/>
            <a:ext cx="6400801" cy="581427"/>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700"/>
              <a:buFont typeface="Century Gothic"/>
              <a:buNone/>
            </a:pPr>
            <a:r>
              <a:rPr lang="en" sz="1500"/>
              <a:t>STN-NET/SEE</a:t>
            </a:r>
            <a:endParaRPr sz="1500"/>
          </a:p>
        </p:txBody>
      </p:sp>
      <p:sp>
        <p:nvSpPr>
          <p:cNvPr id="236" name="Google Shape;236;p34"/>
          <p:cNvSpPr txBox="1"/>
          <p:nvPr>
            <p:ph idx="1" type="body"/>
          </p:nvPr>
        </p:nvSpPr>
        <p:spPr>
          <a:xfrm>
            <a:off x="1371588" y="3124019"/>
            <a:ext cx="6400800" cy="1869300"/>
          </a:xfrm>
          <a:prstGeom prst="rect">
            <a:avLst/>
          </a:prstGeom>
          <a:noFill/>
          <a:ln>
            <a:noFill/>
          </a:ln>
        </p:spPr>
        <p:txBody>
          <a:bodyPr anchorCtr="0" anchor="t" bIns="34275" lIns="68575" spcFirstLastPara="1" rIns="68575" wrap="square" tIns="34275">
            <a:noAutofit/>
          </a:bodyPr>
          <a:lstStyle/>
          <a:p>
            <a:pPr indent="-88900" lvl="0" marL="0" rtl="0" algn="l">
              <a:spcBef>
                <a:spcPts val="0"/>
              </a:spcBef>
              <a:spcAft>
                <a:spcPts val="0"/>
              </a:spcAft>
              <a:buSzPts val="1400"/>
              <a:buFont typeface="Noto Sans Symbols"/>
              <a:buChar char="⮚"/>
            </a:pPr>
            <a:r>
              <a:rPr lang="en">
                <a:solidFill>
                  <a:schemeClr val="dk1"/>
                </a:solidFill>
              </a:rPr>
              <a:t>SEE — Semi-Supervised End-to-End Scene Text</a:t>
            </a:r>
            <a:endParaRPr/>
          </a:p>
          <a:p>
            <a:pPr indent="0" lvl="0" marL="0" rtl="0" algn="l">
              <a:spcBef>
                <a:spcPts val="0"/>
              </a:spcBef>
              <a:spcAft>
                <a:spcPts val="0"/>
              </a:spcAft>
              <a:buNone/>
            </a:pPr>
            <a:r>
              <a:t/>
            </a:r>
            <a:endParaRPr/>
          </a:p>
          <a:p>
            <a:pPr indent="-241300" lvl="0" marL="215900" rtl="0" algn="l">
              <a:spcBef>
                <a:spcPts val="700"/>
              </a:spcBef>
              <a:spcAft>
                <a:spcPts val="0"/>
              </a:spcAft>
              <a:buSzPts val="1400"/>
              <a:buFont typeface="Noto Sans Symbols"/>
              <a:buChar char="⮚"/>
            </a:pPr>
            <a:r>
              <a:rPr lang="en">
                <a:solidFill>
                  <a:schemeClr val="dk1"/>
                </a:solidFill>
              </a:rPr>
              <a:t> Recognition, is a work by Christian Bartzi, apply a truly end to end strategy to detect and recognize text. They train the network with only</a:t>
            </a:r>
            <a:r>
              <a:rPr b="1" lang="en">
                <a:solidFill>
                  <a:schemeClr val="dk1"/>
                </a:solidFill>
              </a:rPr>
              <a:t> </a:t>
            </a:r>
            <a:r>
              <a:rPr lang="en">
                <a:solidFill>
                  <a:schemeClr val="dk1"/>
                </a:solidFill>
              </a:rPr>
              <a:t>text</a:t>
            </a:r>
            <a:r>
              <a:rPr b="1" lang="en">
                <a:solidFill>
                  <a:schemeClr val="dk1"/>
                </a:solidFill>
              </a:rPr>
              <a:t> </a:t>
            </a:r>
            <a:r>
              <a:rPr lang="en">
                <a:solidFill>
                  <a:schemeClr val="dk1"/>
                </a:solidFill>
              </a:rPr>
              <a:t>annotation. This allows them use more data, but makes it quite challenging, and they try different tricks to make it work, e.g not training on images with more than two lines of text.</a:t>
            </a:r>
            <a:endParaRPr/>
          </a:p>
          <a:p>
            <a:pPr indent="0" lvl="0" marL="0" rtl="0" algn="l">
              <a:spcBef>
                <a:spcPts val="700"/>
              </a:spcBef>
              <a:spcAft>
                <a:spcPts val="0"/>
              </a:spcAft>
              <a:buSzPts val="1100"/>
              <a:buNone/>
            </a:pPr>
            <a:r>
              <a:t/>
            </a:r>
            <a:endParaRPr/>
          </a:p>
        </p:txBody>
      </p:sp>
      <p:pic>
        <p:nvPicPr>
          <p:cNvPr descr="Screen Clipping" id="237" name="Google Shape;237;p34"/>
          <p:cNvPicPr preferRelativeResize="0"/>
          <p:nvPr/>
        </p:nvPicPr>
        <p:blipFill rotWithShape="1">
          <a:blip r:embed="rId3">
            <a:alphaModFix/>
          </a:blip>
          <a:srcRect b="0" l="0" r="0" t="0"/>
          <a:stretch/>
        </p:blipFill>
        <p:spPr>
          <a:xfrm>
            <a:off x="2031523" y="1087625"/>
            <a:ext cx="5080950" cy="1991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idx="1" type="body"/>
          </p:nvPr>
        </p:nvSpPr>
        <p:spPr>
          <a:xfrm>
            <a:off x="513150" y="328398"/>
            <a:ext cx="6400800" cy="3387600"/>
          </a:xfrm>
          <a:prstGeom prst="rect">
            <a:avLst/>
          </a:prstGeom>
          <a:noFill/>
          <a:ln>
            <a:noFill/>
          </a:ln>
        </p:spPr>
        <p:txBody>
          <a:bodyPr anchorCtr="0" anchor="t" bIns="34275" lIns="68575" spcFirstLastPara="1" rIns="68575" wrap="square" tIns="34275">
            <a:normAutofit lnSpcReduction="10000"/>
          </a:bodyPr>
          <a:lstStyle/>
          <a:p>
            <a:pPr indent="-152400" lvl="0" marL="215900" rtl="0" algn="l">
              <a:spcBef>
                <a:spcPts val="0"/>
              </a:spcBef>
              <a:spcAft>
                <a:spcPts val="0"/>
              </a:spcAft>
              <a:buSzPts val="1100"/>
              <a:buFont typeface="Noto Sans Symbols"/>
              <a:buNone/>
            </a:pPr>
            <a:r>
              <a:t/>
            </a:r>
            <a:endParaRPr sz="1100">
              <a:solidFill>
                <a:schemeClr val="dk1"/>
              </a:solidFill>
            </a:endParaRPr>
          </a:p>
          <a:p>
            <a:pPr indent="-241300" lvl="0" marL="215900" rtl="0" algn="l">
              <a:spcBef>
                <a:spcPts val="700"/>
              </a:spcBef>
              <a:spcAft>
                <a:spcPts val="0"/>
              </a:spcAft>
              <a:buSzPts val="1400"/>
              <a:buFont typeface="Noto Sans Symbols"/>
              <a:buChar char="⮚"/>
            </a:pPr>
            <a:r>
              <a:rPr lang="en">
                <a:solidFill>
                  <a:schemeClr val="dk1"/>
                </a:solidFill>
              </a:rPr>
              <a:t>The name STN-OCR hints on the strategy, of using spatial transformer.</a:t>
            </a:r>
            <a:endParaRPr/>
          </a:p>
          <a:p>
            <a:pPr indent="-152400" lvl="0" marL="215900" rtl="0" algn="l">
              <a:spcBef>
                <a:spcPts val="700"/>
              </a:spcBef>
              <a:spcAft>
                <a:spcPts val="0"/>
              </a:spcAft>
              <a:buSzPts val="1100"/>
              <a:buFont typeface="Noto Sans Symbols"/>
              <a:buNone/>
            </a:pPr>
            <a:r>
              <a:t/>
            </a:r>
            <a:endParaRPr>
              <a:solidFill>
                <a:schemeClr val="dk1"/>
              </a:solidFill>
            </a:endParaRPr>
          </a:p>
          <a:p>
            <a:pPr indent="-241300" lvl="0" marL="215900" rtl="0" algn="l">
              <a:spcBef>
                <a:spcPts val="700"/>
              </a:spcBef>
              <a:spcAft>
                <a:spcPts val="0"/>
              </a:spcAft>
              <a:buSzPts val="1400"/>
              <a:buFont typeface="Noto Sans Symbols"/>
              <a:buChar char="⮚"/>
            </a:pPr>
            <a:r>
              <a:rPr lang="en">
                <a:solidFill>
                  <a:schemeClr val="dk1"/>
                </a:solidFill>
              </a:rPr>
              <a:t>They train two</a:t>
            </a:r>
            <a:r>
              <a:rPr b="1" lang="en">
                <a:solidFill>
                  <a:schemeClr val="dk1"/>
                </a:solidFill>
              </a:rPr>
              <a:t> </a:t>
            </a:r>
            <a:r>
              <a:rPr lang="en">
                <a:solidFill>
                  <a:schemeClr val="dk1"/>
                </a:solidFill>
              </a:rPr>
              <a:t>concatenated</a:t>
            </a:r>
            <a:r>
              <a:rPr b="1" lang="en">
                <a:solidFill>
                  <a:schemeClr val="dk1"/>
                </a:solidFill>
              </a:rPr>
              <a:t> </a:t>
            </a:r>
            <a:r>
              <a:rPr lang="en">
                <a:solidFill>
                  <a:schemeClr val="dk1"/>
                </a:solidFill>
              </a:rPr>
              <a:t>networks</a:t>
            </a:r>
            <a:r>
              <a:rPr b="1" lang="en">
                <a:solidFill>
                  <a:schemeClr val="dk1"/>
                </a:solidFill>
              </a:rPr>
              <a:t> </a:t>
            </a:r>
            <a:r>
              <a:rPr lang="en">
                <a:solidFill>
                  <a:schemeClr val="dk1"/>
                </a:solidFill>
              </a:rPr>
              <a:t>in</a:t>
            </a:r>
            <a:r>
              <a:rPr b="1" lang="en">
                <a:solidFill>
                  <a:schemeClr val="dk1"/>
                </a:solidFill>
              </a:rPr>
              <a:t> </a:t>
            </a:r>
            <a:r>
              <a:rPr lang="en">
                <a:solidFill>
                  <a:schemeClr val="dk1"/>
                </a:solidFill>
              </a:rPr>
              <a:t>which the first network, the transformer, learns a transformation on the image to output an easier sub-image to interpret. Then, another feed forward network with LSTM on top to recognize the text.</a:t>
            </a:r>
            <a:endParaRPr/>
          </a:p>
          <a:p>
            <a:pPr indent="0" lvl="0" marL="0" rtl="0" algn="l">
              <a:spcBef>
                <a:spcPts val="700"/>
              </a:spcBef>
              <a:spcAft>
                <a:spcPts val="0"/>
              </a:spcAft>
              <a:buSzPts val="1100"/>
              <a:buNone/>
            </a:pPr>
            <a:r>
              <a:t/>
            </a:r>
            <a:endParaRPr>
              <a:solidFill>
                <a:schemeClr val="dk1"/>
              </a:solidFill>
            </a:endParaRPr>
          </a:p>
          <a:p>
            <a:pPr indent="-241300" lvl="0" marL="215900" rtl="0" algn="l">
              <a:spcBef>
                <a:spcPts val="700"/>
              </a:spcBef>
              <a:spcAft>
                <a:spcPts val="0"/>
              </a:spcAft>
              <a:buSzPts val="1400"/>
              <a:buFont typeface="Noto Sans Symbols"/>
              <a:buChar char="⮚"/>
            </a:pPr>
            <a:r>
              <a:rPr lang="en">
                <a:solidFill>
                  <a:schemeClr val="dk1"/>
                </a:solidFill>
              </a:rPr>
              <a:t>The researches emphasize here the importance of using resnet since it provides “strong” propagation to the early layers. However this practice quite accepted nowadays.</a:t>
            </a:r>
            <a:endParaRPr u="sng">
              <a:solidFill>
                <a:schemeClr val="dk1"/>
              </a:solidFill>
            </a:endParaRPr>
          </a:p>
          <a:p>
            <a:pPr indent="0" lvl="0" marL="0" rtl="0" algn="l">
              <a:spcBef>
                <a:spcPts val="700"/>
              </a:spcBef>
              <a:spcAft>
                <a:spcPts val="0"/>
              </a:spcAft>
              <a:buSzPts val="1100"/>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532477" y="388916"/>
            <a:ext cx="6400800" cy="482689"/>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2700"/>
              <a:buFont typeface="Century Gothic"/>
              <a:buNone/>
            </a:pPr>
            <a:r>
              <a:rPr b="1" lang="en" sz="1500"/>
              <a:t>INTRODUCTION</a:t>
            </a:r>
            <a:endParaRPr sz="1500"/>
          </a:p>
        </p:txBody>
      </p:sp>
      <p:sp>
        <p:nvSpPr>
          <p:cNvPr id="121" name="Google Shape;121;p18"/>
          <p:cNvSpPr txBox="1"/>
          <p:nvPr>
            <p:ph idx="1" type="body"/>
          </p:nvPr>
        </p:nvSpPr>
        <p:spPr>
          <a:xfrm>
            <a:off x="532475" y="1324775"/>
            <a:ext cx="7454700" cy="3552300"/>
          </a:xfrm>
          <a:prstGeom prst="rect">
            <a:avLst/>
          </a:prstGeom>
          <a:noFill/>
          <a:ln>
            <a:noFill/>
          </a:ln>
        </p:spPr>
        <p:txBody>
          <a:bodyPr anchorCtr="0" anchor="ctr" bIns="34275" lIns="68575" spcFirstLastPara="1" rIns="68575" wrap="square" tIns="34275">
            <a:noAutofit/>
          </a:bodyPr>
          <a:lstStyle/>
          <a:p>
            <a:pPr indent="-234950" lvl="0" marL="215900" rtl="0" algn="l">
              <a:spcBef>
                <a:spcPts val="0"/>
              </a:spcBef>
              <a:spcAft>
                <a:spcPts val="0"/>
              </a:spcAft>
              <a:buSzPts val="1500"/>
              <a:buFont typeface="Noto Sans Symbols"/>
              <a:buChar char="▪"/>
            </a:pPr>
            <a:r>
              <a:rPr lang="en" sz="1400">
                <a:solidFill>
                  <a:schemeClr val="dk1"/>
                </a:solidFill>
              </a:rPr>
              <a:t>Nowadays, a lot of paper documents are transformed to electronic form, which makes information processing easier , like searching, analysis and conversion.</a:t>
            </a:r>
            <a:endParaRPr sz="1400"/>
          </a:p>
          <a:p>
            <a:pPr indent="0" lvl="0" marL="88900" rtl="0" algn="l">
              <a:spcBef>
                <a:spcPts val="700"/>
              </a:spcBef>
              <a:spcAft>
                <a:spcPts val="0"/>
              </a:spcAft>
              <a:buSzPts val="1200"/>
              <a:buNone/>
            </a:pPr>
            <a:r>
              <a:t/>
            </a:r>
            <a:endParaRPr sz="1400">
              <a:solidFill>
                <a:schemeClr val="dk1"/>
              </a:solidFill>
            </a:endParaRPr>
          </a:p>
          <a:p>
            <a:pPr indent="-234950" lvl="0" marL="215900" rtl="0" algn="l">
              <a:spcBef>
                <a:spcPts val="700"/>
              </a:spcBef>
              <a:spcAft>
                <a:spcPts val="0"/>
              </a:spcAft>
              <a:buSzPts val="1500"/>
              <a:buFont typeface="Noto Sans Symbols"/>
              <a:buChar char="▪"/>
            </a:pPr>
            <a:r>
              <a:rPr lang="en" sz="1400">
                <a:solidFill>
                  <a:schemeClr val="dk1"/>
                </a:solidFill>
              </a:rPr>
              <a:t>Also working with digitized document is cheaper than processing traditional documents, because there is no space required for document storage.</a:t>
            </a:r>
            <a:endParaRPr sz="1400"/>
          </a:p>
          <a:p>
            <a:pPr indent="0" lvl="0" marL="88900" rtl="0" algn="l">
              <a:spcBef>
                <a:spcPts val="700"/>
              </a:spcBef>
              <a:spcAft>
                <a:spcPts val="0"/>
              </a:spcAft>
              <a:buSzPts val="1200"/>
              <a:buNone/>
            </a:pPr>
            <a:r>
              <a:t/>
            </a:r>
            <a:endParaRPr sz="1400">
              <a:solidFill>
                <a:schemeClr val="dk1"/>
              </a:solidFill>
            </a:endParaRPr>
          </a:p>
          <a:p>
            <a:pPr indent="-234950" lvl="0" marL="215900" rtl="0" algn="l">
              <a:spcBef>
                <a:spcPts val="700"/>
              </a:spcBef>
              <a:spcAft>
                <a:spcPts val="0"/>
              </a:spcAft>
              <a:buSzPts val="1500"/>
              <a:buFont typeface="Noto Sans Symbols"/>
              <a:buChar char="▪"/>
            </a:pPr>
            <a:r>
              <a:rPr lang="en" sz="1400">
                <a:solidFill>
                  <a:schemeClr val="dk1"/>
                </a:solidFill>
              </a:rPr>
              <a:t>Document digitization include three main steps: scanning, indexation and presentation.</a:t>
            </a:r>
            <a:endParaRPr sz="1400"/>
          </a:p>
          <a:p>
            <a:pPr indent="0" lvl="0" marL="88900" rtl="0" algn="l">
              <a:spcBef>
                <a:spcPts val="700"/>
              </a:spcBef>
              <a:spcAft>
                <a:spcPts val="0"/>
              </a:spcAft>
              <a:buSzPts val="1200"/>
              <a:buNone/>
            </a:pPr>
            <a:r>
              <a:t/>
            </a:r>
            <a:endParaRPr sz="1400">
              <a:solidFill>
                <a:schemeClr val="dk1"/>
              </a:solidFill>
            </a:endParaRPr>
          </a:p>
          <a:p>
            <a:pPr indent="-234950" lvl="0" marL="215900" rtl="0" algn="l">
              <a:spcBef>
                <a:spcPts val="700"/>
              </a:spcBef>
              <a:spcAft>
                <a:spcPts val="0"/>
              </a:spcAft>
              <a:buSzPts val="1500"/>
              <a:buFont typeface="Noto Sans Symbols"/>
              <a:buChar char="▪"/>
            </a:pPr>
            <a:r>
              <a:rPr lang="en" sz="1400">
                <a:solidFill>
                  <a:schemeClr val="dk1"/>
                </a:solidFill>
              </a:rPr>
              <a:t>Researchers proved that the recognition of both barcodes and printed text through </a:t>
            </a:r>
            <a:r>
              <a:rPr b="1" lang="en" sz="1400">
                <a:solidFill>
                  <a:schemeClr val="dk1"/>
                </a:solidFill>
              </a:rPr>
              <a:t>Optical Character Recognition </a:t>
            </a:r>
            <a:r>
              <a:rPr lang="en" sz="1400">
                <a:solidFill>
                  <a:schemeClr val="dk1"/>
                </a:solidFill>
              </a:rPr>
              <a:t>is more reliable and significantly accelerates data processing.</a:t>
            </a:r>
            <a:endParaRPr sz="1400"/>
          </a:p>
          <a:p>
            <a:pPr indent="0" lvl="0" marL="88900" rtl="0" algn="l">
              <a:spcBef>
                <a:spcPts val="700"/>
              </a:spcBef>
              <a:spcAft>
                <a:spcPts val="0"/>
              </a:spcAft>
              <a:buSzPts val="1200"/>
              <a:buNone/>
            </a:pPr>
            <a:r>
              <a:rPr lang="en" sz="1400">
                <a:solidFill>
                  <a:schemeClr val="dk1"/>
                </a:solidFill>
              </a:rPr>
              <a:t> </a:t>
            </a:r>
            <a:endParaRPr sz="1400">
              <a:solidFill>
                <a:schemeClr val="dk1"/>
              </a:solidFill>
            </a:endParaRPr>
          </a:p>
          <a:p>
            <a:pPr indent="0" lvl="0" marL="0" rtl="0" algn="l">
              <a:spcBef>
                <a:spcPts val="700"/>
              </a:spcBef>
              <a:spcAft>
                <a:spcPts val="0"/>
              </a:spcAft>
              <a:buSzPts val="1200"/>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802934" y="245592"/>
            <a:ext cx="6400800" cy="11303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entury Gothic"/>
              <a:buNone/>
            </a:pPr>
            <a:r>
              <a:rPr lang="en" sz="1500"/>
              <a:t>STANDARD DEEP LEARNING APPROACH</a:t>
            </a:r>
            <a:endParaRPr sz="1500"/>
          </a:p>
        </p:txBody>
      </p:sp>
      <p:sp>
        <p:nvSpPr>
          <p:cNvPr id="248" name="Google Shape;248;p36"/>
          <p:cNvSpPr txBox="1"/>
          <p:nvPr>
            <p:ph idx="1" type="body"/>
          </p:nvPr>
        </p:nvSpPr>
        <p:spPr>
          <a:xfrm>
            <a:off x="802934" y="1642726"/>
            <a:ext cx="6400800" cy="2711450"/>
          </a:xfrm>
          <a:prstGeom prst="rect">
            <a:avLst/>
          </a:prstGeom>
          <a:noFill/>
          <a:ln>
            <a:noFill/>
          </a:ln>
        </p:spPr>
        <p:txBody>
          <a:bodyPr anchorCtr="0" anchor="ctr" bIns="34275" lIns="68575" spcFirstLastPara="1" rIns="68575" wrap="square" tIns="34275">
            <a:normAutofit/>
          </a:bodyPr>
          <a:lstStyle/>
          <a:p>
            <a:pPr indent="-234950" lvl="0" marL="215900" rtl="0" algn="l">
              <a:spcBef>
                <a:spcPts val="0"/>
              </a:spcBef>
              <a:spcAft>
                <a:spcPts val="0"/>
              </a:spcAft>
              <a:buSzPts val="1500"/>
              <a:buChar char="●"/>
            </a:pPr>
            <a:r>
              <a:rPr lang="en" sz="1400">
                <a:solidFill>
                  <a:schemeClr val="dk1"/>
                </a:solidFill>
              </a:rPr>
              <a:t>After detecting words we can apply standard deep learning detection approaches, such as SSD, YOLO and Mask RCNN.</a:t>
            </a:r>
            <a:endParaRPr sz="1400"/>
          </a:p>
          <a:p>
            <a:pPr indent="-234950" lvl="0" marL="215900" rtl="0" algn="l">
              <a:spcBef>
                <a:spcPts val="800"/>
              </a:spcBef>
              <a:spcAft>
                <a:spcPts val="0"/>
              </a:spcAft>
              <a:buSzPts val="1500"/>
              <a:buChar char="●"/>
            </a:pPr>
            <a:r>
              <a:rPr lang="en" sz="1400">
                <a:solidFill>
                  <a:schemeClr val="dk1"/>
                </a:solidFill>
              </a:rPr>
              <a:t>SSD and other detection models are challenged when it comes to dense data.</a:t>
            </a:r>
            <a:endParaRPr sz="1400"/>
          </a:p>
          <a:p>
            <a:pPr indent="-234950" lvl="0" marL="215900" rtl="0" algn="l">
              <a:spcBef>
                <a:spcPts val="800"/>
              </a:spcBef>
              <a:spcAft>
                <a:spcPts val="0"/>
              </a:spcAft>
              <a:buSzPts val="1500"/>
              <a:buChar char="●"/>
            </a:pPr>
            <a:r>
              <a:rPr lang="en" sz="1400">
                <a:solidFill>
                  <a:schemeClr val="dk1"/>
                </a:solidFill>
              </a:rPr>
              <a:t> Deep learning models find it much more difficult to recognize digits and letters than to recognize much more challenging and elaborate objects such as dogs, cats or humans.</a:t>
            </a:r>
            <a:endParaRPr sz="1400"/>
          </a:p>
          <a:p>
            <a:pPr indent="-234950" lvl="0" marL="215900" rtl="0" algn="l">
              <a:spcBef>
                <a:spcPts val="800"/>
              </a:spcBef>
              <a:spcAft>
                <a:spcPts val="0"/>
              </a:spcAft>
              <a:buSzPts val="1500"/>
              <a:buChar char="●"/>
            </a:pPr>
            <a:r>
              <a:rPr lang="en" sz="1400">
                <a:solidFill>
                  <a:schemeClr val="dk1"/>
                </a:solidFill>
              </a:rPr>
              <a:t> They tend not to reach the desired accuracy, and therefore, specialized approaches thrive.</a:t>
            </a:r>
            <a:endParaRPr sz="1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idx="1" type="body"/>
          </p:nvPr>
        </p:nvSpPr>
        <p:spPr>
          <a:xfrm>
            <a:off x="513159" y="562645"/>
            <a:ext cx="6400800" cy="3571472"/>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SzPts val="1200"/>
              <a:buNone/>
            </a:pPr>
            <a:r>
              <a:rPr lang="en">
                <a:solidFill>
                  <a:schemeClr val="dk1"/>
                </a:solidFill>
              </a:rPr>
              <a:t>Try some modelling ourselves. We will try the tackle SVHN task. The SVHN data contains three different data-sets: </a:t>
            </a:r>
            <a:r>
              <a:rPr i="1" lang="en">
                <a:solidFill>
                  <a:schemeClr val="dk1"/>
                </a:solidFill>
              </a:rPr>
              <a:t>train</a:t>
            </a:r>
            <a:r>
              <a:rPr lang="en">
                <a:solidFill>
                  <a:schemeClr val="dk1"/>
                </a:solidFill>
              </a:rPr>
              <a:t>, </a:t>
            </a:r>
            <a:r>
              <a:rPr i="1" lang="en">
                <a:solidFill>
                  <a:schemeClr val="dk1"/>
                </a:solidFill>
              </a:rPr>
              <a:t>test</a:t>
            </a:r>
            <a:r>
              <a:rPr lang="en">
                <a:solidFill>
                  <a:schemeClr val="dk1"/>
                </a:solidFill>
              </a:rPr>
              <a:t> and </a:t>
            </a:r>
            <a:r>
              <a:rPr i="1" lang="en">
                <a:solidFill>
                  <a:schemeClr val="dk1"/>
                </a:solidFill>
              </a:rPr>
              <a:t>extra</a:t>
            </a:r>
            <a:r>
              <a:rPr lang="en">
                <a:solidFill>
                  <a:schemeClr val="dk1"/>
                </a:solidFill>
              </a:rPr>
              <a:t>.</a:t>
            </a:r>
            <a:endParaRPr/>
          </a:p>
          <a:p>
            <a:pPr indent="0" lvl="0" marL="0" rtl="0" algn="l">
              <a:spcBef>
                <a:spcPts val="800"/>
              </a:spcBef>
              <a:spcAft>
                <a:spcPts val="0"/>
              </a:spcAft>
              <a:buSzPts val="1200"/>
              <a:buNone/>
            </a:pPr>
            <a:r>
              <a:rPr lang="en">
                <a:solidFill>
                  <a:schemeClr val="dk1"/>
                </a:solidFill>
              </a:rPr>
              <a:t>To prepare for the task, do the following:</a:t>
            </a:r>
            <a:endParaRPr/>
          </a:p>
          <a:p>
            <a:pPr indent="-228600" lvl="0" marL="215900" rtl="0" algn="l">
              <a:spcBef>
                <a:spcPts val="800"/>
              </a:spcBef>
              <a:spcAft>
                <a:spcPts val="0"/>
              </a:spcAft>
              <a:buSzPts val="1400"/>
              <a:buChar char="●"/>
            </a:pPr>
            <a:r>
              <a:rPr lang="en">
                <a:solidFill>
                  <a:schemeClr val="dk1"/>
                </a:solidFill>
              </a:rPr>
              <a:t>You’ll need a basic GPU machine with Tensorflow≥1.4 and Keras≥2</a:t>
            </a:r>
            <a:endParaRPr/>
          </a:p>
          <a:p>
            <a:pPr indent="-228600" lvl="0" marL="215900" rtl="0" algn="l">
              <a:spcBef>
                <a:spcPts val="800"/>
              </a:spcBef>
              <a:spcAft>
                <a:spcPts val="0"/>
              </a:spcAft>
              <a:buSzPts val="1400"/>
              <a:buChar char="●"/>
            </a:pPr>
            <a:r>
              <a:rPr lang="en">
                <a:solidFill>
                  <a:schemeClr val="dk1"/>
                </a:solidFill>
              </a:rPr>
              <a:t>Clone the SSD_Keras project from </a:t>
            </a:r>
            <a:r>
              <a:rPr lang="en" u="sng">
                <a:solidFill>
                  <a:schemeClr val="hlink"/>
                </a:solidFill>
                <a:hlinkClick r:id="rId3"/>
              </a:rPr>
              <a:t>here</a:t>
            </a:r>
            <a:r>
              <a:rPr lang="en">
                <a:solidFill>
                  <a:schemeClr val="dk1"/>
                </a:solidFill>
              </a:rPr>
              <a:t>.</a:t>
            </a:r>
            <a:endParaRPr/>
          </a:p>
          <a:p>
            <a:pPr indent="-228600" lvl="0" marL="215900" rtl="0" algn="l">
              <a:spcBef>
                <a:spcPts val="800"/>
              </a:spcBef>
              <a:spcAft>
                <a:spcPts val="0"/>
              </a:spcAft>
              <a:buSzPts val="1400"/>
              <a:buChar char="●"/>
            </a:pPr>
            <a:r>
              <a:rPr lang="en">
                <a:solidFill>
                  <a:schemeClr val="dk1"/>
                </a:solidFill>
              </a:rPr>
              <a:t>Download the pre-trained SSD300 model on coco data-set from </a:t>
            </a:r>
            <a:r>
              <a:rPr lang="en" u="sng">
                <a:solidFill>
                  <a:schemeClr val="hlink"/>
                </a:solidFill>
                <a:hlinkClick r:id="rId4"/>
              </a:rPr>
              <a:t>here</a:t>
            </a:r>
            <a:r>
              <a:rPr lang="en">
                <a:solidFill>
                  <a:schemeClr val="dk1"/>
                </a:solidFill>
              </a:rPr>
              <a:t>.</a:t>
            </a:r>
            <a:endParaRPr/>
          </a:p>
          <a:p>
            <a:pPr indent="-228600" lvl="0" marL="215900" rtl="0" algn="l">
              <a:spcBef>
                <a:spcPts val="800"/>
              </a:spcBef>
              <a:spcAft>
                <a:spcPts val="0"/>
              </a:spcAft>
              <a:buSzPts val="1400"/>
              <a:buChar char="●"/>
            </a:pPr>
            <a:r>
              <a:rPr lang="en">
                <a:solidFill>
                  <a:schemeClr val="dk1"/>
                </a:solidFill>
              </a:rPr>
              <a:t>Clone </a:t>
            </a:r>
            <a:r>
              <a:rPr i="1" lang="en">
                <a:solidFill>
                  <a:schemeClr val="dk1"/>
                </a:solidFill>
              </a:rPr>
              <a:t>this</a:t>
            </a:r>
            <a:r>
              <a:rPr lang="en">
                <a:solidFill>
                  <a:schemeClr val="dk1"/>
                </a:solidFill>
              </a:rPr>
              <a:t> project's repo from </a:t>
            </a:r>
            <a:r>
              <a:rPr lang="en" u="sng">
                <a:solidFill>
                  <a:schemeClr val="hlink"/>
                </a:solidFill>
                <a:hlinkClick r:id="rId5"/>
              </a:rPr>
              <a:t>here</a:t>
            </a:r>
            <a:r>
              <a:rPr lang="en">
                <a:solidFill>
                  <a:schemeClr val="dk1"/>
                </a:solidFill>
              </a:rPr>
              <a:t>..</a:t>
            </a:r>
            <a:endParaRPr/>
          </a:p>
          <a:p>
            <a:pPr indent="-228600" lvl="0" marL="215900" rtl="0" algn="l">
              <a:spcBef>
                <a:spcPts val="800"/>
              </a:spcBef>
              <a:spcAft>
                <a:spcPts val="0"/>
              </a:spcAft>
              <a:buSzPts val="1400"/>
              <a:buChar char="●"/>
            </a:pPr>
            <a:r>
              <a:rPr lang="en">
                <a:solidFill>
                  <a:schemeClr val="dk1"/>
                </a:solidFill>
              </a:rPr>
              <a:t>Download the </a:t>
            </a:r>
            <a:r>
              <a:rPr lang="en" u="sng">
                <a:solidFill>
                  <a:schemeClr val="hlink"/>
                </a:solidFill>
                <a:hlinkClick r:id="rId6"/>
              </a:rPr>
              <a:t>extra.tar.gz</a:t>
            </a:r>
            <a:r>
              <a:rPr lang="en">
                <a:solidFill>
                  <a:schemeClr val="dk1"/>
                </a:solidFill>
              </a:rPr>
              <a:t> file, which contains the extra images of SVHN data-set.</a:t>
            </a:r>
            <a:endParaRPr/>
          </a:p>
          <a:p>
            <a:pPr indent="-228600" lvl="0" marL="215900" rtl="0" algn="l">
              <a:spcBef>
                <a:spcPts val="800"/>
              </a:spcBef>
              <a:spcAft>
                <a:spcPts val="0"/>
              </a:spcAft>
              <a:buSzPts val="1400"/>
              <a:buChar char="●"/>
            </a:pPr>
            <a:r>
              <a:rPr lang="en">
                <a:solidFill>
                  <a:schemeClr val="dk1"/>
                </a:solidFill>
              </a:rPr>
              <a:t>Update all relevant paths in json_config.json in this project repo</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652831" y="153938"/>
            <a:ext cx="6400800" cy="88925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entury Gothic"/>
              <a:buNone/>
            </a:pPr>
            <a:r>
              <a:rPr lang="en" sz="1500"/>
              <a:t>STEP 1:PARSE THE DATA</a:t>
            </a:r>
            <a:endParaRPr sz="1500"/>
          </a:p>
        </p:txBody>
      </p:sp>
      <p:sp>
        <p:nvSpPr>
          <p:cNvPr id="259" name="Google Shape;259;p38"/>
          <p:cNvSpPr txBox="1"/>
          <p:nvPr>
            <p:ph idx="1" type="body"/>
          </p:nvPr>
        </p:nvSpPr>
        <p:spPr>
          <a:xfrm>
            <a:off x="619410" y="968330"/>
            <a:ext cx="6400800" cy="3764656"/>
          </a:xfrm>
          <a:prstGeom prst="rect">
            <a:avLst/>
          </a:prstGeom>
          <a:noFill/>
          <a:ln>
            <a:noFill/>
          </a:ln>
        </p:spPr>
        <p:txBody>
          <a:bodyPr anchorCtr="0" anchor="ctr" bIns="34275" lIns="68575" spcFirstLastPara="1" rIns="68575" wrap="square" tIns="34275">
            <a:normAutofit/>
          </a:bodyPr>
          <a:lstStyle/>
          <a:p>
            <a:pPr indent="-241300" lvl="0" marL="215900" rtl="0" algn="l">
              <a:spcBef>
                <a:spcPts val="0"/>
              </a:spcBef>
              <a:spcAft>
                <a:spcPts val="0"/>
              </a:spcAft>
              <a:buSzPts val="1600"/>
              <a:buChar char="●"/>
            </a:pPr>
            <a:r>
              <a:rPr lang="en" sz="1500">
                <a:solidFill>
                  <a:schemeClr val="dk1"/>
                </a:solidFill>
              </a:rPr>
              <a:t>There is no golden format for data representation in detection tasks. Some well known formats are: coco, via, pascal, xml. And there are more. For instance, the SVHN dataset is annotated with the obscure </a:t>
            </a:r>
            <a:r>
              <a:rPr i="1" lang="en" sz="1500">
                <a:solidFill>
                  <a:schemeClr val="dk1"/>
                </a:solidFill>
              </a:rPr>
              <a:t>.mat </a:t>
            </a:r>
            <a:r>
              <a:rPr lang="en" sz="1500">
                <a:solidFill>
                  <a:schemeClr val="dk1"/>
                </a:solidFill>
              </a:rPr>
              <a:t>format.</a:t>
            </a:r>
            <a:endParaRPr sz="1500"/>
          </a:p>
          <a:p>
            <a:pPr indent="0" lvl="0" marL="0" rtl="0" algn="l">
              <a:spcBef>
                <a:spcPts val="800"/>
              </a:spcBef>
              <a:spcAft>
                <a:spcPts val="0"/>
              </a:spcAft>
              <a:buSzPts val="1200"/>
              <a:buNone/>
            </a:pPr>
            <a:r>
              <a:t/>
            </a:r>
            <a:endParaRPr sz="1500">
              <a:solidFill>
                <a:schemeClr val="dk1"/>
              </a:solidFill>
            </a:endParaRPr>
          </a:p>
          <a:p>
            <a:pPr indent="-241300" lvl="0" marL="215900" rtl="0" algn="l">
              <a:spcBef>
                <a:spcPts val="800"/>
              </a:spcBef>
              <a:spcAft>
                <a:spcPts val="0"/>
              </a:spcAft>
              <a:buSzPts val="1600"/>
              <a:buChar char="●"/>
            </a:pPr>
            <a:r>
              <a:rPr lang="en" sz="1500">
                <a:solidFill>
                  <a:schemeClr val="dk1"/>
                </a:solidFill>
              </a:rPr>
              <a:t>We should have a </a:t>
            </a:r>
            <a:r>
              <a:rPr i="1" lang="en" sz="1500">
                <a:solidFill>
                  <a:schemeClr val="dk1"/>
                </a:solidFill>
              </a:rPr>
              <a:t>pascal.csv</a:t>
            </a:r>
            <a:r>
              <a:rPr lang="en" sz="1500">
                <a:solidFill>
                  <a:schemeClr val="dk1"/>
                </a:solidFill>
              </a:rPr>
              <a:t> file that is much more standard and will allow us to progress. If the conversion is to slow,you should take note that we don’t need at all the data samples.</a:t>
            </a:r>
            <a:endParaRPr sz="1500">
              <a:solidFill>
                <a:schemeClr val="dk1"/>
              </a:solidFill>
            </a:endParaRPr>
          </a:p>
          <a:p>
            <a:pPr indent="0" lvl="0" marL="0" rtl="0" algn="l">
              <a:spcBef>
                <a:spcPts val="800"/>
              </a:spcBef>
              <a:spcAft>
                <a:spcPts val="0"/>
              </a:spcAft>
              <a:buSzPts val="1200"/>
              <a:buNone/>
            </a:pPr>
            <a:r>
              <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descr="Screen Clipping" id="264" name="Google Shape;264;p39"/>
          <p:cNvPicPr preferRelativeResize="0"/>
          <p:nvPr/>
        </p:nvPicPr>
        <p:blipFill rotWithShape="1">
          <a:blip r:embed="rId3">
            <a:alphaModFix/>
          </a:blip>
          <a:srcRect b="0" l="0" r="0" t="0"/>
          <a:stretch/>
        </p:blipFill>
        <p:spPr>
          <a:xfrm>
            <a:off x="1287895" y="912971"/>
            <a:ext cx="6568226" cy="331757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513159" y="322865"/>
            <a:ext cx="6400800" cy="720323"/>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entury Gothic"/>
              <a:buNone/>
            </a:pPr>
            <a:r>
              <a:rPr lang="en" sz="1500"/>
              <a:t>STEP 2: LOOK AT THE DATA</a:t>
            </a:r>
            <a:endParaRPr sz="1500"/>
          </a:p>
        </p:txBody>
      </p:sp>
      <p:sp>
        <p:nvSpPr>
          <p:cNvPr id="270" name="Google Shape;270;p40"/>
          <p:cNvSpPr txBox="1"/>
          <p:nvPr>
            <p:ph idx="1" type="body"/>
          </p:nvPr>
        </p:nvSpPr>
        <p:spPr>
          <a:xfrm>
            <a:off x="513159" y="815009"/>
            <a:ext cx="7050000" cy="2791500"/>
          </a:xfrm>
          <a:prstGeom prst="rect">
            <a:avLst/>
          </a:prstGeom>
          <a:noFill/>
          <a:ln>
            <a:noFill/>
          </a:ln>
        </p:spPr>
        <p:txBody>
          <a:bodyPr anchorCtr="0" anchor="ctr" bIns="34275" lIns="68575" spcFirstLastPara="1" rIns="68575" wrap="square" tIns="34275">
            <a:normAutofit/>
          </a:bodyPr>
          <a:lstStyle/>
          <a:p>
            <a:pPr indent="-234950" lvl="0" marL="215900" rtl="0" algn="l">
              <a:spcBef>
                <a:spcPts val="0"/>
              </a:spcBef>
              <a:spcAft>
                <a:spcPts val="0"/>
              </a:spcAft>
              <a:buSzPts val="1500"/>
              <a:buChar char="●"/>
            </a:pPr>
            <a:r>
              <a:rPr lang="en" sz="1400">
                <a:solidFill>
                  <a:schemeClr val="dk1"/>
                </a:solidFill>
              </a:rPr>
              <a:t>Before starting the modeling process, you should better do some exploration of the data.</a:t>
            </a:r>
            <a:endParaRPr sz="1400"/>
          </a:p>
          <a:p>
            <a:pPr indent="-234950" lvl="0" marL="215900" rtl="0" algn="l">
              <a:spcBef>
                <a:spcPts val="800"/>
              </a:spcBef>
              <a:spcAft>
                <a:spcPts val="0"/>
              </a:spcAft>
              <a:buSzPts val="1500"/>
              <a:buChar char="●"/>
            </a:pPr>
            <a:r>
              <a:rPr lang="en" sz="1400">
                <a:solidFill>
                  <a:schemeClr val="dk1"/>
                </a:solidFill>
              </a:rPr>
              <a:t>Some of the code is taken from the SSD_Keras repo, which is also used extensively.</a:t>
            </a:r>
            <a:endParaRPr sz="1400">
              <a:solidFill>
                <a:schemeClr val="dk1"/>
              </a:solidFill>
            </a:endParaRPr>
          </a:p>
        </p:txBody>
      </p:sp>
      <p:pic>
        <p:nvPicPr>
          <p:cNvPr descr="Screen Clipping" id="271" name="Google Shape;271;p40"/>
          <p:cNvPicPr preferRelativeResize="0"/>
          <p:nvPr/>
        </p:nvPicPr>
        <p:blipFill rotWithShape="1">
          <a:blip r:embed="rId3">
            <a:alphaModFix/>
          </a:blip>
          <a:srcRect b="0" l="0" r="0" t="0"/>
          <a:stretch/>
        </p:blipFill>
        <p:spPr>
          <a:xfrm>
            <a:off x="1950762" y="3013243"/>
            <a:ext cx="3525592" cy="188003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descr="Screen Clipping" id="276" name="Google Shape;276;p41"/>
          <p:cNvPicPr preferRelativeResize="0"/>
          <p:nvPr/>
        </p:nvPicPr>
        <p:blipFill rotWithShape="1">
          <a:blip r:embed="rId3">
            <a:alphaModFix/>
          </a:blip>
          <a:srcRect b="0" l="0" r="0" t="0"/>
          <a:stretch/>
        </p:blipFill>
        <p:spPr>
          <a:xfrm>
            <a:off x="1500388" y="730984"/>
            <a:ext cx="6143223" cy="368153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513159" y="342184"/>
            <a:ext cx="6400800" cy="11303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entury Gothic"/>
              <a:buNone/>
            </a:pPr>
            <a:r>
              <a:rPr lang="en" sz="1500"/>
              <a:t>STEP 3: CHOOSING STRATEGY</a:t>
            </a:r>
            <a:endParaRPr sz="1500"/>
          </a:p>
        </p:txBody>
      </p:sp>
      <p:sp>
        <p:nvSpPr>
          <p:cNvPr id="282" name="Google Shape;282;p42"/>
          <p:cNvSpPr txBox="1"/>
          <p:nvPr>
            <p:ph idx="1" type="body"/>
          </p:nvPr>
        </p:nvSpPr>
        <p:spPr>
          <a:xfrm>
            <a:off x="513159" y="1615494"/>
            <a:ext cx="6400800" cy="2711450"/>
          </a:xfrm>
          <a:prstGeom prst="rect">
            <a:avLst/>
          </a:prstGeom>
          <a:noFill/>
          <a:ln>
            <a:noFill/>
          </a:ln>
        </p:spPr>
        <p:txBody>
          <a:bodyPr anchorCtr="0" anchor="ctr" bIns="34275" lIns="68575" spcFirstLastPara="1" rIns="68575" wrap="square" tIns="34275">
            <a:normAutofit/>
          </a:bodyPr>
          <a:lstStyle/>
          <a:p>
            <a:pPr indent="-241300" lvl="0" marL="215900" rtl="0" algn="l">
              <a:spcBef>
                <a:spcPts val="0"/>
              </a:spcBef>
              <a:spcAft>
                <a:spcPts val="0"/>
              </a:spcAft>
              <a:buSzPts val="1600"/>
              <a:buChar char="●"/>
            </a:pPr>
            <a:r>
              <a:rPr lang="en" sz="1500">
                <a:solidFill>
                  <a:schemeClr val="dk1"/>
                </a:solidFill>
              </a:rPr>
              <a:t>we have many possible approaches for this problem.</a:t>
            </a:r>
            <a:endParaRPr sz="1500"/>
          </a:p>
          <a:p>
            <a:pPr indent="-241300" lvl="0" marL="215900" rtl="0" algn="l">
              <a:spcBef>
                <a:spcPts val="800"/>
              </a:spcBef>
              <a:spcAft>
                <a:spcPts val="0"/>
              </a:spcAft>
              <a:buSzPts val="1600"/>
              <a:buChar char="●"/>
            </a:pPr>
            <a:r>
              <a:rPr lang="en" sz="1500">
                <a:solidFill>
                  <a:schemeClr val="dk1"/>
                </a:solidFill>
              </a:rPr>
              <a:t>In this tutorial I’ll take standard deep learning detection approach, and will use the SSD detection model. We will use the SSD</a:t>
            </a:r>
            <a:r>
              <a:rPr b="1" lang="en" sz="1500">
                <a:solidFill>
                  <a:schemeClr val="dk1"/>
                </a:solidFill>
              </a:rPr>
              <a:t> </a:t>
            </a:r>
            <a:r>
              <a:rPr lang="en" sz="1500">
                <a:solidFill>
                  <a:schemeClr val="dk1"/>
                </a:solidFill>
              </a:rPr>
              <a:t>keras implementation from </a:t>
            </a:r>
            <a:r>
              <a:rPr lang="en" sz="1500" u="sng">
                <a:solidFill>
                  <a:schemeClr val="hlink"/>
                </a:solidFill>
                <a:hlinkClick r:id="rId3"/>
              </a:rPr>
              <a:t>here</a:t>
            </a:r>
            <a:r>
              <a:rPr lang="en" sz="1500">
                <a:solidFill>
                  <a:schemeClr val="dk1"/>
                </a:solidFill>
              </a:rPr>
              <a:t>.</a:t>
            </a:r>
            <a:endParaRPr sz="1500"/>
          </a:p>
          <a:p>
            <a:pPr indent="-241300" lvl="0" marL="215900" rtl="0" algn="l">
              <a:spcBef>
                <a:spcPts val="800"/>
              </a:spcBef>
              <a:spcAft>
                <a:spcPts val="0"/>
              </a:spcAft>
              <a:buSzPts val="1600"/>
              <a:buChar char="●"/>
            </a:pPr>
            <a:r>
              <a:rPr lang="en" sz="1500">
                <a:solidFill>
                  <a:schemeClr val="dk1"/>
                </a:solidFill>
              </a:rPr>
              <a:t>Other good choices will be the YOLO model, and the Mask RCNN.</a:t>
            </a:r>
            <a:endParaRPr sz="15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513159" y="138619"/>
            <a:ext cx="6400800" cy="1106689"/>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entury Gothic"/>
              <a:buNone/>
            </a:pPr>
            <a:r>
              <a:rPr lang="en" sz="1500"/>
              <a:t>STEP 4: LOAD AND TRAIN THE SSD MODEL</a:t>
            </a:r>
            <a:endParaRPr sz="1500"/>
          </a:p>
        </p:txBody>
      </p:sp>
      <p:sp>
        <p:nvSpPr>
          <p:cNvPr id="288" name="Google Shape;288;p43"/>
          <p:cNvSpPr txBox="1"/>
          <p:nvPr>
            <p:ph idx="1" type="body"/>
          </p:nvPr>
        </p:nvSpPr>
        <p:spPr>
          <a:xfrm>
            <a:off x="532872" y="894108"/>
            <a:ext cx="6400800" cy="1069800"/>
          </a:xfrm>
          <a:prstGeom prst="rect">
            <a:avLst/>
          </a:prstGeom>
          <a:noFill/>
          <a:ln>
            <a:noFill/>
          </a:ln>
        </p:spPr>
        <p:txBody>
          <a:bodyPr anchorCtr="0" anchor="ctr" bIns="34275" lIns="68575" spcFirstLastPara="1" rIns="68575" wrap="square" tIns="34275">
            <a:normAutofit/>
          </a:bodyPr>
          <a:lstStyle/>
          <a:p>
            <a:pPr indent="-215900" lvl="0" marL="215900" rtl="0" algn="l">
              <a:spcBef>
                <a:spcPts val="0"/>
              </a:spcBef>
              <a:spcAft>
                <a:spcPts val="0"/>
              </a:spcAft>
              <a:buSzPts val="1200"/>
              <a:buChar char="●"/>
            </a:pPr>
            <a:r>
              <a:rPr lang="en" sz="1100">
                <a:solidFill>
                  <a:schemeClr val="dk1"/>
                </a:solidFill>
              </a:rPr>
              <a:t> </a:t>
            </a:r>
            <a:r>
              <a:rPr lang="en" sz="1200">
                <a:solidFill>
                  <a:schemeClr val="dk1"/>
                </a:solidFill>
              </a:rPr>
              <a:t>Y</a:t>
            </a:r>
            <a:r>
              <a:rPr lang="en" sz="1200">
                <a:solidFill>
                  <a:schemeClr val="dk1"/>
                </a:solidFill>
              </a:rPr>
              <a:t>ou’ll need to verify you have the SSD_keras repo, and fill in the paths in the json_config.json file</a:t>
            </a:r>
            <a:endParaRPr sz="1200"/>
          </a:p>
          <a:p>
            <a:pPr indent="-222250" lvl="0" marL="215900" rtl="0" algn="l">
              <a:spcBef>
                <a:spcPts val="800"/>
              </a:spcBef>
              <a:spcAft>
                <a:spcPts val="0"/>
              </a:spcAft>
              <a:buSzPts val="1300"/>
              <a:buChar char="●"/>
            </a:pPr>
            <a:r>
              <a:rPr lang="en" sz="1200">
                <a:solidFill>
                  <a:schemeClr val="dk1"/>
                </a:solidFill>
              </a:rPr>
              <a:t>Start with the imports:</a:t>
            </a:r>
            <a:endParaRPr sz="1200">
              <a:solidFill>
                <a:schemeClr val="dk1"/>
              </a:solidFill>
            </a:endParaRPr>
          </a:p>
        </p:txBody>
      </p:sp>
      <p:pic>
        <p:nvPicPr>
          <p:cNvPr descr="Screen Clipping" id="289" name="Google Shape;289;p43"/>
          <p:cNvPicPr preferRelativeResize="0"/>
          <p:nvPr/>
        </p:nvPicPr>
        <p:blipFill rotWithShape="1">
          <a:blip r:embed="rId3">
            <a:alphaModFix/>
          </a:blip>
          <a:srcRect b="0" l="0" r="0" t="0"/>
          <a:stretch/>
        </p:blipFill>
        <p:spPr>
          <a:xfrm>
            <a:off x="2055138" y="1801350"/>
            <a:ext cx="5033726" cy="3271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ph idx="1" type="body"/>
          </p:nvPr>
        </p:nvSpPr>
        <p:spPr>
          <a:xfrm>
            <a:off x="513159" y="514350"/>
            <a:ext cx="6400800" cy="2711400"/>
          </a:xfrm>
          <a:prstGeom prst="rect">
            <a:avLst/>
          </a:prstGeom>
          <a:noFill/>
          <a:ln>
            <a:noFill/>
          </a:ln>
        </p:spPr>
        <p:txBody>
          <a:bodyPr anchorCtr="0" anchor="ctr" bIns="34275" lIns="68575" spcFirstLastPara="1" rIns="68575" wrap="square" tIns="34275">
            <a:normAutofit/>
          </a:bodyPr>
          <a:lstStyle/>
          <a:p>
            <a:pPr indent="-228600" lvl="0" marL="215900" rtl="0" algn="l">
              <a:spcBef>
                <a:spcPts val="0"/>
              </a:spcBef>
              <a:spcAft>
                <a:spcPts val="0"/>
              </a:spcAft>
              <a:buSzPts val="1400"/>
              <a:buChar char="●"/>
            </a:pPr>
            <a:r>
              <a:rPr lang="en">
                <a:solidFill>
                  <a:schemeClr val="dk1"/>
                </a:solidFill>
              </a:rPr>
              <a:t>and some more definitions:</a:t>
            </a:r>
            <a:endParaRPr/>
          </a:p>
          <a:p>
            <a:pPr indent="-139700" lvl="0" marL="215900" rtl="0" algn="l">
              <a:spcBef>
                <a:spcPts val="800"/>
              </a:spcBef>
              <a:spcAft>
                <a:spcPts val="0"/>
              </a:spcAft>
              <a:buSzPts val="1200"/>
              <a:buNone/>
            </a:pPr>
            <a:r>
              <a:t/>
            </a:r>
            <a:endParaRPr sz="1100">
              <a:solidFill>
                <a:schemeClr val="dk1"/>
              </a:solidFill>
            </a:endParaRPr>
          </a:p>
          <a:p>
            <a:pPr indent="-139700" lvl="0" marL="215900" rtl="0" algn="l">
              <a:spcBef>
                <a:spcPts val="800"/>
              </a:spcBef>
              <a:spcAft>
                <a:spcPts val="0"/>
              </a:spcAft>
              <a:buSzPts val="1200"/>
              <a:buNone/>
            </a:pPr>
            <a:r>
              <a:t/>
            </a:r>
            <a:endParaRPr sz="1100">
              <a:solidFill>
                <a:schemeClr val="dk1"/>
              </a:solidFill>
            </a:endParaRPr>
          </a:p>
          <a:p>
            <a:pPr indent="-139700" lvl="0" marL="215900" rtl="0" algn="l">
              <a:spcBef>
                <a:spcPts val="800"/>
              </a:spcBef>
              <a:spcAft>
                <a:spcPts val="0"/>
              </a:spcAft>
              <a:buSzPts val="1200"/>
              <a:buNone/>
            </a:pPr>
            <a:r>
              <a:t/>
            </a:r>
            <a:endParaRPr sz="1100">
              <a:solidFill>
                <a:schemeClr val="dk1"/>
              </a:solidFill>
            </a:endParaRPr>
          </a:p>
          <a:p>
            <a:pPr indent="-139700" lvl="0" marL="215900" rtl="0" algn="l">
              <a:spcBef>
                <a:spcPts val="800"/>
              </a:spcBef>
              <a:spcAft>
                <a:spcPts val="0"/>
              </a:spcAft>
              <a:buSzPts val="1200"/>
              <a:buNone/>
            </a:pPr>
            <a:r>
              <a:t/>
            </a:r>
            <a:endParaRPr sz="1100">
              <a:solidFill>
                <a:schemeClr val="dk1"/>
              </a:solidFill>
            </a:endParaRPr>
          </a:p>
          <a:p>
            <a:pPr indent="-228600" lvl="0" marL="215900" rtl="0" algn="l">
              <a:spcBef>
                <a:spcPts val="800"/>
              </a:spcBef>
              <a:spcAft>
                <a:spcPts val="0"/>
              </a:spcAft>
              <a:buSzPts val="1400"/>
              <a:buChar char="●"/>
            </a:pPr>
            <a:r>
              <a:rPr lang="en">
                <a:solidFill>
                  <a:schemeClr val="dk1"/>
                </a:solidFill>
              </a:rPr>
              <a:t>Model</a:t>
            </a:r>
            <a:r>
              <a:rPr b="1" lang="en">
                <a:solidFill>
                  <a:schemeClr val="dk1"/>
                </a:solidFill>
              </a:rPr>
              <a:t> </a:t>
            </a:r>
            <a:r>
              <a:rPr lang="en">
                <a:solidFill>
                  <a:schemeClr val="dk1"/>
                </a:solidFill>
              </a:rPr>
              <a:t>configurations:</a:t>
            </a:r>
            <a:endParaRPr/>
          </a:p>
          <a:p>
            <a:pPr indent="-139700" lvl="0" marL="215900" rtl="0" algn="l">
              <a:spcBef>
                <a:spcPts val="800"/>
              </a:spcBef>
              <a:spcAft>
                <a:spcPts val="0"/>
              </a:spcAft>
              <a:buSzPts val="1200"/>
              <a:buNone/>
            </a:pPr>
            <a:r>
              <a:t/>
            </a:r>
            <a:endParaRPr sz="1100"/>
          </a:p>
        </p:txBody>
      </p:sp>
      <p:pic>
        <p:nvPicPr>
          <p:cNvPr descr="Screen Clipping" id="295" name="Google Shape;295;p44"/>
          <p:cNvPicPr preferRelativeResize="0"/>
          <p:nvPr/>
        </p:nvPicPr>
        <p:blipFill rotWithShape="1">
          <a:blip r:embed="rId3">
            <a:alphaModFix/>
          </a:blip>
          <a:srcRect b="0" l="0" r="0" t="0"/>
          <a:stretch/>
        </p:blipFill>
        <p:spPr>
          <a:xfrm>
            <a:off x="1366491" y="1118254"/>
            <a:ext cx="4694099" cy="1200317"/>
          </a:xfrm>
          <a:prstGeom prst="rect">
            <a:avLst/>
          </a:prstGeom>
          <a:noFill/>
          <a:ln>
            <a:noFill/>
          </a:ln>
        </p:spPr>
      </p:pic>
      <p:pic>
        <p:nvPicPr>
          <p:cNvPr descr="Screen Clipping" id="296" name="Google Shape;296;p44"/>
          <p:cNvPicPr preferRelativeResize="0"/>
          <p:nvPr/>
        </p:nvPicPr>
        <p:blipFill rotWithShape="1">
          <a:blip r:embed="rId4">
            <a:alphaModFix/>
          </a:blip>
          <a:srcRect b="0" l="0" r="0" t="0"/>
          <a:stretch/>
        </p:blipFill>
        <p:spPr>
          <a:xfrm>
            <a:off x="1468300" y="2787250"/>
            <a:ext cx="4490500" cy="2050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513159" y="514350"/>
            <a:ext cx="6400800" cy="778279"/>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entury Gothic"/>
              <a:buNone/>
            </a:pPr>
            <a:r>
              <a:rPr lang="en" sz="1500"/>
              <a:t>DEFINE</a:t>
            </a:r>
            <a:r>
              <a:rPr b="1" lang="en" sz="1500"/>
              <a:t> </a:t>
            </a:r>
            <a:r>
              <a:rPr lang="en" sz="1500"/>
              <a:t>THE</a:t>
            </a:r>
            <a:r>
              <a:rPr b="1" lang="en" sz="1500"/>
              <a:t> </a:t>
            </a:r>
            <a:r>
              <a:rPr lang="en" sz="1500"/>
              <a:t>MODEL</a:t>
            </a:r>
            <a:r>
              <a:rPr b="1" lang="en" sz="1500"/>
              <a:t>, </a:t>
            </a:r>
            <a:r>
              <a:rPr lang="en" sz="1500"/>
              <a:t>LOAD</a:t>
            </a:r>
            <a:r>
              <a:rPr b="1" lang="en" sz="1500"/>
              <a:t> </a:t>
            </a:r>
            <a:r>
              <a:rPr lang="en" sz="1500"/>
              <a:t>WEIGHTS</a:t>
            </a:r>
            <a:endParaRPr sz="1500"/>
          </a:p>
        </p:txBody>
      </p:sp>
      <p:sp>
        <p:nvSpPr>
          <p:cNvPr id="302" name="Google Shape;302;p45"/>
          <p:cNvSpPr txBox="1"/>
          <p:nvPr>
            <p:ph idx="1" type="body"/>
          </p:nvPr>
        </p:nvSpPr>
        <p:spPr>
          <a:xfrm>
            <a:off x="513159" y="1110803"/>
            <a:ext cx="6400800" cy="12363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SzPts val="1200"/>
              <a:buNone/>
            </a:pPr>
            <a:r>
              <a:rPr lang="en" sz="1200">
                <a:solidFill>
                  <a:schemeClr val="dk1"/>
                </a:solidFill>
              </a:rPr>
              <a:t>We won’t start training from scratch, but we’ll load pre-trained weights. In this case, we’ll load the weight of SSD model, trained on COCO data-set, which has 80 classes. Clearly our task has only 10 classes, therefore we will reconstruct the top layer to have the right number of outputs, after our loading the weights. We do it in the init_weights function.</a:t>
            </a:r>
            <a:endParaRPr sz="1200">
              <a:solidFill>
                <a:schemeClr val="dk1"/>
              </a:solidFill>
            </a:endParaRPr>
          </a:p>
        </p:txBody>
      </p:sp>
      <p:pic>
        <p:nvPicPr>
          <p:cNvPr descr="Screen Clipping" id="303" name="Google Shape;303;p45"/>
          <p:cNvPicPr preferRelativeResize="0"/>
          <p:nvPr/>
        </p:nvPicPr>
        <p:blipFill rotWithShape="1">
          <a:blip r:embed="rId3">
            <a:alphaModFix/>
          </a:blip>
          <a:srcRect b="0" l="0" r="0" t="0"/>
          <a:stretch/>
        </p:blipFill>
        <p:spPr>
          <a:xfrm>
            <a:off x="1916340" y="2347100"/>
            <a:ext cx="5311311" cy="25904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ctrTitle"/>
          </p:nvPr>
        </p:nvSpPr>
        <p:spPr>
          <a:xfrm>
            <a:off x="513159" y="292189"/>
            <a:ext cx="6000750" cy="480544"/>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400"/>
              <a:buFont typeface="Century Gothic"/>
              <a:buNone/>
            </a:pPr>
            <a:r>
              <a:rPr b="1" lang="en" sz="2400"/>
              <a:t>WHAT IS OCR?</a:t>
            </a:r>
            <a:endParaRPr sz="2400"/>
          </a:p>
        </p:txBody>
      </p:sp>
      <p:sp>
        <p:nvSpPr>
          <p:cNvPr id="127" name="Google Shape;127;p19"/>
          <p:cNvSpPr txBox="1"/>
          <p:nvPr>
            <p:ph idx="1" type="subTitle"/>
          </p:nvPr>
        </p:nvSpPr>
        <p:spPr>
          <a:xfrm>
            <a:off x="513159" y="1430638"/>
            <a:ext cx="7890300" cy="3387000"/>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Font typeface="Noto Sans Symbols"/>
              <a:buChar char="⮚"/>
            </a:pPr>
            <a:r>
              <a:rPr lang="en" sz="1500">
                <a:solidFill>
                  <a:schemeClr val="dk1"/>
                </a:solidFill>
              </a:rPr>
              <a:t>OCR is the process of electrical or mechanical conversion of images of typed, handwritten or printed text into machine encoded text.</a:t>
            </a:r>
            <a:endParaRPr sz="1200"/>
          </a:p>
          <a:p>
            <a:pPr indent="-342900" lvl="0" marL="342900" rtl="0" algn="l">
              <a:spcBef>
                <a:spcPts val="1200"/>
              </a:spcBef>
              <a:spcAft>
                <a:spcPts val="0"/>
              </a:spcAft>
              <a:buSzPts val="1200"/>
              <a:buFont typeface="Noto Sans Symbols"/>
              <a:buChar char="⮚"/>
            </a:pPr>
            <a:r>
              <a:rPr lang="en" sz="1500">
                <a:solidFill>
                  <a:schemeClr val="dk1"/>
                </a:solidFill>
              </a:rPr>
              <a:t>OCR is a field of research in pattern recognition, artificial intelligence and computer vision.</a:t>
            </a:r>
            <a:endParaRPr sz="1200"/>
          </a:p>
          <a:p>
            <a:pPr indent="-254000" lvl="0" marL="254000" rtl="0" algn="l">
              <a:spcBef>
                <a:spcPts val="1200"/>
              </a:spcBef>
              <a:spcAft>
                <a:spcPts val="0"/>
              </a:spcAft>
              <a:buSzPts val="1200"/>
              <a:buFont typeface="Noto Sans Symbols"/>
              <a:buChar char="⮚"/>
            </a:pPr>
            <a:r>
              <a:rPr lang="en" sz="1500">
                <a:solidFill>
                  <a:schemeClr val="dk1"/>
                </a:solidFill>
              </a:rPr>
              <a:t>It can be defined as the electronic translation of handwritten, typewritten or printed text into machine translated images.</a:t>
            </a:r>
            <a:endParaRPr sz="1500">
              <a:solidFill>
                <a:schemeClr val="dk1"/>
              </a:solidFill>
            </a:endParaRPr>
          </a:p>
          <a:p>
            <a:pPr indent="-254000" lvl="0" marL="254000" rtl="0" algn="l">
              <a:spcBef>
                <a:spcPts val="1200"/>
              </a:spcBef>
              <a:spcAft>
                <a:spcPts val="0"/>
              </a:spcAft>
              <a:buSzPts val="1200"/>
              <a:buFont typeface="Noto Sans Symbols"/>
              <a:buChar char="⮚"/>
            </a:pPr>
            <a:r>
              <a:rPr lang="en" sz="1500">
                <a:solidFill>
                  <a:schemeClr val="dk1"/>
                </a:solidFill>
              </a:rPr>
              <a:t>It is a common method of digitizing so that they can be electronically edited and searched more compactly.</a:t>
            </a:r>
            <a:endParaRPr sz="1200"/>
          </a:p>
          <a:p>
            <a:pPr indent="0" lvl="0" marL="0" rtl="0" algn="l">
              <a:spcBef>
                <a:spcPts val="1200"/>
              </a:spcBef>
              <a:spcAft>
                <a:spcPts val="0"/>
              </a:spcAft>
              <a:buSzPts val="1300"/>
              <a:buNone/>
            </a:pPr>
            <a:r>
              <a:t/>
            </a:r>
            <a:endParaRPr sz="11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6"/>
          <p:cNvSpPr txBox="1"/>
          <p:nvPr>
            <p:ph type="title"/>
          </p:nvPr>
        </p:nvSpPr>
        <p:spPr>
          <a:xfrm>
            <a:off x="513159" y="400139"/>
            <a:ext cx="6400800" cy="11303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entury Gothic"/>
              <a:buNone/>
            </a:pPr>
            <a:r>
              <a:rPr lang="en" sz="1500"/>
              <a:t>DEFINE DATA LOADERS</a:t>
            </a:r>
            <a:endParaRPr sz="1500"/>
          </a:p>
        </p:txBody>
      </p:sp>
      <p:pic>
        <p:nvPicPr>
          <p:cNvPr descr="Screen Clipping" id="309" name="Google Shape;309;p46"/>
          <p:cNvPicPr preferRelativeResize="0"/>
          <p:nvPr>
            <p:ph idx="1" type="body"/>
          </p:nvPr>
        </p:nvPicPr>
        <p:blipFill rotWithShape="1">
          <a:blip r:embed="rId3">
            <a:alphaModFix/>
          </a:blip>
          <a:srcRect b="0" l="0" r="0" t="0"/>
          <a:stretch/>
        </p:blipFill>
        <p:spPr>
          <a:xfrm>
            <a:off x="855472" y="1530439"/>
            <a:ext cx="5716200" cy="3107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478966" y="38133"/>
            <a:ext cx="6400800" cy="11303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entury Gothic"/>
              <a:buNone/>
            </a:pPr>
            <a:r>
              <a:rPr lang="en" sz="1500"/>
              <a:t>STEP5. TRAINING THE MODEL</a:t>
            </a:r>
            <a:endParaRPr sz="1500"/>
          </a:p>
        </p:txBody>
      </p:sp>
      <p:sp>
        <p:nvSpPr>
          <p:cNvPr id="315" name="Google Shape;315;p47"/>
          <p:cNvSpPr txBox="1"/>
          <p:nvPr>
            <p:ph idx="1" type="body"/>
          </p:nvPr>
        </p:nvSpPr>
        <p:spPr>
          <a:xfrm>
            <a:off x="478966" y="1072167"/>
            <a:ext cx="6400800" cy="34098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SzPts val="1200"/>
              <a:buNone/>
            </a:pPr>
            <a:r>
              <a:rPr lang="en">
                <a:solidFill>
                  <a:schemeClr val="dk1"/>
                </a:solidFill>
              </a:rPr>
              <a:t>Now that the model is ready, we’ll set some last training related definitions, and start training</a:t>
            </a:r>
            <a:endParaRPr/>
          </a:p>
          <a:p>
            <a:pPr indent="0" lvl="0" marL="0" rtl="0" algn="l">
              <a:spcBef>
                <a:spcPts val="800"/>
              </a:spcBef>
              <a:spcAft>
                <a:spcPts val="0"/>
              </a:spcAft>
              <a:buSzPts val="1200"/>
              <a:buNone/>
            </a:pPr>
            <a:r>
              <a:t/>
            </a:r>
            <a:endParaRPr sz="1100">
              <a:solidFill>
                <a:schemeClr val="dk1"/>
              </a:solidFill>
            </a:endParaRPr>
          </a:p>
          <a:p>
            <a:pPr indent="0" lvl="0" marL="0" rtl="0" algn="l">
              <a:spcBef>
                <a:spcPts val="800"/>
              </a:spcBef>
              <a:spcAft>
                <a:spcPts val="0"/>
              </a:spcAft>
              <a:buSzPts val="1200"/>
              <a:buNone/>
            </a:pPr>
            <a:r>
              <a:t/>
            </a:r>
            <a:endParaRPr sz="1100">
              <a:solidFill>
                <a:schemeClr val="dk1"/>
              </a:solidFill>
            </a:endParaRPr>
          </a:p>
          <a:p>
            <a:pPr indent="0" lvl="0" marL="0" rtl="0" algn="l">
              <a:spcBef>
                <a:spcPts val="800"/>
              </a:spcBef>
              <a:spcAft>
                <a:spcPts val="0"/>
              </a:spcAft>
              <a:buSzPts val="1200"/>
              <a:buNone/>
            </a:pPr>
            <a:r>
              <a:t/>
            </a:r>
            <a:endParaRPr sz="1100">
              <a:solidFill>
                <a:schemeClr val="dk1"/>
              </a:solidFill>
            </a:endParaRPr>
          </a:p>
          <a:p>
            <a:pPr indent="0" lvl="0" marL="0" rtl="0" algn="l">
              <a:spcBef>
                <a:spcPts val="800"/>
              </a:spcBef>
              <a:spcAft>
                <a:spcPts val="0"/>
              </a:spcAft>
              <a:buSzPts val="1200"/>
              <a:buNone/>
            </a:pPr>
            <a:r>
              <a:rPr lang="en">
                <a:solidFill>
                  <a:schemeClr val="dk1"/>
                </a:solidFill>
              </a:rPr>
              <a:t>The SSD_Keras repo handles saving the model after almost each epoch , so you can load later the models simply by changing the </a:t>
            </a:r>
            <a:r>
              <a:rPr i="1" lang="en">
                <a:solidFill>
                  <a:schemeClr val="dk1"/>
                </a:solidFill>
              </a:rPr>
              <a:t>weights_destination_path</a:t>
            </a:r>
            <a:r>
              <a:rPr lang="en">
                <a:solidFill>
                  <a:schemeClr val="dk1"/>
                </a:solidFill>
              </a:rPr>
              <a:t> line to equal the path.</a:t>
            </a:r>
            <a:endParaRPr/>
          </a:p>
          <a:p>
            <a:pPr indent="0" lvl="0" marL="0" rtl="0" algn="l">
              <a:spcBef>
                <a:spcPts val="800"/>
              </a:spcBef>
              <a:spcAft>
                <a:spcPts val="0"/>
              </a:spcAft>
              <a:buSzPts val="1200"/>
              <a:buNone/>
            </a:pPr>
            <a:r>
              <a:t/>
            </a:r>
            <a:endParaRPr sz="1100"/>
          </a:p>
        </p:txBody>
      </p:sp>
      <p:pic>
        <p:nvPicPr>
          <p:cNvPr descr="Screen Clipping" id="316" name="Google Shape;316;p47"/>
          <p:cNvPicPr preferRelativeResize="0"/>
          <p:nvPr/>
        </p:nvPicPr>
        <p:blipFill rotWithShape="1">
          <a:blip r:embed="rId3">
            <a:alphaModFix/>
          </a:blip>
          <a:srcRect b="0" l="0" r="0" t="0"/>
          <a:stretch/>
        </p:blipFill>
        <p:spPr>
          <a:xfrm>
            <a:off x="574149" y="2223724"/>
            <a:ext cx="5632275" cy="744550"/>
          </a:xfrm>
          <a:prstGeom prst="rect">
            <a:avLst/>
          </a:prstGeom>
          <a:noFill/>
          <a:ln>
            <a:noFill/>
          </a:ln>
        </p:spPr>
      </p:pic>
      <p:pic>
        <p:nvPicPr>
          <p:cNvPr descr="Screen Clipping" id="317" name="Google Shape;317;p47"/>
          <p:cNvPicPr preferRelativeResize="0"/>
          <p:nvPr/>
        </p:nvPicPr>
        <p:blipFill rotWithShape="1">
          <a:blip r:embed="rId4">
            <a:alphaModFix/>
          </a:blip>
          <a:srcRect b="0" l="0" r="0" t="0"/>
          <a:stretch/>
        </p:blipFill>
        <p:spPr>
          <a:xfrm>
            <a:off x="574156" y="3904129"/>
            <a:ext cx="3366779" cy="57771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8"/>
          <p:cNvSpPr txBox="1"/>
          <p:nvPr>
            <p:ph idx="1" type="body"/>
          </p:nvPr>
        </p:nvSpPr>
        <p:spPr>
          <a:xfrm>
            <a:off x="513150" y="270450"/>
            <a:ext cx="6895500" cy="1383600"/>
          </a:xfrm>
          <a:prstGeom prst="rect">
            <a:avLst/>
          </a:prstGeom>
          <a:noFill/>
          <a:ln>
            <a:noFill/>
          </a:ln>
        </p:spPr>
        <p:txBody>
          <a:bodyPr anchorCtr="0" anchor="t" bIns="34275" lIns="68575" spcFirstLastPara="1" rIns="68575" wrap="square" tIns="34275">
            <a:normAutofit/>
          </a:bodyPr>
          <a:lstStyle/>
          <a:p>
            <a:pPr indent="-234950" lvl="0" marL="215900" rtl="0" algn="l">
              <a:spcBef>
                <a:spcPts val="0"/>
              </a:spcBef>
              <a:spcAft>
                <a:spcPts val="0"/>
              </a:spcAft>
              <a:buSzPts val="1300"/>
              <a:buFont typeface="Noto Sans Symbols"/>
              <a:buChar char="⮚"/>
            </a:pPr>
            <a:r>
              <a:rPr lang="en" sz="1300">
                <a:solidFill>
                  <a:schemeClr val="dk1"/>
                </a:solidFill>
              </a:rPr>
              <a:t>If you followed my instructions, you should be able to train the model. The ssd_keras provides some more features, e.g data augmentations, different loaders, and evaluator. I’ve reached &gt;80 mAP after short training.</a:t>
            </a:r>
            <a:endParaRPr sz="1300"/>
          </a:p>
          <a:p>
            <a:pPr indent="0" lvl="0" marL="0" rtl="0" algn="l">
              <a:spcBef>
                <a:spcPts val="700"/>
              </a:spcBef>
              <a:spcAft>
                <a:spcPts val="0"/>
              </a:spcAft>
              <a:buSzPts val="1100"/>
              <a:buNone/>
            </a:pPr>
            <a:r>
              <a:rPr lang="en">
                <a:solidFill>
                  <a:schemeClr val="dk1"/>
                </a:solidFill>
              </a:rPr>
              <a:t>    How high did you achieve?</a:t>
            </a:r>
            <a:endParaRPr/>
          </a:p>
          <a:p>
            <a:pPr indent="0" lvl="0" marL="0" rtl="0" algn="l">
              <a:spcBef>
                <a:spcPts val="700"/>
              </a:spcBef>
              <a:spcAft>
                <a:spcPts val="0"/>
              </a:spcAft>
              <a:buSzPts val="1100"/>
              <a:buNone/>
            </a:pPr>
            <a:r>
              <a:t/>
            </a:r>
            <a:endParaRPr sz="1100"/>
          </a:p>
        </p:txBody>
      </p:sp>
      <p:pic>
        <p:nvPicPr>
          <p:cNvPr descr="Screen Clipping" id="323" name="Google Shape;323;p48"/>
          <p:cNvPicPr preferRelativeResize="0"/>
          <p:nvPr/>
        </p:nvPicPr>
        <p:blipFill rotWithShape="1">
          <a:blip r:embed="rId3">
            <a:alphaModFix/>
          </a:blip>
          <a:srcRect b="0" l="0" r="0" t="0"/>
          <a:stretch/>
        </p:blipFill>
        <p:spPr>
          <a:xfrm>
            <a:off x="1073824" y="1472823"/>
            <a:ext cx="6996351" cy="3168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513159" y="670594"/>
            <a:ext cx="6400800" cy="11303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entury Gothic"/>
              <a:buNone/>
            </a:pPr>
            <a:r>
              <a:rPr lang="en" sz="1500"/>
              <a:t>SUMMARY</a:t>
            </a:r>
            <a:endParaRPr sz="1500"/>
          </a:p>
        </p:txBody>
      </p:sp>
      <p:sp>
        <p:nvSpPr>
          <p:cNvPr id="329" name="Google Shape;329;p49"/>
          <p:cNvSpPr txBox="1"/>
          <p:nvPr>
            <p:ph idx="1" type="body"/>
          </p:nvPr>
        </p:nvSpPr>
        <p:spPr>
          <a:xfrm>
            <a:off x="513159" y="1557538"/>
            <a:ext cx="6400800" cy="271145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SzPts val="1200"/>
              <a:buNone/>
            </a:pPr>
            <a:r>
              <a:rPr lang="en" sz="1500">
                <a:solidFill>
                  <a:schemeClr val="dk1"/>
                </a:solidFill>
              </a:rPr>
              <a:t>We discussed different challenges and approaches in the OCR field. As many problems in deep learning/computer vision, it has much more to it than seems at first. We have seen many sub tasks of it, and some different approaches to solve it, neither currently serves as a silver bullet. From the other hand, we’ve seen it is not very hard to reach preliminary results, without too much of hassle.</a:t>
            </a:r>
            <a:endParaRPr sz="15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type="ctrTitle"/>
          </p:nvPr>
        </p:nvSpPr>
        <p:spPr>
          <a:xfrm>
            <a:off x="729450" y="2288525"/>
            <a:ext cx="7688100" cy="6987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3600"/>
              <a:buFont typeface="Century Gothic"/>
              <a:buNone/>
            </a:pPr>
            <a:r>
              <a:rPr b="1" lang="en" sz="3000"/>
              <a:t>THANK YOU</a:t>
            </a:r>
            <a:endParaRPr b="1"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513159" y="226273"/>
            <a:ext cx="6400800" cy="11303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entury Gothic"/>
              <a:buNone/>
            </a:pPr>
            <a:r>
              <a:rPr lang="en" sz="1500"/>
              <a:t>ATTRIBUTES OF OCR</a:t>
            </a:r>
            <a:endParaRPr sz="1500"/>
          </a:p>
        </p:txBody>
      </p:sp>
      <p:sp>
        <p:nvSpPr>
          <p:cNvPr id="133" name="Google Shape;133;p20"/>
          <p:cNvSpPr txBox="1"/>
          <p:nvPr>
            <p:ph idx="1" type="body"/>
          </p:nvPr>
        </p:nvSpPr>
        <p:spPr>
          <a:xfrm>
            <a:off x="513158" y="1284668"/>
            <a:ext cx="7281779" cy="3457619"/>
          </a:xfrm>
          <a:prstGeom prst="rect">
            <a:avLst/>
          </a:prstGeom>
          <a:noFill/>
          <a:ln>
            <a:noFill/>
          </a:ln>
        </p:spPr>
        <p:txBody>
          <a:bodyPr anchorCtr="0" anchor="ctr" bIns="34275" lIns="68575" spcFirstLastPara="1" rIns="68575" wrap="square" tIns="34275">
            <a:normAutofit fontScale="77500" lnSpcReduction="20000"/>
          </a:bodyPr>
          <a:lstStyle/>
          <a:p>
            <a:pPr indent="-221297" lvl="0" marL="215900" rtl="0" algn="l">
              <a:spcBef>
                <a:spcPts val="0"/>
              </a:spcBef>
              <a:spcAft>
                <a:spcPts val="0"/>
              </a:spcAft>
              <a:buSzPct val="82352"/>
              <a:buChar char="●"/>
            </a:pPr>
            <a:r>
              <a:rPr b="1" lang="en" sz="1700">
                <a:solidFill>
                  <a:schemeClr val="dk1"/>
                </a:solidFill>
              </a:rPr>
              <a:t>TEXT DENSITY </a:t>
            </a:r>
            <a:endParaRPr sz="1100"/>
          </a:p>
          <a:p>
            <a:pPr indent="0" lvl="0" marL="0" rtl="0" algn="l">
              <a:spcBef>
                <a:spcPts val="700"/>
              </a:spcBef>
              <a:spcAft>
                <a:spcPts val="0"/>
              </a:spcAft>
              <a:buSzPct val="81250"/>
              <a:buNone/>
            </a:pPr>
            <a:r>
              <a:rPr lang="en" sz="1600">
                <a:solidFill>
                  <a:schemeClr val="dk1"/>
                </a:solidFill>
              </a:rPr>
              <a:t>Text in an image of written or printed document are dense. But not an image    of street with a sign board.</a:t>
            </a:r>
            <a:endParaRPr sz="1100"/>
          </a:p>
          <a:p>
            <a:pPr indent="0" lvl="0" marL="0" rtl="0" algn="l">
              <a:spcBef>
                <a:spcPts val="700"/>
              </a:spcBef>
              <a:spcAft>
                <a:spcPts val="0"/>
              </a:spcAft>
              <a:buSzPct val="81250"/>
              <a:buNone/>
            </a:pPr>
            <a:r>
              <a:t/>
            </a:r>
            <a:endParaRPr sz="1600">
              <a:solidFill>
                <a:schemeClr val="dk1"/>
              </a:solidFill>
            </a:endParaRPr>
          </a:p>
          <a:p>
            <a:pPr indent="-221297" lvl="0" marL="215900" rtl="0" algn="l">
              <a:spcBef>
                <a:spcPts val="700"/>
              </a:spcBef>
              <a:spcAft>
                <a:spcPts val="0"/>
              </a:spcAft>
              <a:buSzPct val="82352"/>
              <a:buChar char="●"/>
            </a:pPr>
            <a:r>
              <a:rPr b="1" lang="en" sz="1700">
                <a:solidFill>
                  <a:schemeClr val="dk1"/>
                </a:solidFill>
              </a:rPr>
              <a:t>STRUCTURE</a:t>
            </a:r>
            <a:endParaRPr sz="1700">
              <a:solidFill>
                <a:schemeClr val="dk1"/>
              </a:solidFill>
            </a:endParaRPr>
          </a:p>
          <a:p>
            <a:pPr indent="0" lvl="0" marL="0" rtl="0" algn="l">
              <a:spcBef>
                <a:spcPts val="700"/>
              </a:spcBef>
              <a:spcAft>
                <a:spcPts val="0"/>
              </a:spcAft>
              <a:buSzPct val="81250"/>
              <a:buNone/>
            </a:pPr>
            <a:r>
              <a:rPr lang="en" sz="1600">
                <a:solidFill>
                  <a:schemeClr val="dk1"/>
                </a:solidFill>
              </a:rPr>
              <a:t>Texts on pages are o strict rows. While text in wild may be sprinkled</a:t>
            </a:r>
            <a:endParaRPr sz="1100"/>
          </a:p>
          <a:p>
            <a:pPr indent="0" lvl="0" marL="0" rtl="0" algn="l">
              <a:spcBef>
                <a:spcPts val="700"/>
              </a:spcBef>
              <a:spcAft>
                <a:spcPts val="0"/>
              </a:spcAft>
              <a:buSzPct val="81250"/>
              <a:buNone/>
            </a:pPr>
            <a:r>
              <a:t/>
            </a:r>
            <a:endParaRPr sz="1600">
              <a:solidFill>
                <a:schemeClr val="dk1"/>
              </a:solidFill>
            </a:endParaRPr>
          </a:p>
          <a:p>
            <a:pPr indent="-221297" lvl="0" marL="215900" rtl="0" algn="l">
              <a:spcBef>
                <a:spcPts val="700"/>
              </a:spcBef>
              <a:spcAft>
                <a:spcPts val="0"/>
              </a:spcAft>
              <a:buSzPct val="82352"/>
              <a:buChar char="●"/>
            </a:pPr>
            <a:r>
              <a:rPr b="1" lang="en" sz="1700">
                <a:solidFill>
                  <a:schemeClr val="dk1"/>
                </a:solidFill>
              </a:rPr>
              <a:t>FONTS</a:t>
            </a:r>
            <a:endParaRPr sz="1700">
              <a:solidFill>
                <a:schemeClr val="dk1"/>
              </a:solidFill>
            </a:endParaRPr>
          </a:p>
          <a:p>
            <a:pPr indent="0" lvl="0" marL="0" rtl="0" algn="l">
              <a:spcBef>
                <a:spcPts val="700"/>
              </a:spcBef>
              <a:spcAft>
                <a:spcPts val="0"/>
              </a:spcAft>
              <a:buSzPct val="81250"/>
              <a:buNone/>
            </a:pPr>
            <a:r>
              <a:rPr lang="en" sz="1600">
                <a:solidFill>
                  <a:schemeClr val="dk1"/>
                </a:solidFill>
              </a:rPr>
              <a:t>Printed fonts are easier since more structured and less noisy than handwritten characters.</a:t>
            </a:r>
            <a:endParaRPr sz="1100"/>
          </a:p>
          <a:p>
            <a:pPr indent="0" lvl="0" marL="0" rtl="0" algn="l">
              <a:spcBef>
                <a:spcPts val="700"/>
              </a:spcBef>
              <a:spcAft>
                <a:spcPts val="0"/>
              </a:spcAft>
              <a:buSzPct val="81250"/>
              <a:buNone/>
            </a:pPr>
            <a:r>
              <a:t/>
            </a:r>
            <a:endParaRPr sz="1600">
              <a:solidFill>
                <a:schemeClr val="dk1"/>
              </a:solidFill>
            </a:endParaRPr>
          </a:p>
          <a:p>
            <a:pPr indent="-221297" lvl="0" marL="215900" rtl="0" algn="l">
              <a:spcBef>
                <a:spcPts val="700"/>
              </a:spcBef>
              <a:spcAft>
                <a:spcPts val="0"/>
              </a:spcAft>
              <a:buSzPct val="82352"/>
              <a:buChar char="●"/>
            </a:pPr>
            <a:r>
              <a:rPr b="1" lang="en" sz="1700">
                <a:solidFill>
                  <a:schemeClr val="dk1"/>
                </a:solidFill>
              </a:rPr>
              <a:t>CHARACTER TYPE</a:t>
            </a:r>
            <a:endParaRPr sz="1100"/>
          </a:p>
          <a:p>
            <a:pPr indent="0" lvl="0" marL="0" rtl="0" algn="l">
              <a:spcBef>
                <a:spcPts val="700"/>
              </a:spcBef>
              <a:spcAft>
                <a:spcPts val="0"/>
              </a:spcAft>
              <a:buSzPct val="81250"/>
              <a:buNone/>
            </a:pPr>
            <a:r>
              <a:rPr lang="en" sz="1600">
                <a:solidFill>
                  <a:schemeClr val="dk1"/>
                </a:solidFill>
              </a:rPr>
              <a:t>Text may come in different language which may be very different from each other. Additionally, structure of text may be different from numbers, such as house numbers etc.</a:t>
            </a:r>
            <a:endParaRPr sz="1100"/>
          </a:p>
          <a:p>
            <a:pPr indent="0" lvl="0" marL="0" rtl="0" algn="l">
              <a:spcBef>
                <a:spcPts val="700"/>
              </a:spcBef>
              <a:spcAft>
                <a:spcPts val="0"/>
              </a:spcAft>
              <a:buSzPct val="109090"/>
              <a:buNone/>
            </a:pPr>
            <a:r>
              <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idx="1" type="body"/>
          </p:nvPr>
        </p:nvSpPr>
        <p:spPr>
          <a:xfrm>
            <a:off x="532478" y="483762"/>
            <a:ext cx="6400800" cy="2365688"/>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200"/>
              <a:buFont typeface="Noto Sans Symbols"/>
              <a:buChar char="⮚"/>
            </a:pPr>
            <a:r>
              <a:rPr b="1" lang="en" sz="1500">
                <a:solidFill>
                  <a:schemeClr val="dk1"/>
                </a:solidFill>
              </a:rPr>
              <a:t>ARTIFACTS</a:t>
            </a:r>
            <a:endParaRPr sz="1500">
              <a:solidFill>
                <a:schemeClr val="dk1"/>
              </a:solidFill>
            </a:endParaRPr>
          </a:p>
          <a:p>
            <a:pPr indent="0" lvl="0" marL="0" rtl="0" algn="l">
              <a:spcBef>
                <a:spcPts val="700"/>
              </a:spcBef>
              <a:spcAft>
                <a:spcPts val="0"/>
              </a:spcAft>
              <a:buSzPts val="1100"/>
              <a:buNone/>
            </a:pPr>
            <a:r>
              <a:rPr lang="en" sz="1100">
                <a:solidFill>
                  <a:schemeClr val="dk1"/>
                </a:solidFill>
              </a:rPr>
              <a:t> Out side pictures are more noisy than scanner.</a:t>
            </a:r>
            <a:endParaRPr sz="1100"/>
          </a:p>
          <a:p>
            <a:pPr indent="0" lvl="0" marL="0" rtl="0" algn="l">
              <a:spcBef>
                <a:spcPts val="700"/>
              </a:spcBef>
              <a:spcAft>
                <a:spcPts val="0"/>
              </a:spcAft>
              <a:buSzPts val="1100"/>
              <a:buNone/>
            </a:pPr>
            <a:r>
              <a:t/>
            </a:r>
            <a:endParaRPr sz="1100">
              <a:solidFill>
                <a:schemeClr val="dk1"/>
              </a:solidFill>
            </a:endParaRPr>
          </a:p>
          <a:p>
            <a:pPr indent="-254000" lvl="0" marL="254000" rtl="0" algn="l">
              <a:spcBef>
                <a:spcPts val="800"/>
              </a:spcBef>
              <a:spcAft>
                <a:spcPts val="0"/>
              </a:spcAft>
              <a:buSzPts val="1200"/>
              <a:buFont typeface="Noto Sans Symbols"/>
              <a:buChar char="⮚"/>
            </a:pPr>
            <a:r>
              <a:rPr b="1" lang="en" sz="1500">
                <a:solidFill>
                  <a:schemeClr val="dk1"/>
                </a:solidFill>
              </a:rPr>
              <a:t>LOCATIONS</a:t>
            </a:r>
            <a:endParaRPr sz="1500">
              <a:solidFill>
                <a:schemeClr val="dk1"/>
              </a:solidFill>
            </a:endParaRPr>
          </a:p>
          <a:p>
            <a:pPr indent="0" lvl="0" marL="0" rtl="0" algn="l">
              <a:spcBef>
                <a:spcPts val="700"/>
              </a:spcBef>
              <a:spcAft>
                <a:spcPts val="0"/>
              </a:spcAft>
              <a:buSzPts val="1100"/>
              <a:buNone/>
            </a:pPr>
            <a:r>
              <a:rPr lang="en" sz="1100">
                <a:solidFill>
                  <a:schemeClr val="dk1"/>
                </a:solidFill>
              </a:rPr>
              <a:t>Some tasks include cropped/centered text, while in others, text may be located in random locations in the 	image.</a:t>
            </a:r>
            <a:endParaRPr sz="1100"/>
          </a:p>
          <a:p>
            <a:pPr indent="0" lvl="0" marL="0" rtl="0" algn="l">
              <a:spcBef>
                <a:spcPts val="700"/>
              </a:spcBef>
              <a:spcAft>
                <a:spcPts val="0"/>
              </a:spcAft>
              <a:buSzPts val="1100"/>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513159" y="293888"/>
            <a:ext cx="6400800" cy="11303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400"/>
              <a:buFont typeface="Century Gothic"/>
              <a:buNone/>
            </a:pPr>
            <a:r>
              <a:rPr lang="en" sz="2400"/>
              <a:t>DATASETS/TASKS</a:t>
            </a:r>
            <a:endParaRPr sz="2400"/>
          </a:p>
        </p:txBody>
      </p:sp>
      <p:sp>
        <p:nvSpPr>
          <p:cNvPr id="144" name="Google Shape;144;p22"/>
          <p:cNvSpPr txBox="1"/>
          <p:nvPr>
            <p:ph idx="1" type="body"/>
          </p:nvPr>
        </p:nvSpPr>
        <p:spPr>
          <a:xfrm>
            <a:off x="513159" y="1424188"/>
            <a:ext cx="5176083" cy="271145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SzPts val="1400"/>
              <a:buNone/>
            </a:pPr>
            <a:r>
              <a:rPr lang="en" sz="1800" u="sng">
                <a:solidFill>
                  <a:schemeClr val="dk1"/>
                </a:solidFill>
              </a:rPr>
              <a:t>SVHN </a:t>
            </a:r>
            <a:r>
              <a:rPr lang="en" sz="1400" u="sng">
                <a:solidFill>
                  <a:schemeClr val="dk1"/>
                </a:solidFill>
              </a:rPr>
              <a:t>(STREET VIEW HOUSE NUMBERS DATASET)</a:t>
            </a:r>
            <a:endParaRPr sz="1800" u="sng">
              <a:solidFill>
                <a:schemeClr val="dk1"/>
              </a:solidFill>
            </a:endParaRPr>
          </a:p>
          <a:p>
            <a:pPr indent="-228600" lvl="0" marL="215900" rtl="0" algn="l">
              <a:spcBef>
                <a:spcPts val="800"/>
              </a:spcBef>
              <a:spcAft>
                <a:spcPts val="0"/>
              </a:spcAft>
              <a:buSzPts val="1400"/>
              <a:buChar char="●"/>
            </a:pPr>
            <a:r>
              <a:rPr lang="en">
                <a:solidFill>
                  <a:schemeClr val="dk1"/>
                </a:solidFill>
              </a:rPr>
              <a:t>House numbers are extracted from street view.</a:t>
            </a:r>
            <a:endParaRPr/>
          </a:p>
          <a:p>
            <a:pPr indent="-228600" lvl="0" marL="215900" rtl="0" algn="l">
              <a:spcBef>
                <a:spcPts val="800"/>
              </a:spcBef>
              <a:spcAft>
                <a:spcPts val="0"/>
              </a:spcAft>
              <a:buSzPts val="1400"/>
              <a:buChar char="●"/>
            </a:pPr>
            <a:r>
              <a:rPr lang="en">
                <a:solidFill>
                  <a:schemeClr val="dk1"/>
                </a:solidFill>
              </a:rPr>
              <a:t>Task is of intermediate difficulty.</a:t>
            </a:r>
            <a:endParaRPr/>
          </a:p>
          <a:p>
            <a:pPr indent="-228600" lvl="0" marL="215900" rtl="0" algn="l">
              <a:spcBef>
                <a:spcPts val="800"/>
              </a:spcBef>
              <a:spcAft>
                <a:spcPts val="0"/>
              </a:spcAft>
              <a:buSzPts val="1400"/>
              <a:buChar char="●"/>
            </a:pPr>
            <a:r>
              <a:rPr lang="en">
                <a:solidFill>
                  <a:schemeClr val="dk1"/>
                </a:solidFill>
              </a:rPr>
              <a:t>There may be different shape and writing styles.</a:t>
            </a:r>
            <a:endParaRPr/>
          </a:p>
          <a:p>
            <a:pPr indent="-228600" lvl="0" marL="215900" rtl="0" algn="l">
              <a:spcBef>
                <a:spcPts val="800"/>
              </a:spcBef>
              <a:spcAft>
                <a:spcPts val="0"/>
              </a:spcAft>
              <a:buSzPts val="1400"/>
              <a:buChar char="●"/>
            </a:pPr>
            <a:r>
              <a:rPr lang="en">
                <a:solidFill>
                  <a:schemeClr val="dk1"/>
                </a:solidFill>
              </a:rPr>
              <a:t>Text is generally located in middle of image but wont have high resolution.</a:t>
            </a:r>
            <a:endParaRPr/>
          </a:p>
          <a:p>
            <a:pPr indent="-228600" lvl="0" marL="215900" rtl="0" algn="l">
              <a:spcBef>
                <a:spcPts val="800"/>
              </a:spcBef>
              <a:spcAft>
                <a:spcPts val="0"/>
              </a:spcAft>
              <a:buSzPts val="1400"/>
              <a:buChar char="●"/>
            </a:pPr>
            <a:r>
              <a:rPr lang="en">
                <a:solidFill>
                  <a:schemeClr val="dk1"/>
                </a:solidFill>
              </a:rPr>
              <a:t>A bit particular arrangement.</a:t>
            </a:r>
            <a:endParaRPr/>
          </a:p>
        </p:txBody>
      </p:sp>
      <p:pic>
        <p:nvPicPr>
          <p:cNvPr descr="Screen Clipping" id="145" name="Google Shape;145;p22"/>
          <p:cNvPicPr preferRelativeResize="0"/>
          <p:nvPr/>
        </p:nvPicPr>
        <p:blipFill rotWithShape="1">
          <a:blip r:embed="rId3">
            <a:alphaModFix/>
          </a:blip>
          <a:srcRect b="0" l="0" r="0" t="0"/>
          <a:stretch/>
        </p:blipFill>
        <p:spPr>
          <a:xfrm>
            <a:off x="5930664" y="1818944"/>
            <a:ext cx="2656326" cy="19219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513159" y="514351"/>
            <a:ext cx="6400800" cy="519319"/>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700"/>
              <a:buFont typeface="Century Gothic"/>
              <a:buNone/>
            </a:pPr>
            <a:r>
              <a:rPr lang="en" sz="1500"/>
              <a:t>LICENSE PLATE</a:t>
            </a:r>
            <a:endParaRPr sz="1500"/>
          </a:p>
        </p:txBody>
      </p:sp>
      <p:sp>
        <p:nvSpPr>
          <p:cNvPr id="151" name="Google Shape;151;p23"/>
          <p:cNvSpPr txBox="1"/>
          <p:nvPr>
            <p:ph idx="1" type="body"/>
          </p:nvPr>
        </p:nvSpPr>
        <p:spPr>
          <a:xfrm>
            <a:off x="513125" y="963000"/>
            <a:ext cx="7339800" cy="2801700"/>
          </a:xfrm>
          <a:prstGeom prst="rect">
            <a:avLst/>
          </a:prstGeom>
          <a:noFill/>
          <a:ln>
            <a:noFill/>
          </a:ln>
        </p:spPr>
        <p:txBody>
          <a:bodyPr anchorCtr="0" anchor="ctr" bIns="34275" lIns="68575" spcFirstLastPara="1" rIns="68575" wrap="square" tIns="34275">
            <a:normAutofit/>
          </a:bodyPr>
          <a:lstStyle/>
          <a:p>
            <a:pPr indent="-228600" lvl="0" marL="215900" rtl="0" algn="l">
              <a:spcBef>
                <a:spcPts val="0"/>
              </a:spcBef>
              <a:spcAft>
                <a:spcPts val="0"/>
              </a:spcAft>
              <a:buSzPts val="1400"/>
              <a:buFont typeface="Noto Sans Symbols"/>
              <a:buChar char="⮚"/>
            </a:pPr>
            <a:r>
              <a:rPr lang="en">
                <a:solidFill>
                  <a:schemeClr val="dk1"/>
                </a:solidFill>
                <a:latin typeface="Century"/>
                <a:ea typeface="Century"/>
                <a:cs typeface="Century"/>
                <a:sym typeface="Century"/>
              </a:rPr>
              <a:t>OCR is useful in license plate recognition.</a:t>
            </a:r>
            <a:endParaRPr/>
          </a:p>
          <a:p>
            <a:pPr indent="-228600" lvl="0" marL="215900" rtl="0" algn="l">
              <a:spcBef>
                <a:spcPts val="800"/>
              </a:spcBef>
              <a:spcAft>
                <a:spcPts val="0"/>
              </a:spcAft>
              <a:buSzPts val="1400"/>
              <a:buFont typeface="Noto Sans Symbols"/>
              <a:buChar char="⮚"/>
            </a:pPr>
            <a:r>
              <a:rPr lang="en">
                <a:solidFill>
                  <a:schemeClr val="dk1"/>
                </a:solidFill>
                <a:latin typeface="Century"/>
                <a:ea typeface="Century"/>
                <a:cs typeface="Century"/>
                <a:sym typeface="Century"/>
              </a:rPr>
              <a:t> It requires to detect the license plate, and then recognizing it’s </a:t>
            </a:r>
            <a:r>
              <a:rPr b="1" lang="en">
                <a:solidFill>
                  <a:schemeClr val="dk1"/>
                </a:solidFill>
                <a:latin typeface="Century"/>
                <a:ea typeface="Century"/>
                <a:cs typeface="Century"/>
                <a:sym typeface="Century"/>
              </a:rPr>
              <a:t>characters</a:t>
            </a:r>
            <a:r>
              <a:rPr lang="en">
                <a:solidFill>
                  <a:schemeClr val="dk1"/>
                </a:solidFill>
                <a:latin typeface="Century"/>
                <a:ea typeface="Century"/>
                <a:cs typeface="Century"/>
                <a:sym typeface="Century"/>
              </a:rPr>
              <a:t>.</a:t>
            </a:r>
            <a:endParaRPr/>
          </a:p>
          <a:p>
            <a:pPr indent="-228600" lvl="0" marL="215900" rtl="0" algn="l">
              <a:spcBef>
                <a:spcPts val="800"/>
              </a:spcBef>
              <a:spcAft>
                <a:spcPts val="0"/>
              </a:spcAft>
              <a:buSzPts val="1400"/>
              <a:buFont typeface="Noto Sans Symbols"/>
              <a:buChar char="⮚"/>
            </a:pPr>
            <a:r>
              <a:rPr lang="en">
                <a:solidFill>
                  <a:schemeClr val="dk1"/>
                </a:solidFill>
                <a:latin typeface="Century"/>
                <a:ea typeface="Century"/>
                <a:cs typeface="Century"/>
                <a:sym typeface="Century"/>
              </a:rPr>
              <a:t> Since the plate’s shape is relatively constant, some approach use simple reshaping method before actually recognizing the digits. </a:t>
            </a:r>
            <a:endParaRPr/>
          </a:p>
          <a:p>
            <a:pPr indent="0" lvl="0" marL="0" rtl="0" algn="l">
              <a:spcBef>
                <a:spcPts val="800"/>
              </a:spcBef>
              <a:spcAft>
                <a:spcPts val="0"/>
              </a:spcAft>
              <a:buSzPts val="1200"/>
              <a:buNone/>
            </a:pPr>
            <a:r>
              <a:t/>
            </a:r>
            <a:endParaRPr sz="1100">
              <a:latin typeface="Century"/>
              <a:ea typeface="Century"/>
              <a:cs typeface="Century"/>
              <a:sym typeface="Century"/>
            </a:endParaRPr>
          </a:p>
        </p:txBody>
      </p:sp>
      <p:pic>
        <p:nvPicPr>
          <p:cNvPr descr="Screen Clipping" id="152" name="Google Shape;152;p23"/>
          <p:cNvPicPr preferRelativeResize="0"/>
          <p:nvPr/>
        </p:nvPicPr>
        <p:blipFill rotWithShape="1">
          <a:blip r:embed="rId3">
            <a:alphaModFix/>
          </a:blip>
          <a:srcRect b="0" l="0" r="0" t="0"/>
          <a:stretch/>
        </p:blipFill>
        <p:spPr>
          <a:xfrm>
            <a:off x="2735663" y="3013626"/>
            <a:ext cx="2894725" cy="201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idx="1" type="body"/>
          </p:nvPr>
        </p:nvSpPr>
        <p:spPr>
          <a:xfrm>
            <a:off x="537100" y="520700"/>
            <a:ext cx="6707267" cy="432197"/>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SzPts val="1700"/>
              <a:buNone/>
            </a:pPr>
            <a:r>
              <a:rPr lang="en" sz="1500">
                <a:solidFill>
                  <a:schemeClr val="dk2"/>
                </a:solidFill>
              </a:rPr>
              <a:t>CAPTCHA</a:t>
            </a:r>
            <a:endParaRPr sz="1500">
              <a:solidFill>
                <a:schemeClr val="dk2"/>
              </a:solidFill>
            </a:endParaRPr>
          </a:p>
        </p:txBody>
      </p:sp>
      <p:sp>
        <p:nvSpPr>
          <p:cNvPr id="158" name="Google Shape;158;p24"/>
          <p:cNvSpPr txBox="1"/>
          <p:nvPr>
            <p:ph idx="2" type="body"/>
          </p:nvPr>
        </p:nvSpPr>
        <p:spPr>
          <a:xfrm>
            <a:off x="537100" y="983522"/>
            <a:ext cx="5399411" cy="1443902"/>
          </a:xfrm>
          <a:prstGeom prst="rect">
            <a:avLst/>
          </a:prstGeom>
          <a:noFill/>
          <a:ln>
            <a:noFill/>
          </a:ln>
        </p:spPr>
        <p:txBody>
          <a:bodyPr anchorCtr="0" anchor="t" bIns="34275" lIns="68575" spcFirstLastPara="1" rIns="68575" wrap="square" tIns="34275">
            <a:normAutofit/>
          </a:bodyPr>
          <a:lstStyle/>
          <a:p>
            <a:pPr indent="-222250" lvl="0" marL="215900" rtl="0" algn="l">
              <a:spcBef>
                <a:spcPts val="0"/>
              </a:spcBef>
              <a:spcAft>
                <a:spcPts val="0"/>
              </a:spcAft>
              <a:buSzPts val="1300"/>
              <a:buChar char="●"/>
            </a:pPr>
            <a:r>
              <a:rPr lang="en" sz="1200">
                <a:solidFill>
                  <a:schemeClr val="dk1"/>
                </a:solidFill>
              </a:rPr>
              <a:t>Vision tasks aka. Captcha, is a common practice to tell humans apart from robots.</a:t>
            </a:r>
            <a:endParaRPr sz="1200"/>
          </a:p>
          <a:p>
            <a:pPr indent="-222250" lvl="0" marL="215900" rtl="0" algn="l">
              <a:spcBef>
                <a:spcPts val="800"/>
              </a:spcBef>
              <a:spcAft>
                <a:spcPts val="0"/>
              </a:spcAft>
              <a:buSzPts val="1300"/>
              <a:buChar char="●"/>
            </a:pPr>
            <a:r>
              <a:rPr lang="en" sz="1200">
                <a:solidFill>
                  <a:schemeClr val="dk1"/>
                </a:solidFill>
              </a:rPr>
              <a:t>Random and distorted text makes it hard to read .</a:t>
            </a:r>
            <a:endParaRPr sz="1200"/>
          </a:p>
          <a:p>
            <a:pPr indent="-222250" lvl="0" marL="215900" rtl="0" algn="l">
              <a:spcBef>
                <a:spcPts val="800"/>
              </a:spcBef>
              <a:spcAft>
                <a:spcPts val="0"/>
              </a:spcAft>
              <a:buSzPts val="1300"/>
              <a:buChar char="●"/>
            </a:pPr>
            <a:r>
              <a:rPr lang="en" sz="1200">
                <a:solidFill>
                  <a:schemeClr val="dk1"/>
                </a:solidFill>
              </a:rPr>
              <a:t>Most of captchas are not hard unless if not tried all together.</a:t>
            </a:r>
            <a:endParaRPr sz="1200">
              <a:solidFill>
                <a:schemeClr val="dk1"/>
              </a:solidFill>
            </a:endParaRPr>
          </a:p>
        </p:txBody>
      </p:sp>
      <p:sp>
        <p:nvSpPr>
          <p:cNvPr id="159" name="Google Shape;159;p24"/>
          <p:cNvSpPr txBox="1"/>
          <p:nvPr>
            <p:ph idx="3" type="body"/>
          </p:nvPr>
        </p:nvSpPr>
        <p:spPr>
          <a:xfrm>
            <a:off x="537100" y="2427425"/>
            <a:ext cx="6707267" cy="432197"/>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SzPts val="1700"/>
              <a:buNone/>
            </a:pPr>
            <a:r>
              <a:rPr lang="en" sz="1500">
                <a:solidFill>
                  <a:schemeClr val="dk2"/>
                </a:solidFill>
              </a:rPr>
              <a:t>PDF OCR </a:t>
            </a:r>
            <a:endParaRPr sz="1500">
              <a:solidFill>
                <a:schemeClr val="dk2"/>
              </a:solidFill>
            </a:endParaRPr>
          </a:p>
        </p:txBody>
      </p:sp>
      <p:sp>
        <p:nvSpPr>
          <p:cNvPr id="160" name="Google Shape;160;p24"/>
          <p:cNvSpPr txBox="1"/>
          <p:nvPr>
            <p:ph idx="4" type="body"/>
          </p:nvPr>
        </p:nvSpPr>
        <p:spPr>
          <a:xfrm>
            <a:off x="537099" y="3082293"/>
            <a:ext cx="7135909" cy="1612057"/>
          </a:xfrm>
          <a:prstGeom prst="rect">
            <a:avLst/>
          </a:prstGeom>
          <a:noFill/>
          <a:ln>
            <a:noFill/>
          </a:ln>
        </p:spPr>
        <p:txBody>
          <a:bodyPr anchorCtr="0" anchor="t" bIns="34275" lIns="68575" spcFirstLastPara="1" rIns="68575" wrap="square" tIns="34275">
            <a:normAutofit/>
          </a:bodyPr>
          <a:lstStyle/>
          <a:p>
            <a:pPr indent="-222250" lvl="0" marL="215900" rtl="0" algn="l">
              <a:spcBef>
                <a:spcPts val="0"/>
              </a:spcBef>
              <a:spcAft>
                <a:spcPts val="0"/>
              </a:spcAft>
              <a:buSzPts val="1300"/>
              <a:buChar char="●"/>
            </a:pPr>
            <a:r>
              <a:rPr lang="en" sz="1200">
                <a:solidFill>
                  <a:schemeClr val="dk1"/>
                </a:solidFill>
              </a:rPr>
              <a:t>Printed/pdf OCR is the most common and easy task since they are more structured texts..</a:t>
            </a:r>
            <a:endParaRPr sz="1200"/>
          </a:p>
          <a:p>
            <a:pPr indent="-222250" lvl="0" marL="215900" rtl="0" algn="l">
              <a:spcBef>
                <a:spcPts val="800"/>
              </a:spcBef>
              <a:spcAft>
                <a:spcPts val="0"/>
              </a:spcAft>
              <a:buSzPts val="1300"/>
              <a:buChar char="●"/>
            </a:pPr>
            <a:r>
              <a:rPr lang="en" sz="1200">
                <a:solidFill>
                  <a:schemeClr val="dk1"/>
                </a:solidFill>
              </a:rPr>
              <a:t>Most of OCR tools gives very good results in this task.</a:t>
            </a:r>
            <a:endParaRPr sz="1200">
              <a:solidFill>
                <a:schemeClr val="dk1"/>
              </a:solidFill>
            </a:endParaRPr>
          </a:p>
        </p:txBody>
      </p:sp>
      <p:pic>
        <p:nvPicPr>
          <p:cNvPr descr="Screen Clipping" id="161" name="Google Shape;161;p24"/>
          <p:cNvPicPr preferRelativeResize="0"/>
          <p:nvPr/>
        </p:nvPicPr>
        <p:blipFill rotWithShape="1">
          <a:blip r:embed="rId3">
            <a:alphaModFix/>
          </a:blip>
          <a:srcRect b="0" l="0" r="0" t="0"/>
          <a:stretch/>
        </p:blipFill>
        <p:spPr>
          <a:xfrm>
            <a:off x="5776527" y="1236501"/>
            <a:ext cx="2905375" cy="156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8615966" y="4385256"/>
            <a:ext cx="171868" cy="100884"/>
          </a:xfrm>
          <a:prstGeom prst="rect">
            <a:avLst/>
          </a:prstGeom>
          <a:noFill/>
          <a:ln>
            <a:noFill/>
          </a:ln>
        </p:spPr>
        <p:txBody>
          <a:bodyPr anchorCtr="0" anchor="ctr" bIns="34275" lIns="68575" spcFirstLastPara="1" rIns="68575" wrap="square" tIns="34275">
            <a:normAutofit fontScale="90000"/>
          </a:bodyPr>
          <a:lstStyle/>
          <a:p>
            <a:pPr indent="0" lvl="0" marL="0" rtl="0" algn="l">
              <a:spcBef>
                <a:spcPts val="0"/>
              </a:spcBef>
              <a:spcAft>
                <a:spcPts val="0"/>
              </a:spcAft>
              <a:buClr>
                <a:schemeClr val="lt1"/>
              </a:buClr>
              <a:buSzPct val="245454"/>
              <a:buFont typeface="Century Gothic"/>
              <a:buNone/>
            </a:pPr>
            <a:r>
              <a:t/>
            </a:r>
            <a:endParaRPr sz="1100"/>
          </a:p>
        </p:txBody>
      </p:sp>
      <p:sp>
        <p:nvSpPr>
          <p:cNvPr id="167" name="Google Shape;167;p25"/>
          <p:cNvSpPr txBox="1"/>
          <p:nvPr>
            <p:ph idx="1" type="body"/>
          </p:nvPr>
        </p:nvSpPr>
        <p:spPr>
          <a:xfrm>
            <a:off x="615353" y="421829"/>
            <a:ext cx="6773900" cy="432197"/>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SzPts val="1700"/>
              <a:buNone/>
            </a:pPr>
            <a:r>
              <a:rPr lang="en" sz="1500">
                <a:solidFill>
                  <a:schemeClr val="dk2"/>
                </a:solidFill>
              </a:rPr>
              <a:t>OCR IN WILD </a:t>
            </a:r>
            <a:endParaRPr sz="1500">
              <a:solidFill>
                <a:schemeClr val="dk2"/>
              </a:solidFill>
            </a:endParaRPr>
          </a:p>
        </p:txBody>
      </p:sp>
      <p:sp>
        <p:nvSpPr>
          <p:cNvPr id="168" name="Google Shape;168;p25"/>
          <p:cNvSpPr txBox="1"/>
          <p:nvPr>
            <p:ph idx="2" type="body"/>
          </p:nvPr>
        </p:nvSpPr>
        <p:spPr>
          <a:xfrm>
            <a:off x="609003" y="971390"/>
            <a:ext cx="4847579" cy="912145"/>
          </a:xfrm>
          <a:prstGeom prst="rect">
            <a:avLst/>
          </a:prstGeom>
          <a:noFill/>
          <a:ln>
            <a:noFill/>
          </a:ln>
        </p:spPr>
        <p:txBody>
          <a:bodyPr anchorCtr="0" anchor="t" bIns="34275" lIns="68575" spcFirstLastPara="1" rIns="68575" wrap="square" tIns="34275">
            <a:normAutofit/>
          </a:bodyPr>
          <a:lstStyle/>
          <a:p>
            <a:pPr indent="-228600" lvl="0" marL="215900" rtl="0" algn="l">
              <a:spcBef>
                <a:spcPts val="0"/>
              </a:spcBef>
              <a:spcAft>
                <a:spcPts val="0"/>
              </a:spcAft>
              <a:buSzPts val="1400"/>
              <a:buChar char="●"/>
            </a:pPr>
            <a:r>
              <a:rPr lang="en">
                <a:solidFill>
                  <a:schemeClr val="dk1"/>
                </a:solidFill>
              </a:rPr>
              <a:t>Uses street views to extract texts.</a:t>
            </a:r>
            <a:endParaRPr/>
          </a:p>
          <a:p>
            <a:pPr indent="-228600" lvl="0" marL="215900" rtl="0" algn="l">
              <a:spcBef>
                <a:spcPts val="800"/>
              </a:spcBef>
              <a:spcAft>
                <a:spcPts val="0"/>
              </a:spcAft>
              <a:buSzPts val="1400"/>
              <a:buChar char="●"/>
            </a:pPr>
            <a:r>
              <a:rPr lang="en">
                <a:solidFill>
                  <a:schemeClr val="dk1"/>
                </a:solidFill>
              </a:rPr>
              <a:t>Most challenging since it is introduce to a lot of noises, lighting and artifacts.</a:t>
            </a:r>
            <a:endParaRPr>
              <a:solidFill>
                <a:schemeClr val="dk1"/>
              </a:solidFill>
            </a:endParaRPr>
          </a:p>
        </p:txBody>
      </p:sp>
      <p:sp>
        <p:nvSpPr>
          <p:cNvPr id="169" name="Google Shape;169;p25"/>
          <p:cNvSpPr txBox="1"/>
          <p:nvPr>
            <p:ph idx="3" type="body"/>
          </p:nvPr>
        </p:nvSpPr>
        <p:spPr>
          <a:xfrm>
            <a:off x="609003" y="2024825"/>
            <a:ext cx="6773900" cy="432197"/>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SzPts val="1700"/>
              <a:buNone/>
            </a:pPr>
            <a:r>
              <a:rPr lang="en" sz="1500">
                <a:solidFill>
                  <a:schemeClr val="dk2"/>
                </a:solidFill>
              </a:rPr>
              <a:t>MNIST TEXT</a:t>
            </a:r>
            <a:endParaRPr sz="1500">
              <a:solidFill>
                <a:schemeClr val="dk2"/>
              </a:solidFill>
            </a:endParaRPr>
          </a:p>
        </p:txBody>
      </p:sp>
      <p:sp>
        <p:nvSpPr>
          <p:cNvPr id="170" name="Google Shape;170;p25"/>
          <p:cNvSpPr txBox="1"/>
          <p:nvPr>
            <p:ph idx="4" type="body"/>
          </p:nvPr>
        </p:nvSpPr>
        <p:spPr>
          <a:xfrm>
            <a:off x="2819968" y="2654332"/>
            <a:ext cx="4562935" cy="2047741"/>
          </a:xfrm>
          <a:prstGeom prst="rect">
            <a:avLst/>
          </a:prstGeom>
          <a:noFill/>
          <a:ln>
            <a:noFill/>
          </a:ln>
        </p:spPr>
        <p:txBody>
          <a:bodyPr anchorCtr="0" anchor="t" bIns="34275" lIns="68575" spcFirstLastPara="1" rIns="68575" wrap="square" tIns="34275">
            <a:normAutofit/>
          </a:bodyPr>
          <a:lstStyle/>
          <a:p>
            <a:pPr indent="-228600" lvl="0" marL="215900" rtl="0" algn="l">
              <a:spcBef>
                <a:spcPts val="0"/>
              </a:spcBef>
              <a:spcAft>
                <a:spcPts val="0"/>
              </a:spcAft>
              <a:buSzPts val="1400"/>
              <a:buChar char="●"/>
            </a:pPr>
            <a:r>
              <a:rPr lang="en">
                <a:solidFill>
                  <a:schemeClr val="dk1"/>
                </a:solidFill>
              </a:rPr>
              <a:t>The MNIST database is a large database of handwritten digits that is commonly used for training various image processing systems.</a:t>
            </a:r>
            <a:endParaRPr/>
          </a:p>
          <a:p>
            <a:pPr indent="-228600" lvl="0" marL="215900" rtl="0" algn="l">
              <a:spcBef>
                <a:spcPts val="800"/>
              </a:spcBef>
              <a:spcAft>
                <a:spcPts val="0"/>
              </a:spcAft>
              <a:buSzPts val="1400"/>
              <a:buChar char="●"/>
            </a:pPr>
            <a:r>
              <a:rPr lang="en">
                <a:solidFill>
                  <a:schemeClr val="dk1"/>
                </a:solidFill>
              </a:rPr>
              <a:t>In some approaches every letter will be detected separately, and then MNIST like (classification) models become relevant.</a:t>
            </a:r>
            <a:endParaRPr>
              <a:solidFill>
                <a:schemeClr val="dk1"/>
              </a:solidFill>
            </a:endParaRPr>
          </a:p>
          <a:p>
            <a:pPr indent="-139700" lvl="0" marL="215900" rtl="0" algn="l">
              <a:spcBef>
                <a:spcPts val="800"/>
              </a:spcBef>
              <a:spcAft>
                <a:spcPts val="0"/>
              </a:spcAft>
              <a:buSzPts val="1200"/>
              <a:buNone/>
            </a:pPr>
            <a:r>
              <a:t/>
            </a:r>
            <a:endParaRPr>
              <a:solidFill>
                <a:schemeClr val="dk1"/>
              </a:solidFill>
            </a:endParaRPr>
          </a:p>
        </p:txBody>
      </p:sp>
      <p:pic>
        <p:nvPicPr>
          <p:cNvPr descr="Screen Clipping" id="171" name="Google Shape;171;p25"/>
          <p:cNvPicPr preferRelativeResize="0"/>
          <p:nvPr/>
        </p:nvPicPr>
        <p:blipFill rotWithShape="1">
          <a:blip r:embed="rId3">
            <a:alphaModFix/>
          </a:blip>
          <a:srcRect b="0" l="0" r="0" t="0"/>
          <a:stretch/>
        </p:blipFill>
        <p:spPr>
          <a:xfrm>
            <a:off x="5277312" y="712862"/>
            <a:ext cx="3022228" cy="1650437"/>
          </a:xfrm>
          <a:prstGeom prst="rect">
            <a:avLst/>
          </a:prstGeom>
          <a:noFill/>
          <a:ln>
            <a:noFill/>
          </a:ln>
        </p:spPr>
      </p:pic>
      <p:pic>
        <p:nvPicPr>
          <p:cNvPr descr="Screen Clipping" id="172" name="Google Shape;172;p25"/>
          <p:cNvPicPr preferRelativeResize="0"/>
          <p:nvPr/>
        </p:nvPicPr>
        <p:blipFill rotWithShape="1">
          <a:blip r:embed="rId4">
            <a:alphaModFix/>
          </a:blip>
          <a:srcRect b="0" l="0" r="0" t="0"/>
          <a:stretch/>
        </p:blipFill>
        <p:spPr>
          <a:xfrm>
            <a:off x="609003" y="2654332"/>
            <a:ext cx="2210965" cy="1584102"/>
          </a:xfrm>
          <a:prstGeom prst="rect">
            <a:avLst/>
          </a:prstGeom>
          <a:noFill/>
          <a:ln>
            <a:noFill/>
          </a:ln>
        </p:spPr>
      </p:pic>
      <p:sp>
        <p:nvSpPr>
          <p:cNvPr id="173" name="Google Shape;173;p25"/>
          <p:cNvSpPr/>
          <p:nvPr/>
        </p:nvSpPr>
        <p:spPr>
          <a:xfrm>
            <a:off x="8157100" y="2654325"/>
            <a:ext cx="906300" cy="2458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