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25"/>
  </p:notesMasterIdLst>
  <p:handoutMasterIdLst>
    <p:handoutMasterId r:id="rId26"/>
  </p:handoutMasterIdLst>
  <p:sldIdLst>
    <p:sldId id="289" r:id="rId5"/>
    <p:sldId id="286" r:id="rId6"/>
    <p:sldId id="293" r:id="rId7"/>
    <p:sldId id="294" r:id="rId8"/>
    <p:sldId id="295" r:id="rId9"/>
    <p:sldId id="296" r:id="rId10"/>
    <p:sldId id="297" r:id="rId11"/>
    <p:sldId id="298" r:id="rId12"/>
    <p:sldId id="299" r:id="rId13"/>
    <p:sldId id="300" r:id="rId14"/>
    <p:sldId id="304" r:id="rId15"/>
    <p:sldId id="303" r:id="rId16"/>
    <p:sldId id="308" r:id="rId17"/>
    <p:sldId id="306" r:id="rId18"/>
    <p:sldId id="305" r:id="rId19"/>
    <p:sldId id="307" r:id="rId20"/>
    <p:sldId id="301" r:id="rId21"/>
    <p:sldId id="302" r:id="rId22"/>
    <p:sldId id="268"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8" d="100"/>
          <a:sy n="98" d="100"/>
        </p:scale>
        <p:origin x="377" y="89"/>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4/12/2024</a:t>
            </a:fld>
            <a:endParaRPr lang="en-US" dirty="0"/>
          </a:p>
        </p:txBody>
      </p:sp>
      <p:sp>
        <p:nvSpPr>
          <p:cNvPr id="4" name="Footer Placeholder 3">
            <a:extLst>
              <a:ext uri="{FF2B5EF4-FFF2-40B4-BE49-F238E27FC236}">
                <a16:creationId xmlns=""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4/12/2024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3351994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143464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34743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56496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4222130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3020647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1504997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1145773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2657850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403274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427505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5991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417292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269365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46413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37309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399579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4/12/2024</a:t>
            </a:fld>
            <a:endParaRPr lang="en-US" noProof="0" dirty="0"/>
          </a:p>
        </p:txBody>
      </p:sp>
      <p:sp>
        <p:nvSpPr>
          <p:cNvPr id="5" name="Footer Placeholder 4">
            <a:extLst>
              <a:ext uri="{FF2B5EF4-FFF2-40B4-BE49-F238E27FC236}">
                <a16:creationId xmlns=""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smtClean="0"/>
              <a:t>Click icon to add picture</a:t>
            </a:r>
            <a:endParaRPr lang="en-US" noProof="0" dirty="0"/>
          </a:p>
        </p:txBody>
      </p:sp>
      <p:sp>
        <p:nvSpPr>
          <p:cNvPr id="18" name="Content Placeholder 2">
            <a:extLst>
              <a:ext uri="{FF2B5EF4-FFF2-40B4-BE49-F238E27FC236}">
                <a16:creationId xmlns=""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Content Placeholder 2">
            <a:extLst>
              <a:ext uri="{FF2B5EF4-FFF2-40B4-BE49-F238E27FC236}">
                <a16:creationId xmlns=""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a:extLst>
              <a:ext uri="{FF2B5EF4-FFF2-40B4-BE49-F238E27FC236}">
                <a16:creationId xmlns=""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4/12/2024</a:t>
            </a:fld>
            <a:endParaRPr lang="en-US" noProof="0" dirty="0"/>
          </a:p>
        </p:txBody>
      </p:sp>
      <p:sp>
        <p:nvSpPr>
          <p:cNvPr id="6" name="Footer Placeholder 5">
            <a:extLst>
              <a:ext uri="{FF2B5EF4-FFF2-40B4-BE49-F238E27FC236}">
                <a16:creationId xmlns=""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Content Placeholder 2">
            <a:extLst>
              <a:ext uri="{FF2B5EF4-FFF2-40B4-BE49-F238E27FC236}">
                <a16:creationId xmlns=""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7" name="Content Placeholder 2">
            <a:extLst>
              <a:ext uri="{FF2B5EF4-FFF2-40B4-BE49-F238E27FC236}">
                <a16:creationId xmlns=""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9" name="Picture Placeholder 28">
            <a:extLst>
              <a:ext uri="{FF2B5EF4-FFF2-40B4-BE49-F238E27FC236}">
                <a16:creationId xmlns=""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0" name="Picture Placeholder 28">
            <a:extLst>
              <a:ext uri="{FF2B5EF4-FFF2-40B4-BE49-F238E27FC236}">
                <a16:creationId xmlns=""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1" name="Picture Placeholder 28">
            <a:extLst>
              <a:ext uri="{FF2B5EF4-FFF2-40B4-BE49-F238E27FC236}">
                <a16:creationId xmlns=""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2" name="Picture Placeholder 28">
            <a:extLst>
              <a:ext uri="{FF2B5EF4-FFF2-40B4-BE49-F238E27FC236}">
                <a16:creationId xmlns=""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3" name="Picture Placeholder 28">
            <a:extLst>
              <a:ext uri="{FF2B5EF4-FFF2-40B4-BE49-F238E27FC236}">
                <a16:creationId xmlns=""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4" name="Picture Placeholder 28">
            <a:extLst>
              <a:ext uri="{FF2B5EF4-FFF2-40B4-BE49-F238E27FC236}">
                <a16:creationId xmlns=""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 xmlns:a16="http://schemas.microsoft.com/office/drawing/2014/main"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5" name="Date Placeholder 4">
            <a:extLst>
              <a:ext uri="{FF2B5EF4-FFF2-40B4-BE49-F238E27FC236}">
                <a16:creationId xmlns=""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4/12/2024</a:t>
            </a:fld>
            <a:endParaRPr lang="en-US" noProof="0" dirty="0"/>
          </a:p>
        </p:txBody>
      </p:sp>
      <p:sp>
        <p:nvSpPr>
          <p:cNvPr id="6" name="Footer Placeholder 5">
            <a:extLst>
              <a:ext uri="{FF2B5EF4-FFF2-40B4-BE49-F238E27FC236}">
                <a16:creationId xmlns=""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12" name="Picture Placeholder 11">
            <a:extLst>
              <a:ext uri="{FF2B5EF4-FFF2-40B4-BE49-F238E27FC236}">
                <a16:creationId xmlns=""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noProof="0" smtClean="0"/>
              <a:t>Click icon to add picture</a:t>
            </a:r>
            <a:endParaRPr lang="en-US" noProof="0" dirty="0"/>
          </a:p>
        </p:txBody>
      </p:sp>
      <p:sp>
        <p:nvSpPr>
          <p:cNvPr id="17" name="Picture Placeholder 11">
            <a:extLst>
              <a:ext uri="{FF2B5EF4-FFF2-40B4-BE49-F238E27FC236}">
                <a16:creationId xmlns=""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noProof="0" smtClean="0"/>
              <a:t>Click icon to add picture</a:t>
            </a:r>
            <a:endParaRPr lang="en-US" noProof="0" dirty="0"/>
          </a:p>
        </p:txBody>
      </p:sp>
      <p:sp>
        <p:nvSpPr>
          <p:cNvPr id="14" name="Picture Placeholder 11">
            <a:extLst>
              <a:ext uri="{FF2B5EF4-FFF2-40B4-BE49-F238E27FC236}">
                <a16:creationId xmlns=""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noProof="0" smtClean="0"/>
              <a:t>Click icon to add picture</a:t>
            </a:r>
            <a:endParaRPr lang="en-US" noProof="0" dirty="0"/>
          </a:p>
        </p:txBody>
      </p:sp>
      <p:sp>
        <p:nvSpPr>
          <p:cNvPr id="25" name="Text Placeholder 23">
            <a:extLst>
              <a:ext uri="{FF2B5EF4-FFF2-40B4-BE49-F238E27FC236}">
                <a16:creationId xmlns=""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smtClean="0"/>
              <a:t>Click to edit Master text styles</a:t>
            </a:r>
          </a:p>
        </p:txBody>
      </p:sp>
      <p:sp>
        <p:nvSpPr>
          <p:cNvPr id="26" name="Text Placeholder 23">
            <a:extLst>
              <a:ext uri="{FF2B5EF4-FFF2-40B4-BE49-F238E27FC236}">
                <a16:creationId xmlns=""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smtClean="0"/>
              <a:t>Click to edit Master text styles</a:t>
            </a:r>
          </a:p>
        </p:txBody>
      </p:sp>
      <p:sp>
        <p:nvSpPr>
          <p:cNvPr id="27" name="Text Placeholder 23">
            <a:extLst>
              <a:ext uri="{FF2B5EF4-FFF2-40B4-BE49-F238E27FC236}">
                <a16:creationId xmlns=""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noProof="0" smtClean="0"/>
              <a:t>Click to edit Master text styles</a:t>
            </a:r>
          </a:p>
        </p:txBody>
      </p:sp>
      <p:sp>
        <p:nvSpPr>
          <p:cNvPr id="29" name="Picture Placeholder 28">
            <a:extLst>
              <a:ext uri="{FF2B5EF4-FFF2-40B4-BE49-F238E27FC236}">
                <a16:creationId xmlns=""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9992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17EFDE0-5A54-402A-B0C3-6BC0BB739C25}"/>
              </a:ext>
            </a:extLst>
          </p:cNvPr>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4/12/2024</a:t>
            </a:fld>
            <a:endParaRPr lang="en-US" noProof="0" dirty="0"/>
          </a:p>
        </p:txBody>
      </p:sp>
      <p:sp>
        <p:nvSpPr>
          <p:cNvPr id="5" name="Footer Placeholder 4">
            <a:extLst>
              <a:ext uri="{FF2B5EF4-FFF2-40B4-BE49-F238E27FC236}">
                <a16:creationId xmlns=""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a:extLst>
              <a:ext uri="{FF2B5EF4-FFF2-40B4-BE49-F238E27FC236}">
                <a16:creationId xmlns=""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4/12/2024</a:t>
            </a:fld>
            <a:endParaRPr lang="en-US" noProof="0" dirty="0"/>
          </a:p>
        </p:txBody>
      </p:sp>
      <p:sp>
        <p:nvSpPr>
          <p:cNvPr id="5" name="Footer Placeholder 4">
            <a:extLst>
              <a:ext uri="{FF2B5EF4-FFF2-40B4-BE49-F238E27FC236}">
                <a16:creationId xmlns=""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 xmlns:a16="http://schemas.microsoft.com/office/drawing/2014/main"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4/12/2024</a:t>
            </a:fld>
            <a:endParaRPr lang="en-US" noProof="0" dirty="0"/>
          </a:p>
        </p:txBody>
      </p:sp>
      <p:sp>
        <p:nvSpPr>
          <p:cNvPr id="6" name="Footer Placeholder 5">
            <a:extLst>
              <a:ext uri="{FF2B5EF4-FFF2-40B4-BE49-F238E27FC236}">
                <a16:creationId xmlns=""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a:extLst>
              <a:ext uri="{FF2B5EF4-FFF2-40B4-BE49-F238E27FC236}">
                <a16:creationId xmlns=""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4/12/2024</a:t>
            </a:fld>
            <a:endParaRPr lang="en-US" noProof="0" dirty="0"/>
          </a:p>
        </p:txBody>
      </p:sp>
      <p:sp>
        <p:nvSpPr>
          <p:cNvPr id="8" name="Footer Placeholder 7">
            <a:extLst>
              <a:ext uri="{FF2B5EF4-FFF2-40B4-BE49-F238E27FC236}">
                <a16:creationId xmlns=""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89EF5-3FD9-4423-A9E8-B67B4E902E9B}"/>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4/12/2024</a:t>
            </a:fld>
            <a:endParaRPr lang="en-US" noProof="0" dirty="0"/>
          </a:p>
        </p:txBody>
      </p:sp>
      <p:sp>
        <p:nvSpPr>
          <p:cNvPr id="4" name="Footer Placeholder 3">
            <a:extLst>
              <a:ext uri="{FF2B5EF4-FFF2-40B4-BE49-F238E27FC236}">
                <a16:creationId xmlns=""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4/12/2024</a:t>
            </a:fld>
            <a:endParaRPr lang="en-US" noProof="0" dirty="0"/>
          </a:p>
        </p:txBody>
      </p:sp>
      <p:sp>
        <p:nvSpPr>
          <p:cNvPr id="3" name="Footer Placeholder 2">
            <a:extLst>
              <a:ext uri="{FF2B5EF4-FFF2-40B4-BE49-F238E27FC236}">
                <a16:creationId xmlns=""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a:extLst>
              <a:ext uri="{FF2B5EF4-FFF2-40B4-BE49-F238E27FC236}">
                <a16:creationId xmlns=""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a:extLst>
              <a:ext uri="{FF2B5EF4-FFF2-40B4-BE49-F238E27FC236}">
                <a16:creationId xmlns=""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4/12/2024</a:t>
            </a:fld>
            <a:endParaRPr lang="en-US" noProof="0" dirty="0"/>
          </a:p>
        </p:txBody>
      </p:sp>
      <p:sp>
        <p:nvSpPr>
          <p:cNvPr id="6" name="Footer Placeholder 5">
            <a:extLst>
              <a:ext uri="{FF2B5EF4-FFF2-40B4-BE49-F238E27FC236}">
                <a16:creationId xmlns=""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3" name="Picture Placeholder 2">
            <a:extLst>
              <a:ext uri="{FF2B5EF4-FFF2-40B4-BE49-F238E27FC236}">
                <a16:creationId xmlns=""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4" name="Text Placeholder 3">
            <a:extLst>
              <a:ext uri="{FF2B5EF4-FFF2-40B4-BE49-F238E27FC236}">
                <a16:creationId xmlns=""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a:extLst>
              <a:ext uri="{FF2B5EF4-FFF2-40B4-BE49-F238E27FC236}">
                <a16:creationId xmlns=""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4/12/2024</a:t>
            </a:fld>
            <a:endParaRPr lang="en-US" noProof="0" dirty="0"/>
          </a:p>
        </p:txBody>
      </p:sp>
      <p:sp>
        <p:nvSpPr>
          <p:cNvPr id="6" name="Footer Placeholder 5">
            <a:extLst>
              <a:ext uri="{FF2B5EF4-FFF2-40B4-BE49-F238E27FC236}">
                <a16:creationId xmlns=""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4/12/2024</a:t>
            </a:fld>
            <a:endParaRPr lang="en-US" noProof="0" dirty="0"/>
          </a:p>
        </p:txBody>
      </p:sp>
      <p:sp>
        <p:nvSpPr>
          <p:cNvPr id="5" name="Footer Placeholder 4">
            <a:extLst>
              <a:ext uri="{FF2B5EF4-FFF2-40B4-BE49-F238E27FC236}">
                <a16:creationId xmlns=""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6.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 xmlns:a16="http://schemas.microsoft.com/office/drawing/2014/main" id="{1E745F20-F130-4708-BD5A-1A4FF4BE4D0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 xmlns:a16="http://schemas.microsoft.com/office/drawing/2014/main" id="{0CA2E80D-F3EC-4A5F-8E65-56FEA206EE0F}"/>
              </a:ext>
            </a:extLst>
          </p:cNvPr>
          <p:cNvSpPr/>
          <p:nvPr/>
        </p:nvSpPr>
        <p:spPr bwMode="ltGray">
          <a:xfrm>
            <a:off x="2540" y="-63611"/>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err="1" smtClean="0">
                <a:solidFill>
                  <a:schemeClr val="bg1"/>
                </a:solidFill>
              </a:rPr>
              <a:t>Erfinden</a:t>
            </a:r>
            <a:r>
              <a:rPr lang="en-US" sz="5000" dirty="0" smtClean="0">
                <a:solidFill>
                  <a:schemeClr val="bg1"/>
                </a:solidFill>
              </a:rPr>
              <a:t> Technologies</a:t>
            </a:r>
            <a:r>
              <a:rPr lang="en-US" sz="5000" dirty="0">
                <a:solidFill>
                  <a:schemeClr val="bg1"/>
                </a:solidFill>
              </a:rPr>
              <a:t/>
            </a:r>
            <a:br>
              <a:rPr lang="en-US" sz="5000" dirty="0">
                <a:solidFill>
                  <a:schemeClr val="bg1"/>
                </a:solidFill>
              </a:rPr>
            </a:br>
            <a:endParaRPr lang="en-US" sz="5000" dirty="0">
              <a:solidFill>
                <a:schemeClr val="bg1"/>
              </a:solidFill>
            </a:endParaRPr>
          </a:p>
        </p:txBody>
      </p:sp>
      <p:sp>
        <p:nvSpPr>
          <p:cNvPr id="3" name="Subtitle 2">
            <a:extLst>
              <a:ext uri="{FF2B5EF4-FFF2-40B4-BE49-F238E27FC236}">
                <a16:creationId xmlns=""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anchor="ctr" anchorCtr="0">
            <a:normAutofit/>
          </a:bodyPr>
          <a:lstStyle/>
          <a:p>
            <a:r>
              <a:rPr lang="en-US" sz="2500" b="1" i="1" spc="65" dirty="0" smtClean="0">
                <a:solidFill>
                  <a:schemeClr val="accent1"/>
                </a:solidFill>
                <a:cs typeface="Arial"/>
              </a:rPr>
              <a:t>Explore The World of Business</a:t>
            </a:r>
            <a:endParaRPr lang="en-US" sz="2500" b="1" i="1" spc="65" dirty="0">
              <a:solidFill>
                <a:schemeClr val="accent1"/>
              </a:solidFill>
              <a:cs typeface="Arial"/>
            </a:endParaRPr>
          </a:p>
        </p:txBody>
      </p:sp>
      <p:sp>
        <p:nvSpPr>
          <p:cNvPr id="6" name="object 7" descr="Beige rectangle">
            <a:extLst>
              <a:ext uri="{FF2B5EF4-FFF2-40B4-BE49-F238E27FC236}">
                <a16:creationId xmlns="" xmlns:a16="http://schemas.microsoft.com/office/drawing/2014/main" id="{B36975AA-C62E-46BE-9382-E2CF56FDF817}"/>
              </a:ext>
            </a:extLst>
          </p:cNvPr>
          <p:cNvSpPr/>
          <p:nvPr/>
        </p:nvSpPr>
        <p:spPr bwMode="white">
          <a:xfrm flipV="1">
            <a:off x="2934031" y="3229867"/>
            <a:ext cx="6321287" cy="77875"/>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8546"/>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gn="just">
              <a:lnSpc>
                <a:spcPct val="120000"/>
              </a:lnSpc>
              <a:spcBef>
                <a:spcPts val="100"/>
              </a:spcBef>
            </a:pPr>
            <a:r>
              <a:rPr lang="en-US" sz="1900" b="1" dirty="0" smtClean="0">
                <a:solidFill>
                  <a:schemeClr val="bg2">
                    <a:lumMod val="20000"/>
                    <a:lumOff val="80000"/>
                  </a:schemeClr>
                </a:solidFill>
              </a:rPr>
              <a:t>System Model</a:t>
            </a:r>
            <a:r>
              <a:rPr lang="en-US" sz="1900" b="1" dirty="0" smtClean="0">
                <a:solidFill>
                  <a:schemeClr val="bg2">
                    <a:lumMod val="20000"/>
                    <a:lumOff val="80000"/>
                  </a:schemeClr>
                </a:solidFill>
              </a:rPr>
              <a:t>: UML Diagrams</a:t>
            </a:r>
            <a:endParaRPr lang="en-US" sz="1900" b="1" dirty="0">
              <a:solidFill>
                <a:schemeClr val="bg2">
                  <a:lumMod val="20000"/>
                  <a:lumOff val="80000"/>
                </a:schemeClr>
              </a:solidFill>
            </a:endParaRPr>
          </a:p>
          <a:p>
            <a:pPr marL="285750" indent="-285750">
              <a:buFont typeface="Arial" panose="020B0604020202020204" pitchFamily="34" charset="0"/>
              <a:buChar char="•"/>
            </a:pPr>
            <a:r>
              <a:rPr lang="en-US" sz="1400" b="1" i="1" dirty="0">
                <a:solidFill>
                  <a:schemeClr val="bg2">
                    <a:lumMod val="20000"/>
                    <a:lumOff val="80000"/>
                  </a:schemeClr>
                </a:solidFill>
              </a:rPr>
              <a:t>UML Diagrams:</a:t>
            </a:r>
            <a:r>
              <a:rPr lang="en-US" sz="1400" i="1" dirty="0">
                <a:solidFill>
                  <a:schemeClr val="bg2">
                    <a:lumMod val="20000"/>
                    <a:lumOff val="80000"/>
                  </a:schemeClr>
                </a:solidFill>
              </a:rPr>
              <a:t> Unified Modeling Language (UML) diagrams are graphical representations used to visualize the system's architecture, components, and interactions. Common types of UML diagrams </a:t>
            </a:r>
            <a:r>
              <a:rPr lang="en-US" sz="1400" i="1" dirty="0" err="1">
                <a:solidFill>
                  <a:schemeClr val="bg2">
                    <a:lumMod val="20000"/>
                    <a:lumOff val="80000"/>
                  </a:schemeClr>
                </a:solidFill>
              </a:rPr>
              <a:t>include:Class</a:t>
            </a:r>
            <a:r>
              <a:rPr lang="en-US" sz="1400" i="1" dirty="0">
                <a:solidFill>
                  <a:schemeClr val="bg2">
                    <a:lumMod val="20000"/>
                    <a:lumOff val="80000"/>
                  </a:schemeClr>
                </a:solidFill>
              </a:rPr>
              <a:t> Diagrams: Illustrate the static structure of the system, showing classes, attributes, methods, and relationships.</a:t>
            </a:r>
          </a:p>
          <a:p>
            <a:pPr marL="285750" indent="-285750">
              <a:buFont typeface="Arial" panose="020B0604020202020204" pitchFamily="34" charset="0"/>
              <a:buChar char="•"/>
            </a:pPr>
            <a:r>
              <a:rPr lang="en-US" sz="1400" i="1" dirty="0">
                <a:solidFill>
                  <a:schemeClr val="bg2">
                    <a:lumMod val="20000"/>
                    <a:lumOff val="80000"/>
                  </a:schemeClr>
                </a:solidFill>
              </a:rPr>
              <a:t>Sequence Diagrams: Describe how objects interact over time, showing the sequence of messages exchanged between objects.</a:t>
            </a:r>
          </a:p>
          <a:p>
            <a:pPr marL="285750" indent="-285750">
              <a:buFont typeface="Arial" panose="020B0604020202020204" pitchFamily="34" charset="0"/>
              <a:buChar char="•"/>
            </a:pPr>
            <a:r>
              <a:rPr lang="en-US" sz="1400" i="1" dirty="0">
                <a:solidFill>
                  <a:schemeClr val="bg2">
                    <a:lumMod val="20000"/>
                    <a:lumOff val="80000"/>
                  </a:schemeClr>
                </a:solidFill>
              </a:rPr>
              <a:t>Activity Diagrams: Represent the flow of activities or processes within the system, illustrating the sequence of actions and decision points.</a:t>
            </a:r>
          </a:p>
          <a:p>
            <a:pPr marL="285750" marR="5080" indent="-285750" algn="just">
              <a:lnSpc>
                <a:spcPct val="100000"/>
              </a:lnSpc>
              <a:spcBef>
                <a:spcPts val="600"/>
              </a:spcBef>
              <a:buFont typeface="Arial" panose="020B0604020202020204" pitchFamily="34" charset="0"/>
              <a:buChar char="•"/>
            </a:pPr>
            <a:endParaRPr lang="en-US" sz="1400" i="1" spc="-15" dirty="0" smtClean="0">
              <a:solidFill>
                <a:schemeClr val="bg2">
                  <a:lumMod val="20000"/>
                  <a:lumOff val="80000"/>
                </a:schemeClr>
              </a:solidFill>
              <a:cs typeface="Arial"/>
            </a:endParaRP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20000"/>
              </a:lnSpc>
              <a:spcBef>
                <a:spcPts val="600"/>
              </a:spcBef>
            </a:pPr>
            <a:endParaRPr lang="en-IN" sz="1900" b="1" dirty="0" smtClean="0">
              <a:solidFill>
                <a:schemeClr val="bg2">
                  <a:lumMod val="20000"/>
                  <a:lumOff val="80000"/>
                </a:schemeClr>
              </a:solidFill>
            </a:endParaRPr>
          </a:p>
          <a:p>
            <a:pPr marR="5080">
              <a:lnSpc>
                <a:spcPct val="120000"/>
              </a:lnSpc>
              <a:spcBef>
                <a:spcPts val="600"/>
              </a:spcBef>
            </a:pPr>
            <a:endParaRPr lang="en-US" sz="19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90688"/>
            <a:ext cx="576000" cy="576000"/>
          </a:xfrm>
        </p:spPr>
      </p:pic>
      <p:sp>
        <p:nvSpPr>
          <p:cNvPr id="12"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786902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smtClean="0">
                <a:solidFill>
                  <a:schemeClr val="bg2">
                    <a:lumMod val="20000"/>
                    <a:lumOff val="80000"/>
                  </a:schemeClr>
                </a:solidFill>
              </a:rPr>
              <a:t>ER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4" name="Picture 3"/>
          <p:cNvPicPr>
            <a:picLocks noChangeAspect="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3136307" y="341832"/>
            <a:ext cx="6118788" cy="6343335"/>
          </a:xfrm>
          <a:prstGeom prst="rect">
            <a:avLst/>
          </a:prstGeom>
        </p:spPr>
      </p:pic>
    </p:spTree>
    <p:extLst>
      <p:ext uri="{BB962C8B-B14F-4D97-AF65-F5344CB8AC3E}">
        <p14:creationId xmlns:p14="http://schemas.microsoft.com/office/powerpoint/2010/main" val="3089265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8547"/>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smtClean="0">
                <a:solidFill>
                  <a:schemeClr val="bg2">
                    <a:lumMod val="20000"/>
                    <a:lumOff val="80000"/>
                  </a:schemeClr>
                </a:solidFill>
              </a:rPr>
              <a:t>Class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3" name="Picture 2"/>
          <p:cNvPicPr>
            <a:picLocks noChangeAspect="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4691641" y="401652"/>
            <a:ext cx="2341548" cy="6264687"/>
          </a:xfrm>
          <a:prstGeom prst="rect">
            <a:avLst/>
          </a:prstGeom>
        </p:spPr>
      </p:pic>
    </p:spTree>
    <p:extLst>
      <p:ext uri="{BB962C8B-B14F-4D97-AF65-F5344CB8AC3E}">
        <p14:creationId xmlns:p14="http://schemas.microsoft.com/office/powerpoint/2010/main" val="1295824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err="1" smtClean="0">
                <a:solidFill>
                  <a:schemeClr val="bg2">
                    <a:lumMod val="20000"/>
                    <a:lumOff val="80000"/>
                  </a:schemeClr>
                </a:solidFill>
              </a:rPr>
              <a:t>Usecase</a:t>
            </a:r>
            <a:r>
              <a:rPr lang="en-IN" sz="1900" b="1" dirty="0" smtClean="0">
                <a:solidFill>
                  <a:schemeClr val="bg2">
                    <a:lumMod val="20000"/>
                    <a:lumOff val="80000"/>
                  </a:schemeClr>
                </a:solidFill>
              </a:rPr>
              <a:t>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4" name="Picture 3"/>
          <p:cNvPicPr>
            <a:picLocks noChangeAspect="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3758952" y="401653"/>
            <a:ext cx="5060308" cy="6204246"/>
          </a:xfrm>
          <a:prstGeom prst="rect">
            <a:avLst/>
          </a:prstGeom>
        </p:spPr>
      </p:pic>
    </p:spTree>
    <p:extLst>
      <p:ext uri="{BB962C8B-B14F-4D97-AF65-F5344CB8AC3E}">
        <p14:creationId xmlns:p14="http://schemas.microsoft.com/office/powerpoint/2010/main" val="2492616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smtClean="0">
                <a:solidFill>
                  <a:schemeClr val="bg2">
                    <a:lumMod val="20000"/>
                    <a:lumOff val="80000"/>
                  </a:schemeClr>
                </a:solidFill>
              </a:rPr>
              <a:t>Sequence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4" name="Picture 3"/>
          <p:cNvPicPr>
            <a:picLocks noChangeAspect="1"/>
          </p:cNvPicPr>
          <p:nvPr/>
        </p:nvPicPr>
        <p:blipFill>
          <a:blip r:embed="rId5">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672216" y="356594"/>
            <a:ext cx="6477119" cy="6183433"/>
          </a:xfrm>
          <a:prstGeom prst="rect">
            <a:avLst/>
          </a:prstGeom>
        </p:spPr>
      </p:pic>
    </p:spTree>
    <p:extLst>
      <p:ext uri="{BB962C8B-B14F-4D97-AF65-F5344CB8AC3E}">
        <p14:creationId xmlns:p14="http://schemas.microsoft.com/office/powerpoint/2010/main" val="1128046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smtClean="0">
                <a:solidFill>
                  <a:schemeClr val="bg2">
                    <a:lumMod val="20000"/>
                    <a:lumOff val="80000"/>
                  </a:schemeClr>
                </a:solidFill>
              </a:rPr>
              <a:t>Activity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5984" y="290558"/>
            <a:ext cx="4180032" cy="6349524"/>
          </a:xfrm>
          <a:prstGeom prst="rect">
            <a:avLst/>
          </a:prstGeom>
        </p:spPr>
      </p:pic>
    </p:spTree>
    <p:extLst>
      <p:ext uri="{BB962C8B-B14F-4D97-AF65-F5344CB8AC3E}">
        <p14:creationId xmlns:p14="http://schemas.microsoft.com/office/powerpoint/2010/main" val="422202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1"/>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16</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062861" y="674567"/>
            <a:ext cx="9875869" cy="2204752"/>
          </a:xfrm>
        </p:spPr>
        <p:txBody>
          <a:bodyPr>
            <a:noAutofit/>
          </a:bodyPr>
          <a:lstStyle/>
          <a:p>
            <a:pPr marL="12700" algn="just">
              <a:lnSpc>
                <a:spcPct val="120000"/>
              </a:lnSpc>
              <a:spcBef>
                <a:spcPts val="100"/>
              </a:spcBef>
            </a:pPr>
            <a:r>
              <a:rPr lang="en-IN" sz="1900" b="1" dirty="0" smtClean="0">
                <a:solidFill>
                  <a:schemeClr val="bg2">
                    <a:lumMod val="20000"/>
                    <a:lumOff val="80000"/>
                  </a:schemeClr>
                </a:solidFill>
              </a:rPr>
              <a:t>Component Diagram</a:t>
            </a:r>
            <a:r>
              <a:rPr lang="en-IN" sz="1900" b="1" dirty="0" smtClean="0">
                <a:solidFill>
                  <a:schemeClr val="bg2">
                    <a:lumMod val="20000"/>
                    <a:lumOff val="80000"/>
                  </a:schemeClr>
                </a:solidFill>
              </a:rPr>
              <a:t>:</a:t>
            </a:r>
            <a:endParaRPr lang="en-IN" sz="1900" b="1" dirty="0" smtClean="0">
              <a:solidFill>
                <a:schemeClr val="bg2">
                  <a:lumMod val="20000"/>
                  <a:lumOff val="80000"/>
                </a:schemeClr>
              </a:solidFill>
            </a:endParaRPr>
          </a:p>
          <a:p>
            <a:pPr algn="just"/>
            <a:endParaRPr lang="en-US" sz="1400" i="1" dirty="0" smtClean="0">
              <a:solidFill>
                <a:schemeClr val="bg2">
                  <a:lumMod val="20000"/>
                  <a:lumOff val="80000"/>
                </a:schemeClr>
              </a:solidFill>
            </a:endParaRP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486861" y="608207"/>
            <a:ext cx="576000" cy="576000"/>
          </a:xfrm>
        </p:spPr>
      </p:pic>
      <p:pic>
        <p:nvPicPr>
          <p:cNvPr id="3" name="Picture 2"/>
          <p:cNvPicPr>
            <a:picLocks noChangeAspect="1"/>
          </p:cNvPicPr>
          <p:nvPr/>
        </p:nvPicPr>
        <p:blipFill rotWithShape="1">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3186983" y="1264776"/>
            <a:ext cx="5818034" cy="5345399"/>
          </a:xfrm>
          <a:prstGeom prst="rect">
            <a:avLst/>
          </a:prstGeom>
        </p:spPr>
      </p:pic>
    </p:spTree>
    <p:extLst>
      <p:ext uri="{BB962C8B-B14F-4D97-AF65-F5344CB8AC3E}">
        <p14:creationId xmlns:p14="http://schemas.microsoft.com/office/powerpoint/2010/main" val="2008495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17</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gn="just">
              <a:lnSpc>
                <a:spcPct val="120000"/>
              </a:lnSpc>
              <a:spcBef>
                <a:spcPts val="100"/>
              </a:spcBef>
            </a:pPr>
            <a:r>
              <a:rPr lang="en-US" sz="1900" b="1" dirty="0" smtClean="0">
                <a:solidFill>
                  <a:schemeClr val="bg2">
                    <a:lumMod val="20000"/>
                    <a:lumOff val="80000"/>
                  </a:schemeClr>
                </a:solidFill>
              </a:rPr>
              <a:t>Data Model</a:t>
            </a:r>
            <a:r>
              <a:rPr lang="en-US" sz="1900" b="1" dirty="0" smtClean="0">
                <a:solidFill>
                  <a:schemeClr val="bg2">
                    <a:lumMod val="20000"/>
                    <a:lumOff val="80000"/>
                  </a:schemeClr>
                </a:solidFill>
              </a:rPr>
              <a:t>:</a:t>
            </a:r>
            <a:endParaRPr lang="en-US" sz="1900" b="1" dirty="0">
              <a:solidFill>
                <a:schemeClr val="bg2">
                  <a:lumMod val="20000"/>
                  <a:lumOff val="80000"/>
                </a:schemeClr>
              </a:solidFill>
            </a:endParaRPr>
          </a:p>
          <a:p>
            <a:pPr marL="285750" indent="-285750">
              <a:buFont typeface="Arial" panose="020B0604020202020204" pitchFamily="34" charset="0"/>
              <a:buChar char="•"/>
            </a:pPr>
            <a:r>
              <a:rPr lang="en-US" sz="1400" b="1" i="1" dirty="0">
                <a:solidFill>
                  <a:schemeClr val="bg2">
                    <a:lumMod val="20000"/>
                    <a:lumOff val="80000"/>
                  </a:schemeClr>
                </a:solidFill>
              </a:rPr>
              <a:t>Client Information:</a:t>
            </a:r>
            <a:r>
              <a:rPr lang="en-US" sz="1400" i="1" dirty="0">
                <a:solidFill>
                  <a:schemeClr val="bg2">
                    <a:lumMod val="20000"/>
                    <a:lumOff val="80000"/>
                  </a:schemeClr>
                </a:solidFill>
              </a:rPr>
              <a:t> Store essential client details such as company name, contact information, industry sector, and </a:t>
            </a:r>
            <a:r>
              <a:rPr lang="en-US" sz="1400" i="1" dirty="0" smtClean="0">
                <a:solidFill>
                  <a:schemeClr val="bg2">
                    <a:lumMod val="20000"/>
                    <a:lumOff val="80000"/>
                  </a:schemeClr>
                </a:solidFill>
              </a:rPr>
              <a:t>any </a:t>
            </a:r>
            <a:r>
              <a:rPr lang="en-US" sz="1400" i="1" dirty="0">
                <a:solidFill>
                  <a:schemeClr val="bg2">
                    <a:lumMod val="20000"/>
                    <a:lumOff val="80000"/>
                  </a:schemeClr>
                </a:solidFill>
              </a:rPr>
              <a:t>specific requirements or preferences.</a:t>
            </a:r>
          </a:p>
          <a:p>
            <a:pPr marL="285750" indent="-285750">
              <a:buFont typeface="Arial" panose="020B0604020202020204" pitchFamily="34" charset="0"/>
              <a:buChar char="•"/>
            </a:pPr>
            <a:r>
              <a:rPr lang="en-US" sz="1400" b="1" i="1" dirty="0">
                <a:solidFill>
                  <a:schemeClr val="bg2">
                    <a:lumMod val="20000"/>
                    <a:lumOff val="80000"/>
                  </a:schemeClr>
                </a:solidFill>
              </a:rPr>
              <a:t>Project Details:</a:t>
            </a:r>
            <a:r>
              <a:rPr lang="en-US" sz="1400" i="1" dirty="0">
                <a:solidFill>
                  <a:schemeClr val="bg2">
                    <a:lumMod val="20000"/>
                    <a:lumOff val="80000"/>
                  </a:schemeClr>
                </a:solidFill>
              </a:rPr>
              <a:t> Capture information about each consultancy project, including objectives, scope, timelines, </a:t>
            </a:r>
            <a:r>
              <a:rPr lang="en-US" sz="1400" i="1" dirty="0" smtClean="0">
                <a:solidFill>
                  <a:schemeClr val="bg2">
                    <a:lumMod val="20000"/>
                    <a:lumOff val="80000"/>
                  </a:schemeClr>
                </a:solidFill>
              </a:rPr>
              <a:t>assigned </a:t>
            </a:r>
            <a:r>
              <a:rPr lang="en-US" sz="1400" i="1" dirty="0">
                <a:solidFill>
                  <a:schemeClr val="bg2">
                    <a:lumMod val="20000"/>
                    <a:lumOff val="80000"/>
                  </a:schemeClr>
                </a:solidFill>
              </a:rPr>
              <a:t>consultants, and progress status.</a:t>
            </a:r>
          </a:p>
          <a:p>
            <a:pPr marL="285750" indent="-285750">
              <a:buFont typeface="Arial" panose="020B0604020202020204" pitchFamily="34" charset="0"/>
              <a:buChar char="•"/>
            </a:pPr>
            <a:r>
              <a:rPr lang="en-US" sz="1400" b="1" i="1" dirty="0">
                <a:solidFill>
                  <a:schemeClr val="bg2">
                    <a:lumMod val="20000"/>
                    <a:lumOff val="80000"/>
                  </a:schemeClr>
                </a:solidFill>
              </a:rPr>
              <a:t>Consultant Profiles:</a:t>
            </a:r>
            <a:r>
              <a:rPr lang="en-US" sz="1400" i="1" dirty="0">
                <a:solidFill>
                  <a:schemeClr val="bg2">
                    <a:lumMod val="20000"/>
                    <a:lumOff val="80000"/>
                  </a:schemeClr>
                </a:solidFill>
              </a:rPr>
              <a:t> Maintain profiles for each consultant, including their expertise, qualifications, past projects, and availability.</a:t>
            </a:r>
          </a:p>
          <a:p>
            <a:pPr marL="285750" indent="-285750">
              <a:buFont typeface="Arial" panose="020B0604020202020204" pitchFamily="34" charset="0"/>
              <a:buChar char="•"/>
            </a:pPr>
            <a:r>
              <a:rPr lang="en-US" sz="1400" b="1" i="1" dirty="0">
                <a:solidFill>
                  <a:schemeClr val="bg2">
                    <a:lumMod val="20000"/>
                    <a:lumOff val="80000"/>
                  </a:schemeClr>
                </a:solidFill>
              </a:rPr>
              <a:t>Engagement History:</a:t>
            </a:r>
            <a:r>
              <a:rPr lang="en-US" sz="1400" i="1" dirty="0">
                <a:solidFill>
                  <a:schemeClr val="bg2">
                    <a:lumMod val="20000"/>
                    <a:lumOff val="80000"/>
                  </a:schemeClr>
                </a:solidFill>
              </a:rPr>
              <a:t> Track the history of interactions and engagements with each client, including meeting notes, deliverables, and communication logs.</a:t>
            </a:r>
          </a:p>
          <a:p>
            <a:pPr marL="285750" indent="-285750">
              <a:buFont typeface="Arial" panose="020B0604020202020204" pitchFamily="34" charset="0"/>
              <a:buChar char="•"/>
            </a:pPr>
            <a:r>
              <a:rPr lang="en-US" sz="1400" b="1" i="1" dirty="0">
                <a:solidFill>
                  <a:schemeClr val="bg2">
                    <a:lumMod val="20000"/>
                    <a:lumOff val="80000"/>
                  </a:schemeClr>
                </a:solidFill>
              </a:rPr>
              <a:t>Financial Data:</a:t>
            </a:r>
            <a:r>
              <a:rPr lang="en-US" sz="1400" i="1" dirty="0">
                <a:solidFill>
                  <a:schemeClr val="bg2">
                    <a:lumMod val="20000"/>
                    <a:lumOff val="80000"/>
                  </a:schemeClr>
                </a:solidFill>
              </a:rPr>
              <a:t> Manage financial aspects such as project budgets, invoices, payments, and expenses.</a:t>
            </a:r>
          </a:p>
          <a:p>
            <a:pPr marL="285750" indent="-285750">
              <a:buFont typeface="Arial" panose="020B0604020202020204" pitchFamily="34" charset="0"/>
              <a:buChar char="•"/>
            </a:pPr>
            <a:r>
              <a:rPr lang="en-US" sz="1400" b="1" i="1" dirty="0">
                <a:solidFill>
                  <a:schemeClr val="bg2">
                    <a:lumMod val="20000"/>
                    <a:lumOff val="80000"/>
                  </a:schemeClr>
                </a:solidFill>
              </a:rPr>
              <a:t>Document Management:</a:t>
            </a:r>
            <a:r>
              <a:rPr lang="en-US" sz="1400" i="1" dirty="0">
                <a:solidFill>
                  <a:schemeClr val="bg2">
                    <a:lumMod val="20000"/>
                    <a:lumOff val="80000"/>
                  </a:schemeClr>
                </a:solidFill>
              </a:rPr>
              <a:t> Provide a centralized repository for storing and organizing documents related to client projects, such as reports, presentations, and contracts.</a:t>
            </a:r>
          </a:p>
          <a:p>
            <a:pPr marL="285750" indent="-285750">
              <a:buFont typeface="Arial" panose="020B0604020202020204" pitchFamily="34" charset="0"/>
              <a:buChar char="•"/>
            </a:pPr>
            <a:r>
              <a:rPr lang="en-US" sz="1400" b="1" i="1" dirty="0">
                <a:solidFill>
                  <a:schemeClr val="bg2">
                    <a:lumMod val="20000"/>
                    <a:lumOff val="80000"/>
                  </a:schemeClr>
                </a:solidFill>
              </a:rPr>
              <a:t>Analytics and Reporting:</a:t>
            </a:r>
            <a:r>
              <a:rPr lang="en-US" sz="1400" i="1" dirty="0">
                <a:solidFill>
                  <a:schemeClr val="bg2">
                    <a:lumMod val="20000"/>
                    <a:lumOff val="80000"/>
                  </a:schemeClr>
                </a:solidFill>
              </a:rPr>
              <a:t> Collect data for performance metrics and generate reports to assess the effectiveness of consultancy services and identify areas for improvement.</a:t>
            </a: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20000"/>
              </a:lnSpc>
              <a:spcBef>
                <a:spcPts val="600"/>
              </a:spcBef>
            </a:pPr>
            <a:endParaRPr lang="en-IN" sz="1900" b="1" dirty="0" smtClean="0">
              <a:solidFill>
                <a:schemeClr val="bg2">
                  <a:lumMod val="20000"/>
                  <a:lumOff val="80000"/>
                </a:schemeClr>
              </a:solidFill>
            </a:endParaRPr>
          </a:p>
          <a:p>
            <a:pPr marR="5080">
              <a:lnSpc>
                <a:spcPct val="120000"/>
              </a:lnSpc>
              <a:spcBef>
                <a:spcPts val="600"/>
              </a:spcBef>
            </a:pPr>
            <a:endParaRPr lang="en-US" sz="19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90688"/>
            <a:ext cx="576000" cy="576000"/>
          </a:xfrm>
        </p:spPr>
      </p:pic>
      <p:sp>
        <p:nvSpPr>
          <p:cNvPr id="12"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466681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gn="just">
              <a:lnSpc>
                <a:spcPct val="120000"/>
              </a:lnSpc>
              <a:spcBef>
                <a:spcPts val="100"/>
              </a:spcBef>
            </a:pPr>
            <a:r>
              <a:rPr lang="en-US" sz="1900" b="1" dirty="0" smtClean="0">
                <a:solidFill>
                  <a:schemeClr val="bg2">
                    <a:lumMod val="20000"/>
                    <a:lumOff val="80000"/>
                  </a:schemeClr>
                </a:solidFill>
              </a:rPr>
              <a:t>User Interfaces:</a:t>
            </a:r>
            <a:endParaRPr lang="en-US" sz="1900" b="1" dirty="0">
              <a:solidFill>
                <a:schemeClr val="bg2">
                  <a:lumMod val="20000"/>
                  <a:lumOff val="80000"/>
                </a:schemeClr>
              </a:solidFill>
            </a:endParaRPr>
          </a:p>
          <a:p>
            <a:r>
              <a:rPr lang="en-US" sz="1400" b="1" i="1" dirty="0">
                <a:solidFill>
                  <a:schemeClr val="bg2">
                    <a:lumMod val="20000"/>
                    <a:lumOff val="80000"/>
                  </a:schemeClr>
                </a:solidFill>
              </a:rPr>
              <a:t>Dashboard:</a:t>
            </a:r>
            <a:r>
              <a:rPr lang="en-US" sz="1400" i="1" dirty="0">
                <a:solidFill>
                  <a:schemeClr val="bg2">
                    <a:lumMod val="20000"/>
                    <a:lumOff val="80000"/>
                  </a:schemeClr>
                </a:solidFill>
              </a:rPr>
              <a:t> Create a customizable dashboard for consultants to get an overview of their upcoming tasks, project statuses, and key performance indicators.</a:t>
            </a:r>
          </a:p>
          <a:p>
            <a:r>
              <a:rPr lang="en-US" sz="1400" b="1" i="1" dirty="0">
                <a:solidFill>
                  <a:schemeClr val="bg2">
                    <a:lumMod val="20000"/>
                    <a:lumOff val="80000"/>
                  </a:schemeClr>
                </a:solidFill>
              </a:rPr>
              <a:t>Client Portal:</a:t>
            </a:r>
            <a:r>
              <a:rPr lang="en-US" sz="1400" i="1" dirty="0">
                <a:solidFill>
                  <a:schemeClr val="bg2">
                    <a:lumMod val="20000"/>
                    <a:lumOff val="80000"/>
                  </a:schemeClr>
                </a:solidFill>
              </a:rPr>
              <a:t> Develop a client portal where clients can access project updates, review documents, and communicate with their consultants.</a:t>
            </a:r>
          </a:p>
          <a:p>
            <a:r>
              <a:rPr lang="en-US" sz="1400" b="1" i="1" dirty="0">
                <a:solidFill>
                  <a:schemeClr val="bg2">
                    <a:lumMod val="20000"/>
                    <a:lumOff val="80000"/>
                  </a:schemeClr>
                </a:solidFill>
              </a:rPr>
              <a:t>Project Management Tools:</a:t>
            </a:r>
            <a:r>
              <a:rPr lang="en-US" sz="1400" i="1" dirty="0">
                <a:solidFill>
                  <a:schemeClr val="bg2">
                    <a:lumMod val="20000"/>
                    <a:lumOff val="80000"/>
                  </a:schemeClr>
                </a:solidFill>
              </a:rPr>
              <a:t> Incorporate features for project planning, task assignment, milestone tracking, and collaboration among team members.</a:t>
            </a:r>
          </a:p>
          <a:p>
            <a:r>
              <a:rPr lang="en-US" sz="1400" b="1" i="1" dirty="0">
                <a:solidFill>
                  <a:schemeClr val="bg2">
                    <a:lumMod val="20000"/>
                    <a:lumOff val="80000"/>
                  </a:schemeClr>
                </a:solidFill>
              </a:rPr>
              <a:t>Communication Tools:</a:t>
            </a:r>
            <a:r>
              <a:rPr lang="en-US" sz="1400" i="1" dirty="0">
                <a:solidFill>
                  <a:schemeClr val="bg2">
                    <a:lumMod val="20000"/>
                    <a:lumOff val="80000"/>
                  </a:schemeClr>
                </a:solidFill>
              </a:rPr>
              <a:t> Integrate messaging, email, and video conferencing capabilities to facilitate seamless communication between consultants and clients.</a:t>
            </a:r>
          </a:p>
          <a:p>
            <a:r>
              <a:rPr lang="en-US" sz="1400" b="1" i="1" dirty="0">
                <a:solidFill>
                  <a:schemeClr val="bg2">
                    <a:lumMod val="20000"/>
                    <a:lumOff val="80000"/>
                  </a:schemeClr>
                </a:solidFill>
              </a:rPr>
              <a:t>Document Repository:</a:t>
            </a:r>
            <a:r>
              <a:rPr lang="en-US" sz="1400" i="1" dirty="0">
                <a:solidFill>
                  <a:schemeClr val="bg2">
                    <a:lumMod val="20000"/>
                    <a:lumOff val="80000"/>
                  </a:schemeClr>
                </a:solidFill>
              </a:rPr>
              <a:t> Implement a user-friendly interface for uploading, organizing, and sharing documents securely within the software.</a:t>
            </a:r>
          </a:p>
          <a:p>
            <a:r>
              <a:rPr lang="en-US" sz="1400" b="1" i="1" dirty="0">
                <a:solidFill>
                  <a:schemeClr val="bg2">
                    <a:lumMod val="20000"/>
                    <a:lumOff val="80000"/>
                  </a:schemeClr>
                </a:solidFill>
              </a:rPr>
              <a:t>Reporting Module:</a:t>
            </a:r>
            <a:r>
              <a:rPr lang="en-US" sz="1400" i="1" dirty="0">
                <a:solidFill>
                  <a:schemeClr val="bg2">
                    <a:lumMod val="20000"/>
                    <a:lumOff val="80000"/>
                  </a:schemeClr>
                </a:solidFill>
              </a:rPr>
              <a:t> Provide interactive reporting tools that allow users to generate customized reports and visualize data insights.</a:t>
            </a:r>
          </a:p>
          <a:p>
            <a:r>
              <a:rPr lang="en-US" sz="1400" b="1" i="1" dirty="0">
                <a:solidFill>
                  <a:schemeClr val="bg2">
                    <a:lumMod val="20000"/>
                    <a:lumOff val="80000"/>
                  </a:schemeClr>
                </a:solidFill>
              </a:rPr>
              <a:t>Mobile Compatibility:</a:t>
            </a:r>
            <a:r>
              <a:rPr lang="en-US" sz="1400" i="1" dirty="0">
                <a:solidFill>
                  <a:schemeClr val="bg2">
                    <a:lumMod val="20000"/>
                    <a:lumOff val="80000"/>
                  </a:schemeClr>
                </a:solidFill>
              </a:rPr>
              <a:t> Ensure that the software is responsive and optimized for mobile devices, allowing users to access key features on the go.</a:t>
            </a:r>
          </a:p>
          <a:p>
            <a:pPr marR="5080" algn="just">
              <a:lnSpc>
                <a:spcPct val="120000"/>
              </a:lnSpc>
              <a:spcBef>
                <a:spcPts val="600"/>
              </a:spcBef>
            </a:pPr>
            <a:endParaRPr lang="en-IN" sz="1400" b="1" i="1" dirty="0" smtClean="0">
              <a:solidFill>
                <a:schemeClr val="bg2">
                  <a:lumMod val="20000"/>
                  <a:lumOff val="80000"/>
                </a:schemeClr>
              </a:solidFill>
            </a:endParaRPr>
          </a:p>
          <a:p>
            <a:pPr marR="5080">
              <a:lnSpc>
                <a:spcPct val="120000"/>
              </a:lnSpc>
              <a:spcBef>
                <a:spcPts val="600"/>
              </a:spcBef>
            </a:pPr>
            <a:endParaRPr lang="en-US" sz="19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90688"/>
            <a:ext cx="576000" cy="576000"/>
          </a:xfrm>
        </p:spPr>
      </p:pic>
      <p:sp>
        <p:nvSpPr>
          <p:cNvPr id="8"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484685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Placeholder 46" descr="People discuss something">
            <a:extLst>
              <a:ext uri="{FF2B5EF4-FFF2-40B4-BE49-F238E27FC236}">
                <a16:creationId xmlns="" xmlns:a16="http://schemas.microsoft.com/office/drawing/2014/main" id="{0FD54BB1-BA8F-46B1-AE35-C73B73A48218}"/>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1350"/>
            <a:ext cx="12189599" cy="6856649"/>
          </a:xfrm>
        </p:spPr>
      </p:pic>
      <p:sp>
        <p:nvSpPr>
          <p:cNvPr id="35" name="object 3" descr="Blue rectangle">
            <a:extLst>
              <a:ext uri="{FF2B5EF4-FFF2-40B4-BE49-F238E27FC236}">
                <a16:creationId xmlns="" xmlns:a16="http://schemas.microsoft.com/office/drawing/2014/main" id="{9206F938-D64B-410D-BE2D-847D78F81E42}"/>
              </a:ext>
            </a:extLst>
          </p:cNvPr>
          <p:cNvSpPr/>
          <p:nvPr/>
        </p:nvSpPr>
        <p:spPr>
          <a:xfrm>
            <a:off x="3600" y="0"/>
            <a:ext cx="121884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Blue rectangle">
            <a:extLst>
              <a:ext uri="{FF2B5EF4-FFF2-40B4-BE49-F238E27FC236}">
                <a16:creationId xmlns="" xmlns:a16="http://schemas.microsoft.com/office/drawing/2014/main" id="{B743B096-6BB3-4330-9D5B-22EEBAF87BEE}"/>
              </a:ext>
            </a:extLst>
          </p:cNvPr>
          <p:cNvSpPr/>
          <p:nvPr/>
        </p:nvSpPr>
        <p:spPr>
          <a:xfrm>
            <a:off x="0" y="2770632"/>
            <a:ext cx="12192000" cy="1316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descr="Blue circle">
            <a:extLst>
              <a:ext uri="{FF2B5EF4-FFF2-40B4-BE49-F238E27FC236}">
                <a16:creationId xmlns="" xmlns:a16="http://schemas.microsoft.com/office/drawing/2014/main" id="{48354ED0-9392-4301-B2D6-A5335876F77D}"/>
              </a:ext>
            </a:extLst>
          </p:cNvPr>
          <p:cNvSpPr/>
          <p:nvPr/>
        </p:nvSpPr>
        <p:spPr>
          <a:xfrm>
            <a:off x="1557528" y="2004364"/>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descr="Blue circle">
            <a:extLst>
              <a:ext uri="{FF2B5EF4-FFF2-40B4-BE49-F238E27FC236}">
                <a16:creationId xmlns="" xmlns:a16="http://schemas.microsoft.com/office/drawing/2014/main" id="{0AD89AAC-7A26-4BF6-8BF7-D301C467BE24}"/>
              </a:ext>
            </a:extLst>
          </p:cNvPr>
          <p:cNvSpPr/>
          <p:nvPr/>
        </p:nvSpPr>
        <p:spPr>
          <a:xfrm>
            <a:off x="7790688" y="1981199"/>
            <a:ext cx="2843784" cy="284378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F1CE755E-A3DE-48FA-953D-4B2CFF013E30}"/>
              </a:ext>
            </a:extLst>
          </p:cNvPr>
          <p:cNvSpPr>
            <a:spLocks noGrp="1"/>
          </p:cNvSpPr>
          <p:nvPr>
            <p:ph type="sldNum" sz="quarter" idx="12"/>
          </p:nvPr>
        </p:nvSpPr>
        <p:spPr/>
        <p:txBody>
          <a:bodyPr/>
          <a:lstStyle/>
          <a:p>
            <a:fld id="{82EE24B5-652C-4DB5-B7C3-B5BBEC1280B1}" type="slidenum">
              <a:rPr lang="en-US" smtClean="0"/>
              <a:t>19</a:t>
            </a:fld>
            <a:endParaRPr lang="en-US" dirty="0"/>
          </a:p>
        </p:txBody>
      </p:sp>
      <p:sp>
        <p:nvSpPr>
          <p:cNvPr id="4" name="Title 3">
            <a:extLst>
              <a:ext uri="{FF2B5EF4-FFF2-40B4-BE49-F238E27FC236}">
                <a16:creationId xmlns="" xmlns:a16="http://schemas.microsoft.com/office/drawing/2014/main" id="{0558CBCC-46BE-4654-9B01-07B35CF17C32}"/>
              </a:ext>
            </a:extLst>
          </p:cNvPr>
          <p:cNvSpPr>
            <a:spLocks noGrp="1"/>
          </p:cNvSpPr>
          <p:nvPr>
            <p:ph type="title"/>
          </p:nvPr>
        </p:nvSpPr>
        <p:spPr bwMode="ltGray"/>
        <p:txBody>
          <a:bodyPr/>
          <a:lstStyle/>
          <a:p>
            <a:r>
              <a:rPr lang="en-US" dirty="0">
                <a:solidFill>
                  <a:schemeClr val="bg1"/>
                </a:solidFill>
              </a:rPr>
              <a:t>THE TEAM</a:t>
            </a:r>
          </a:p>
        </p:txBody>
      </p:sp>
      <p:sp>
        <p:nvSpPr>
          <p:cNvPr id="42" name="Text Placeholder 41">
            <a:extLst>
              <a:ext uri="{FF2B5EF4-FFF2-40B4-BE49-F238E27FC236}">
                <a16:creationId xmlns="" xmlns:a16="http://schemas.microsoft.com/office/drawing/2014/main" id="{D70BF709-D6E1-4AFF-A538-E9F7D1A452C2}"/>
              </a:ext>
            </a:extLst>
          </p:cNvPr>
          <p:cNvSpPr>
            <a:spLocks noGrp="1"/>
          </p:cNvSpPr>
          <p:nvPr>
            <p:ph type="body" sz="quarter" idx="19"/>
          </p:nvPr>
        </p:nvSpPr>
        <p:spPr bwMode="white"/>
        <p:txBody>
          <a:bodyPr>
            <a:normAutofit/>
          </a:bodyPr>
          <a:lstStyle/>
          <a:p>
            <a:pPr>
              <a:lnSpc>
                <a:spcPct val="100000"/>
              </a:lnSpc>
              <a:spcBef>
                <a:spcPts val="0"/>
              </a:spcBef>
            </a:pPr>
            <a:r>
              <a:rPr lang="en-US" dirty="0" smtClean="0"/>
              <a:t>Tanmay Bagul</a:t>
            </a:r>
            <a:endParaRPr lang="en-US" dirty="0"/>
          </a:p>
          <a:p>
            <a:pPr>
              <a:lnSpc>
                <a:spcPct val="100000"/>
              </a:lnSpc>
              <a:spcBef>
                <a:spcPts val="0"/>
              </a:spcBef>
            </a:pPr>
            <a:r>
              <a:rPr lang="en-US" sz="1600" i="1" dirty="0" smtClean="0">
                <a:solidFill>
                  <a:schemeClr val="bg2"/>
                </a:solidFill>
                <a:latin typeface="+mn-lt"/>
              </a:rPr>
              <a:t>Developer</a:t>
            </a:r>
            <a:endParaRPr lang="en-US" sz="1600" i="1" dirty="0">
              <a:solidFill>
                <a:schemeClr val="bg2"/>
              </a:solidFill>
              <a:latin typeface="+mn-lt"/>
            </a:endParaRPr>
          </a:p>
        </p:txBody>
      </p:sp>
      <p:sp>
        <p:nvSpPr>
          <p:cNvPr id="43" name="Text Placeholder 42">
            <a:extLst>
              <a:ext uri="{FF2B5EF4-FFF2-40B4-BE49-F238E27FC236}">
                <a16:creationId xmlns="" xmlns:a16="http://schemas.microsoft.com/office/drawing/2014/main" id="{8CE3A891-B3D6-4B07-A0B9-8F86A9EE5882}"/>
              </a:ext>
            </a:extLst>
          </p:cNvPr>
          <p:cNvSpPr>
            <a:spLocks noGrp="1"/>
          </p:cNvSpPr>
          <p:nvPr>
            <p:ph type="body" sz="quarter" idx="20"/>
          </p:nvPr>
        </p:nvSpPr>
        <p:spPr bwMode="white">
          <a:xfrm>
            <a:off x="4745831" y="5628583"/>
            <a:ext cx="2700338" cy="738187"/>
          </a:xfrm>
        </p:spPr>
        <p:txBody>
          <a:bodyPr/>
          <a:lstStyle/>
          <a:p>
            <a:pPr>
              <a:lnSpc>
                <a:spcPct val="100000"/>
              </a:lnSpc>
              <a:spcBef>
                <a:spcPts val="0"/>
              </a:spcBef>
            </a:pPr>
            <a:r>
              <a:rPr lang="en-US" dirty="0" err="1" smtClean="0"/>
              <a:t>ChatGPT</a:t>
            </a:r>
            <a:endParaRPr lang="en-US" dirty="0"/>
          </a:p>
          <a:p>
            <a:pPr>
              <a:lnSpc>
                <a:spcPct val="100000"/>
              </a:lnSpc>
              <a:spcBef>
                <a:spcPts val="0"/>
              </a:spcBef>
            </a:pPr>
            <a:r>
              <a:rPr lang="en-US" sz="1600" i="1" dirty="0" smtClean="0">
                <a:solidFill>
                  <a:schemeClr val="bg2"/>
                </a:solidFill>
                <a:latin typeface="+mn-lt"/>
              </a:rPr>
              <a:t>Helper</a:t>
            </a:r>
            <a:endParaRPr lang="en-US" sz="1600" i="1" dirty="0">
              <a:solidFill>
                <a:schemeClr val="bg2"/>
              </a:solidFill>
              <a:latin typeface="+mn-lt"/>
            </a:endParaRPr>
          </a:p>
        </p:txBody>
      </p:sp>
      <p:sp>
        <p:nvSpPr>
          <p:cNvPr id="44" name="Text Placeholder 43">
            <a:extLst>
              <a:ext uri="{FF2B5EF4-FFF2-40B4-BE49-F238E27FC236}">
                <a16:creationId xmlns="" xmlns:a16="http://schemas.microsoft.com/office/drawing/2014/main" id="{C7D8CB18-31C2-421A-B086-BCC239E2F5A9}"/>
              </a:ext>
            </a:extLst>
          </p:cNvPr>
          <p:cNvSpPr>
            <a:spLocks noGrp="1"/>
          </p:cNvSpPr>
          <p:nvPr>
            <p:ph type="body" sz="quarter" idx="21"/>
          </p:nvPr>
        </p:nvSpPr>
        <p:spPr bwMode="white"/>
        <p:txBody>
          <a:bodyPr/>
          <a:lstStyle/>
          <a:p>
            <a:pPr>
              <a:lnSpc>
                <a:spcPct val="100000"/>
              </a:lnSpc>
              <a:spcBef>
                <a:spcPts val="0"/>
              </a:spcBef>
            </a:pPr>
            <a:r>
              <a:rPr lang="en-US" dirty="0" err="1" smtClean="0"/>
              <a:t>Bhavesh</a:t>
            </a:r>
            <a:r>
              <a:rPr lang="en-US" dirty="0" smtClean="0"/>
              <a:t> Sharma</a:t>
            </a:r>
          </a:p>
          <a:p>
            <a:pPr>
              <a:lnSpc>
                <a:spcPct val="100000"/>
              </a:lnSpc>
              <a:spcBef>
                <a:spcPts val="0"/>
              </a:spcBef>
            </a:pPr>
            <a:r>
              <a:rPr lang="en-US" sz="1600" i="1" dirty="0" smtClean="0">
                <a:solidFill>
                  <a:schemeClr val="bg2"/>
                </a:solidFill>
                <a:latin typeface="+mn-lt"/>
              </a:rPr>
              <a:t>Developer</a:t>
            </a:r>
            <a:endParaRPr lang="en-US" sz="1600" i="1" dirty="0">
              <a:solidFill>
                <a:schemeClr val="bg2"/>
              </a:solidFill>
              <a:latin typeface="+mn-lt"/>
            </a:endParaRPr>
          </a:p>
        </p:txBody>
      </p:sp>
      <p:sp>
        <p:nvSpPr>
          <p:cNvPr id="49" name="object 6" descr="Beige rectangle">
            <a:extLst>
              <a:ext uri="{FF2B5EF4-FFF2-40B4-BE49-F238E27FC236}">
                <a16:creationId xmlns="" xmlns:a16="http://schemas.microsoft.com/office/drawing/2014/main" id="{E67B2D0F-2920-4165-BC82-05237362DABB}"/>
              </a:ext>
            </a:extLst>
          </p:cNvPr>
          <p:cNvSpPr/>
          <p:nvPr/>
        </p:nvSpPr>
        <p:spPr bwMode="ltGray">
          <a:xfrm>
            <a:off x="957251" y="1352776"/>
            <a:ext cx="2124000" cy="0"/>
          </a:xfrm>
          <a:custGeom>
            <a:avLst/>
            <a:gdLst/>
            <a:ahLst/>
            <a:cxnLst/>
            <a:rect l="l" t="t" r="r" b="b"/>
            <a:pathLst>
              <a:path w="1934210">
                <a:moveTo>
                  <a:pt x="0" y="0"/>
                </a:moveTo>
                <a:lnTo>
                  <a:pt x="1933600" y="0"/>
                </a:lnTo>
              </a:path>
            </a:pathLst>
          </a:custGeom>
          <a:ln w="54863">
            <a:solidFill>
              <a:schemeClr val="accent1"/>
            </a:solidFill>
          </a:ln>
        </p:spPr>
        <p:txBody>
          <a:bodyPr wrap="square" lIns="0" tIns="0" rIns="0" bIns="0" rtlCol="0"/>
          <a:lstStyle/>
          <a:p>
            <a:endParaRPr lang="en-US" dirty="0"/>
          </a:p>
        </p:txBody>
      </p:sp>
      <p:pic>
        <p:nvPicPr>
          <p:cNvPr id="53" name="Picture Placeholder 52">
            <a:extLst>
              <a:ext uri="{FF2B5EF4-FFF2-40B4-BE49-F238E27FC236}">
                <a16:creationId xmlns="" xmlns:a16="http://schemas.microsoft.com/office/drawing/2014/main" id="{4F21771F-9679-4088-A72C-1BE0AC04B6BE}"/>
              </a:ext>
            </a:extLst>
          </p:cNvPr>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tretch>
            <a:fillRect/>
          </a:stretch>
        </p:blipFill>
        <p:spPr>
          <a:xfrm>
            <a:off x="1841637" y="2219248"/>
            <a:ext cx="2275565" cy="2414016"/>
          </a:xfrm>
        </p:spPr>
      </p:pic>
      <p:pic>
        <p:nvPicPr>
          <p:cNvPr id="61" name="Picture Placeholder 60">
            <a:extLst>
              <a:ext uri="{FF2B5EF4-FFF2-40B4-BE49-F238E27FC236}">
                <a16:creationId xmlns="" xmlns:a16="http://schemas.microsoft.com/office/drawing/2014/main" id="{FF5F0811-386E-4C21-BC9F-29D6AEEA7A21}"/>
              </a:ext>
            </a:extLst>
          </p:cNvPr>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tretch>
            <a:fillRect/>
          </a:stretch>
        </p:blipFill>
        <p:spPr>
          <a:xfrm>
            <a:off x="8005572" y="2271600"/>
            <a:ext cx="2414016" cy="2262982"/>
          </a:xfrm>
        </p:spPr>
      </p:pic>
      <p:sp>
        <p:nvSpPr>
          <p:cNvPr id="29" name="Oval 28" descr="Beige circle">
            <a:extLst>
              <a:ext uri="{FF2B5EF4-FFF2-40B4-BE49-F238E27FC236}">
                <a16:creationId xmlns="" xmlns:a16="http://schemas.microsoft.com/office/drawing/2014/main" id="{23AE393F-46ED-4451-AACA-7EC20B0EE16F}"/>
              </a:ext>
            </a:extLst>
          </p:cNvPr>
          <p:cNvSpPr/>
          <p:nvPr/>
        </p:nvSpPr>
        <p:spPr>
          <a:xfrm>
            <a:off x="4111752" y="1544325"/>
            <a:ext cx="3968496" cy="396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Placeholder 8"/>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065904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0"/>
            <a:ext cx="6991350" cy="6858000"/>
          </a:xfrm>
          <a:prstGeom prst="rect">
            <a:avLst/>
          </a:prstGeom>
        </p:spPr>
      </p:pic>
      <p:sp>
        <p:nvSpPr>
          <p:cNvPr id="5" name="object 3" descr="Beige rectangle">
            <a:extLst>
              <a:ext uri="{FF2B5EF4-FFF2-40B4-BE49-F238E27FC236}">
                <a16:creationId xmlns=""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smtClean="0">
                <a:solidFill>
                  <a:schemeClr val="bg1"/>
                </a:solidFill>
              </a:rPr>
              <a:t>OUR BIG IDEA</a:t>
            </a:r>
            <a:endParaRPr lang="en-US" dirty="0"/>
          </a:p>
        </p:txBody>
      </p:sp>
      <p:sp>
        <p:nvSpPr>
          <p:cNvPr id="3" name="Slide Number Placeholder 2">
            <a:extLst>
              <a:ext uri="{FF2B5EF4-FFF2-40B4-BE49-F238E27FC236}">
                <a16:creationId xmlns=""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smtClean="0">
                <a:solidFill>
                  <a:schemeClr val="bg2">
                    <a:lumMod val="20000"/>
                    <a:lumOff val="80000"/>
                  </a:schemeClr>
                </a:solidFill>
                <a:cs typeface="Arial"/>
              </a:rPr>
              <a:t>Business Consulting is at the core of our services.</a:t>
            </a:r>
            <a:r>
              <a:rPr lang="en-US" sz="1800" i="1" spc="-25" dirty="0">
                <a:solidFill>
                  <a:schemeClr val="bg2">
                    <a:lumMod val="20000"/>
                    <a:lumOff val="80000"/>
                  </a:schemeClr>
                </a:solidFill>
                <a:cs typeface="Arial"/>
              </a:rPr>
              <a:t> </a:t>
            </a:r>
            <a:r>
              <a:rPr lang="en-US" sz="1800" i="1" spc="-25" dirty="0" smtClean="0">
                <a:solidFill>
                  <a:schemeClr val="bg2">
                    <a:lumMod val="20000"/>
                    <a:lumOff val="80000"/>
                  </a:schemeClr>
                </a:solidFill>
                <a:cs typeface="Arial"/>
              </a:rPr>
              <a:t>We have built repute on an age old consulting services globally. Our Satisfied customers is our key selling point.</a:t>
            </a:r>
          </a:p>
          <a:p>
            <a:pPr marL="0" indent="0">
              <a:buNone/>
            </a:pPr>
            <a:r>
              <a:rPr lang="en-US" sz="1800" i="1" spc="-25" dirty="0" smtClean="0">
                <a:solidFill>
                  <a:schemeClr val="bg2">
                    <a:lumMod val="20000"/>
                    <a:lumOff val="80000"/>
                  </a:schemeClr>
                </a:solidFill>
                <a:cs typeface="Arial"/>
              </a:rPr>
              <a:t>We build Business	 for the World.</a:t>
            </a:r>
            <a:endParaRPr lang="en-US" sz="1800" i="1" spc="-25" dirty="0">
              <a:solidFill>
                <a:schemeClr val="bg2">
                  <a:lumMod val="20000"/>
                  <a:lumOff val="80000"/>
                </a:schemeClr>
              </a:solidFill>
              <a:cs typeface="Arial"/>
            </a:endParaRPr>
          </a:p>
        </p:txBody>
      </p:sp>
    </p:spTree>
    <p:extLst>
      <p:ext uri="{BB962C8B-B14F-4D97-AF65-F5344CB8AC3E}">
        <p14:creationId xmlns:p14="http://schemas.microsoft.com/office/powerpoint/2010/main" val="1793949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 xmlns:a16="http://schemas.microsoft.com/office/drawing/2014/main" id="{D5537408-2125-4CE5-92A7-F7E0FCBA31D0}"/>
              </a:ext>
            </a:extLst>
          </p:cNvPr>
          <p:cNvSpPr txBox="1">
            <a:spLocks/>
          </p:cNvSpPr>
          <p:nvPr/>
        </p:nvSpPr>
        <p:spPr>
          <a:xfrm>
            <a:off x="-1" y="1341439"/>
            <a:ext cx="7172078"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dirty="0" smtClean="0">
                <a:solidFill>
                  <a:schemeClr val="bg2">
                    <a:lumMod val="20000"/>
                    <a:lumOff val="80000"/>
                    <a:alpha val="75000"/>
                  </a:schemeClr>
                </a:solidFill>
                <a:cs typeface="Arial"/>
              </a:rPr>
              <a:t>Tanmay Bagul</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smtClean="0">
                <a:solidFill>
                  <a:schemeClr val="bg2">
                    <a:lumMod val="20000"/>
                    <a:lumOff val="80000"/>
                    <a:alpha val="75000"/>
                  </a:schemeClr>
                </a:solidFill>
                <a:cs typeface="Arial"/>
              </a:rPr>
              <a:t>Roll No. SG102</a:t>
            </a:r>
            <a:endParaRPr lang="en-US" sz="2500" b="1" i="1" dirty="0" smtClean="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endParaRPr lang="en-US" sz="5000" dirty="0"/>
          </a:p>
        </p:txBody>
      </p:sp>
      <p:pic>
        <p:nvPicPr>
          <p:cNvPr id="11" name="Graphic 10" descr="Person icon">
            <a:extLst>
              <a:ext uri="{FF2B5EF4-FFF2-40B4-BE49-F238E27FC236}">
                <a16:creationId xmlns="" xmlns:a16="http://schemas.microsoft.com/office/drawing/2014/main" id="{623730AD-04DB-4D31-90B9-486007BC48F8}"/>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935237" y="3470503"/>
            <a:ext cx="342900" cy="352425"/>
          </a:xfrm>
          <a:prstGeom prst="rect">
            <a:avLst/>
          </a:prstGeom>
        </p:spPr>
      </p:pic>
      <p:pic>
        <p:nvPicPr>
          <p:cNvPr id="13" name="Graphic 12" descr="Phone icon">
            <a:extLst>
              <a:ext uri="{FF2B5EF4-FFF2-40B4-BE49-F238E27FC236}">
                <a16:creationId xmlns="" xmlns:a16="http://schemas.microsoft.com/office/drawing/2014/main" id="{E1FE68E0-BC77-4B86-BF40-6A4FF5062F58}"/>
              </a:ext>
            </a:extLst>
          </p:cNvPr>
          <p:cNvPicPr>
            <a:picLocks noChangeAspect="1"/>
          </p:cNvPicPr>
          <p:nvPr/>
        </p:nvPicPr>
        <p:blipFill>
          <a:blip r:embed="rId6">
            <a:extLst>
              <a:ext uri="{96DAC541-7B7A-43D3-8B79-37D633B846F1}">
                <asvg:svgBlip xmlns="" xmlns:asvg="http://schemas.microsoft.com/office/drawing/2016/SVG/main" r:embed="rId9"/>
              </a:ext>
            </a:extLst>
          </a:blip>
          <a:stretch>
            <a:fillRect/>
          </a:stretch>
        </p:blipFill>
        <p:spPr>
          <a:xfrm>
            <a:off x="935237" y="3996421"/>
            <a:ext cx="342900" cy="342900"/>
          </a:xfrm>
          <a:prstGeom prst="rect">
            <a:avLst/>
          </a:prstGeom>
        </p:spPr>
      </p:pic>
    </p:spTree>
    <p:extLst>
      <p:ext uri="{BB962C8B-B14F-4D97-AF65-F5344CB8AC3E}">
        <p14:creationId xmlns:p14="http://schemas.microsoft.com/office/powerpoint/2010/main" val="148695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6" name="Title 5">
            <a:extLst>
              <a:ext uri="{FF2B5EF4-FFF2-40B4-BE49-F238E27FC236}">
                <a16:creationId xmlns=""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r>
              <a:rPr lang="en-US" dirty="0" smtClean="0"/>
              <a:t>1. INTRODUCTION</a:t>
            </a:r>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nSpc>
                <a:spcPct val="120000"/>
              </a:lnSpc>
              <a:spcBef>
                <a:spcPts val="100"/>
              </a:spcBef>
            </a:pPr>
            <a:r>
              <a:rPr lang="en-US" sz="1900" b="1" dirty="0" smtClean="0">
                <a:solidFill>
                  <a:schemeClr val="bg1"/>
                </a:solidFill>
              </a:rPr>
              <a:t>Motivation</a:t>
            </a:r>
            <a:endParaRPr lang="en-US" sz="1900" b="1" dirty="0">
              <a:solidFill>
                <a:schemeClr val="bg1"/>
              </a:solidFill>
            </a:endParaRPr>
          </a:p>
          <a:p>
            <a:pPr marR="5080">
              <a:lnSpc>
                <a:spcPct val="100000"/>
              </a:lnSpc>
              <a:spcBef>
                <a:spcPts val="600"/>
              </a:spcBef>
            </a:pPr>
            <a:r>
              <a:rPr lang="en-US" sz="1400" i="1" dirty="0" smtClean="0">
                <a:solidFill>
                  <a:schemeClr val="bg2">
                    <a:lumMod val="20000"/>
                    <a:lumOff val="80000"/>
                  </a:schemeClr>
                </a:solidFill>
              </a:rPr>
              <a:t>BCG</a:t>
            </a:r>
            <a:r>
              <a:rPr lang="en-US" sz="1400" i="1" dirty="0">
                <a:solidFill>
                  <a:schemeClr val="bg2">
                    <a:lumMod val="20000"/>
                    <a:lumOff val="80000"/>
                  </a:schemeClr>
                </a:solidFill>
              </a:rPr>
              <a:t>, Bain &amp; Company, and McKinsey &amp; Company have established themselves as leaders in the </a:t>
            </a:r>
            <a:r>
              <a:rPr lang="en-US" sz="1400" i="1" dirty="0" smtClean="0">
                <a:solidFill>
                  <a:schemeClr val="bg2">
                    <a:lumMod val="20000"/>
                    <a:lumOff val="80000"/>
                  </a:schemeClr>
                </a:solidFill>
              </a:rPr>
              <a:t>management </a:t>
            </a:r>
            <a:r>
              <a:rPr lang="en-US" sz="1400" i="1" dirty="0">
                <a:solidFill>
                  <a:schemeClr val="bg2">
                    <a:lumMod val="20000"/>
                    <a:lumOff val="80000"/>
                  </a:schemeClr>
                </a:solidFill>
              </a:rPr>
              <a:t>consulting industry, providing innovative solutions and strategic insights to clients worldwide. </a:t>
            </a:r>
            <a:r>
              <a:rPr lang="en-US" sz="1400" i="1" dirty="0" smtClean="0">
                <a:solidFill>
                  <a:schemeClr val="bg2">
                    <a:lumMod val="20000"/>
                    <a:lumOff val="80000"/>
                  </a:schemeClr>
                </a:solidFill>
              </a:rPr>
              <a:t>The </a:t>
            </a:r>
            <a:r>
              <a:rPr lang="en-US" sz="1400" i="1" dirty="0">
                <a:solidFill>
                  <a:schemeClr val="bg2">
                    <a:lumMod val="20000"/>
                    <a:lumOff val="80000"/>
                  </a:schemeClr>
                </a:solidFill>
              </a:rPr>
              <a:t>motivation behind this project stems from the desire to analyze and leverage the expertise of these top </a:t>
            </a:r>
            <a:r>
              <a:rPr lang="en-US" sz="1400" i="1" dirty="0" smtClean="0">
                <a:solidFill>
                  <a:schemeClr val="bg2">
                    <a:lumMod val="20000"/>
                    <a:lumOff val="80000"/>
                  </a:schemeClr>
                </a:solidFill>
              </a:rPr>
              <a:t>consulting </a:t>
            </a:r>
            <a:r>
              <a:rPr lang="en-US" sz="1400" i="1" dirty="0">
                <a:solidFill>
                  <a:schemeClr val="bg2">
                    <a:lumMod val="20000"/>
                    <a:lumOff val="80000"/>
                  </a:schemeClr>
                </a:solidFill>
              </a:rPr>
              <a:t>firms to enhance business consultancy practices.</a:t>
            </a:r>
            <a:endParaRPr lang="en-US" sz="1400" i="1" spc="-15" dirty="0">
              <a:solidFill>
                <a:schemeClr val="bg2">
                  <a:lumMod val="20000"/>
                  <a:lumOff val="80000"/>
                </a:schemeClr>
              </a:solidFill>
              <a:cs typeface="Arial"/>
            </a:endParaRPr>
          </a:p>
          <a:p>
            <a:pPr marR="5080">
              <a:lnSpc>
                <a:spcPct val="120000"/>
              </a:lnSpc>
              <a:spcBef>
                <a:spcPts val="600"/>
              </a:spcBef>
            </a:pPr>
            <a:endParaRPr lang="en-US" sz="1800" i="1" spc="-15" dirty="0" smtClean="0">
              <a:solidFill>
                <a:schemeClr val="bg2">
                  <a:lumMod val="20000"/>
                  <a:lumOff val="80000"/>
                </a:schemeClr>
              </a:solidFill>
              <a:cs typeface="Arial"/>
            </a:endParaRPr>
          </a:p>
          <a:p>
            <a:pPr marR="5080">
              <a:lnSpc>
                <a:spcPct val="120000"/>
              </a:lnSpc>
              <a:spcBef>
                <a:spcPts val="600"/>
              </a:spcBef>
            </a:pPr>
            <a:r>
              <a:rPr lang="en-US" sz="1900" b="1" dirty="0" smtClean="0">
                <a:solidFill>
                  <a:schemeClr val="bg1"/>
                </a:solidFill>
              </a:rPr>
              <a:t>Problem Statement</a:t>
            </a:r>
          </a:p>
          <a:p>
            <a:pPr marR="5080">
              <a:lnSpc>
                <a:spcPct val="120000"/>
              </a:lnSpc>
              <a:spcBef>
                <a:spcPts val="600"/>
              </a:spcBef>
            </a:pPr>
            <a:r>
              <a:rPr lang="en-US" sz="1400" i="1" dirty="0">
                <a:solidFill>
                  <a:schemeClr val="bg2">
                    <a:lumMod val="20000"/>
                    <a:lumOff val="80000"/>
                  </a:schemeClr>
                </a:solidFill>
              </a:rPr>
              <a:t>Despite the wealth of knowledge and resources available from BCG, Bain &amp; Company, and McKinsey &amp; Company, there is a need to consolidate and analyze their insights systematically to extract actionable recommendations for clients. This project aims to address this challenge by acquiring and synthesizing data from these firms to inform strategic decision-making.</a:t>
            </a:r>
            <a:endParaRPr lang="en-US" sz="1400" b="1" i="1" dirty="0">
              <a:solidFill>
                <a:schemeClr val="bg2">
                  <a:lumMod val="20000"/>
                  <a:lumOff val="80000"/>
                </a:schemeClr>
              </a:solidFill>
            </a:endParaRPr>
          </a:p>
          <a:p>
            <a:pPr marR="5080">
              <a:lnSpc>
                <a:spcPct val="120000"/>
              </a:lnSpc>
              <a:spcBef>
                <a:spcPts val="600"/>
              </a:spcBef>
            </a:pPr>
            <a:endParaRPr lang="en-US" sz="18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79575"/>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929705" y="1293402"/>
            <a:ext cx="391015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3"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3410344"/>
            <a:ext cx="576000" cy="576000"/>
          </a:xfrm>
        </p:spPr>
      </p:pic>
    </p:spTree>
    <p:extLst>
      <p:ext uri="{BB962C8B-B14F-4D97-AF65-F5344CB8AC3E}">
        <p14:creationId xmlns:p14="http://schemas.microsoft.com/office/powerpoint/2010/main" val="2930018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14200" y="1174305"/>
            <a:ext cx="9875869" cy="4472077"/>
          </a:xfrm>
        </p:spPr>
        <p:txBody>
          <a:bodyPr>
            <a:noAutofit/>
          </a:bodyPr>
          <a:lstStyle/>
          <a:p>
            <a:pPr marL="12700">
              <a:lnSpc>
                <a:spcPct val="120000"/>
              </a:lnSpc>
              <a:spcBef>
                <a:spcPts val="100"/>
              </a:spcBef>
            </a:pPr>
            <a:r>
              <a:rPr lang="en-US" sz="1900" b="1" dirty="0" smtClean="0">
                <a:solidFill>
                  <a:schemeClr val="bg1"/>
                </a:solidFill>
              </a:rPr>
              <a:t>Purpose</a:t>
            </a:r>
            <a:endParaRPr lang="en-US" sz="1900" b="1" dirty="0">
              <a:solidFill>
                <a:schemeClr val="bg1"/>
              </a:solidFill>
            </a:endParaRPr>
          </a:p>
          <a:p>
            <a:pPr marR="5080" algn="just">
              <a:lnSpc>
                <a:spcPct val="100000"/>
              </a:lnSpc>
              <a:spcBef>
                <a:spcPts val="600"/>
              </a:spcBef>
            </a:pPr>
            <a:r>
              <a:rPr lang="en-US" sz="1400" i="1" dirty="0">
                <a:solidFill>
                  <a:schemeClr val="bg2">
                    <a:lumMod val="20000"/>
                    <a:lumOff val="80000"/>
                  </a:schemeClr>
                </a:solidFill>
              </a:rPr>
              <a:t>The purpose of this project is to gather data from BCG, Bain &amp; Company, and McKinsey &amp; Company and analyze it to identify trends, best practices, and strategic recommendations. The primary objective is to develop actionable insights that can be used to drive business growth, improve operational efficiency, and enhance competitiveness. The goals </a:t>
            </a:r>
            <a:r>
              <a:rPr lang="en-US" sz="1400" i="1" dirty="0" smtClean="0">
                <a:solidFill>
                  <a:schemeClr val="bg2">
                    <a:lumMod val="20000"/>
                    <a:lumOff val="80000"/>
                  </a:schemeClr>
                </a:solidFill>
              </a:rPr>
              <a:t>include:</a:t>
            </a:r>
            <a:endParaRPr lang="en-US" sz="1800" i="1" spc="-15" dirty="0">
              <a:solidFill>
                <a:schemeClr val="bg2">
                  <a:lumMod val="20000"/>
                  <a:lumOff val="80000"/>
                </a:schemeClr>
              </a:solidFill>
              <a:cs typeface="Arial"/>
            </a:endParaRPr>
          </a:p>
          <a:p>
            <a:pPr marR="5080" algn="just">
              <a:lnSpc>
                <a:spcPct val="100000"/>
              </a:lnSpc>
              <a:spcBef>
                <a:spcPts val="600"/>
              </a:spcBef>
            </a:pPr>
            <a:endParaRPr lang="en-US" sz="1800" i="1" spc="-15" dirty="0">
              <a:solidFill>
                <a:schemeClr val="bg2">
                  <a:lumMod val="20000"/>
                  <a:lumOff val="80000"/>
                </a:schemeClr>
              </a:solidFill>
              <a:cs typeface="Arial"/>
            </a:endParaRPr>
          </a:p>
          <a:p>
            <a:pPr marL="285750" indent="-285750" algn="just">
              <a:buFont typeface="Arial" panose="020B0604020202020204" pitchFamily="34" charset="0"/>
              <a:buChar char="•"/>
            </a:pPr>
            <a:r>
              <a:rPr lang="en-US" sz="1400" i="1" dirty="0">
                <a:solidFill>
                  <a:schemeClr val="bg2">
                    <a:lumMod val="20000"/>
                    <a:lumOff val="80000"/>
                  </a:schemeClr>
                </a:solidFill>
              </a:rPr>
              <a:t>Extracting key insights from the data provided by BCG, Bain &amp; Company, and McKinsey &amp; </a:t>
            </a:r>
            <a:r>
              <a:rPr lang="en-US" sz="1400" i="1" dirty="0" smtClean="0">
                <a:solidFill>
                  <a:schemeClr val="bg2">
                    <a:lumMod val="20000"/>
                    <a:lumOff val="80000"/>
                  </a:schemeClr>
                </a:solidFill>
              </a:rPr>
              <a:t>Company.</a:t>
            </a:r>
          </a:p>
          <a:p>
            <a:pPr marL="285750" indent="-285750" algn="just">
              <a:buFont typeface="Arial" panose="020B0604020202020204" pitchFamily="34" charset="0"/>
              <a:buChar char="•"/>
            </a:pPr>
            <a:r>
              <a:rPr lang="en-US" sz="1400" i="1" dirty="0" smtClean="0">
                <a:solidFill>
                  <a:schemeClr val="bg2">
                    <a:lumMod val="20000"/>
                    <a:lumOff val="80000"/>
                  </a:schemeClr>
                </a:solidFill>
              </a:rPr>
              <a:t>Identifying </a:t>
            </a:r>
            <a:r>
              <a:rPr lang="en-US" sz="1400" i="1" dirty="0">
                <a:solidFill>
                  <a:schemeClr val="bg2">
                    <a:lumMod val="20000"/>
                    <a:lumOff val="80000"/>
                  </a:schemeClr>
                </a:solidFill>
              </a:rPr>
              <a:t>common trends and best practices across industries and functional </a:t>
            </a:r>
            <a:r>
              <a:rPr lang="en-US" sz="1400" i="1" dirty="0" smtClean="0">
                <a:solidFill>
                  <a:schemeClr val="bg2">
                    <a:lumMod val="20000"/>
                    <a:lumOff val="80000"/>
                  </a:schemeClr>
                </a:solidFill>
              </a:rPr>
              <a:t>areas.</a:t>
            </a:r>
          </a:p>
          <a:p>
            <a:pPr marL="285750" indent="-285750" algn="just">
              <a:buFont typeface="Arial" panose="020B0604020202020204" pitchFamily="34" charset="0"/>
              <a:buChar char="•"/>
            </a:pPr>
            <a:r>
              <a:rPr lang="en-US" sz="1400" i="1" dirty="0" smtClean="0">
                <a:solidFill>
                  <a:schemeClr val="bg2">
                    <a:lumMod val="20000"/>
                    <a:lumOff val="80000"/>
                  </a:schemeClr>
                </a:solidFill>
              </a:rPr>
              <a:t>Formulating </a:t>
            </a:r>
            <a:r>
              <a:rPr lang="en-US" sz="1400" i="1" dirty="0">
                <a:solidFill>
                  <a:schemeClr val="bg2">
                    <a:lumMod val="20000"/>
                    <a:lumOff val="80000"/>
                  </a:schemeClr>
                </a:solidFill>
              </a:rPr>
              <a:t>actionable recommendations tailored to the needs of clients.</a:t>
            </a:r>
          </a:p>
          <a:p>
            <a:pPr marR="5080">
              <a:lnSpc>
                <a:spcPct val="120000"/>
              </a:lnSpc>
              <a:spcBef>
                <a:spcPts val="600"/>
              </a:spcBef>
            </a:pPr>
            <a:endParaRPr lang="en-US" sz="1400" i="1" spc="-15" dirty="0">
              <a:solidFill>
                <a:schemeClr val="bg2">
                  <a:lumMod val="20000"/>
                  <a:lumOff val="80000"/>
                </a:schemeClr>
              </a:solidFill>
              <a:cs typeface="Arial"/>
            </a:endParaRPr>
          </a:p>
          <a:p>
            <a:pPr marR="5080" algn="just">
              <a:lnSpc>
                <a:spcPct val="120000"/>
              </a:lnSpc>
              <a:spcBef>
                <a:spcPts val="600"/>
              </a:spcBef>
            </a:pPr>
            <a:r>
              <a:rPr lang="en-US" sz="1900" b="1" dirty="0" smtClean="0">
                <a:solidFill>
                  <a:schemeClr val="bg1"/>
                </a:solidFill>
              </a:rPr>
              <a:t>Literature Survey</a:t>
            </a:r>
          </a:p>
          <a:p>
            <a:pPr marR="5080" algn="just">
              <a:lnSpc>
                <a:spcPct val="120000"/>
              </a:lnSpc>
              <a:spcBef>
                <a:spcPts val="600"/>
              </a:spcBef>
            </a:pPr>
            <a:r>
              <a:rPr lang="en-US" sz="1400" i="1" dirty="0">
                <a:solidFill>
                  <a:schemeClr val="bg2">
                    <a:lumMod val="20000"/>
                    <a:lumOff val="80000"/>
                  </a:schemeClr>
                </a:solidFill>
              </a:rPr>
              <a:t>A review of existing literature, including reports, case studies, and whitepapers from BCG, Bain &amp; Company, and McKinsey &amp; Company, will be conducted to gather relevant insights and methodologies employed by these firms in solving complex business challenges</a:t>
            </a:r>
            <a:r>
              <a:rPr lang="en-US" sz="1400" i="1" dirty="0" smtClean="0">
                <a:solidFill>
                  <a:schemeClr val="bg2">
                    <a:lumMod val="20000"/>
                    <a:lumOff val="80000"/>
                  </a:schemeClr>
                </a:solidFill>
              </a:rPr>
              <a:t>.</a:t>
            </a:r>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129172"/>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3"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3904699"/>
            <a:ext cx="576000" cy="576000"/>
          </a:xfrm>
        </p:spPr>
      </p:pic>
    </p:spTree>
    <p:extLst>
      <p:ext uri="{BB962C8B-B14F-4D97-AF65-F5344CB8AC3E}">
        <p14:creationId xmlns:p14="http://schemas.microsoft.com/office/powerpoint/2010/main" val="2880572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6" name="Title 5">
            <a:extLst>
              <a:ext uri="{FF2B5EF4-FFF2-40B4-BE49-F238E27FC236}">
                <a16:creationId xmlns=""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pPr algn="just"/>
            <a:r>
              <a:rPr lang="en-US" dirty="0" smtClean="0"/>
              <a:t>2. SYSTEM ANALYSIS</a:t>
            </a:r>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gn="just">
              <a:lnSpc>
                <a:spcPct val="120000"/>
              </a:lnSpc>
              <a:spcBef>
                <a:spcPts val="100"/>
              </a:spcBef>
            </a:pPr>
            <a:r>
              <a:rPr lang="en-US" sz="1900" b="1" dirty="0" smtClean="0">
                <a:solidFill>
                  <a:schemeClr val="bg2">
                    <a:lumMod val="20000"/>
                    <a:lumOff val="80000"/>
                  </a:schemeClr>
                </a:solidFill>
              </a:rPr>
              <a:t>Comparative </a:t>
            </a:r>
            <a:r>
              <a:rPr lang="en-US" sz="1900" b="1" dirty="0">
                <a:solidFill>
                  <a:schemeClr val="bg2">
                    <a:lumMod val="20000"/>
                    <a:lumOff val="80000"/>
                  </a:schemeClr>
                </a:solidFill>
              </a:rPr>
              <a:t>Study of </a:t>
            </a:r>
            <a:r>
              <a:rPr lang="en-US" sz="1900" b="1" dirty="0" smtClean="0">
                <a:solidFill>
                  <a:schemeClr val="bg2">
                    <a:lumMod val="20000"/>
                    <a:lumOff val="80000"/>
                  </a:schemeClr>
                </a:solidFill>
              </a:rPr>
              <a:t>Existing </a:t>
            </a:r>
            <a:r>
              <a:rPr lang="en-US" sz="1900" b="1" dirty="0">
                <a:solidFill>
                  <a:schemeClr val="bg2">
                    <a:lumMod val="20000"/>
                    <a:lumOff val="80000"/>
                  </a:schemeClr>
                </a:solidFill>
              </a:rPr>
              <a:t>Systems:</a:t>
            </a:r>
          </a:p>
          <a:p>
            <a:pPr marR="5080" algn="just">
              <a:lnSpc>
                <a:spcPct val="100000"/>
              </a:lnSpc>
              <a:spcBef>
                <a:spcPts val="600"/>
              </a:spcBef>
            </a:pPr>
            <a:r>
              <a:rPr lang="en-US" sz="1400" i="1" dirty="0">
                <a:solidFill>
                  <a:schemeClr val="bg2">
                    <a:lumMod val="20000"/>
                    <a:lumOff val="80000"/>
                  </a:schemeClr>
                </a:solidFill>
              </a:rPr>
              <a:t>An analysis will be conducted to compare the methodologies, frameworks, and approaches used by BCG, </a:t>
            </a:r>
            <a:endParaRPr lang="en-US" sz="1400" i="1" dirty="0" smtClean="0">
              <a:solidFill>
                <a:schemeClr val="bg2">
                  <a:lumMod val="20000"/>
                  <a:lumOff val="80000"/>
                </a:schemeClr>
              </a:solidFill>
            </a:endParaRPr>
          </a:p>
          <a:p>
            <a:pPr marR="5080" algn="just">
              <a:lnSpc>
                <a:spcPct val="100000"/>
              </a:lnSpc>
              <a:spcBef>
                <a:spcPts val="600"/>
              </a:spcBef>
            </a:pPr>
            <a:r>
              <a:rPr lang="en-US" sz="1400" i="1" dirty="0" smtClean="0">
                <a:solidFill>
                  <a:schemeClr val="bg2">
                    <a:lumMod val="20000"/>
                    <a:lumOff val="80000"/>
                  </a:schemeClr>
                </a:solidFill>
              </a:rPr>
              <a:t>Bain </a:t>
            </a:r>
            <a:r>
              <a:rPr lang="en-US" sz="1400" i="1" dirty="0">
                <a:solidFill>
                  <a:schemeClr val="bg2">
                    <a:lumMod val="20000"/>
                    <a:lumOff val="80000"/>
                  </a:schemeClr>
                </a:solidFill>
              </a:rPr>
              <a:t>&amp; Company, and McKinsey &amp; Company in their consulting engagements. This will involve examining the </a:t>
            </a:r>
            <a:endParaRPr lang="en-US" sz="1400" i="1" dirty="0" smtClean="0">
              <a:solidFill>
                <a:schemeClr val="bg2">
                  <a:lumMod val="20000"/>
                  <a:lumOff val="80000"/>
                </a:schemeClr>
              </a:solidFill>
            </a:endParaRPr>
          </a:p>
          <a:p>
            <a:pPr marR="5080" algn="just">
              <a:lnSpc>
                <a:spcPct val="100000"/>
              </a:lnSpc>
              <a:spcBef>
                <a:spcPts val="600"/>
              </a:spcBef>
            </a:pPr>
            <a:r>
              <a:rPr lang="en-US" sz="1400" i="1" dirty="0" smtClean="0">
                <a:solidFill>
                  <a:schemeClr val="bg2">
                    <a:lumMod val="20000"/>
                    <a:lumOff val="80000"/>
                  </a:schemeClr>
                </a:solidFill>
              </a:rPr>
              <a:t>key </a:t>
            </a:r>
            <a:r>
              <a:rPr lang="en-US" sz="1400" i="1" dirty="0">
                <a:solidFill>
                  <a:schemeClr val="bg2">
                    <a:lumMod val="20000"/>
                    <a:lumOff val="80000"/>
                  </a:schemeClr>
                </a:solidFill>
              </a:rPr>
              <a:t>features, strengths, weaknesses, and limitations of each firm's approach</a:t>
            </a:r>
            <a:r>
              <a:rPr lang="en-US" sz="1400" i="1" dirty="0" smtClean="0">
                <a:solidFill>
                  <a:schemeClr val="bg2">
                    <a:lumMod val="20000"/>
                    <a:lumOff val="80000"/>
                  </a:schemeClr>
                </a:solidFill>
              </a:rPr>
              <a:t>.</a:t>
            </a:r>
            <a:endParaRPr lang="en-US" sz="1400" i="1" spc="-15" dirty="0" smtClean="0">
              <a:solidFill>
                <a:schemeClr val="bg2">
                  <a:lumMod val="20000"/>
                  <a:lumOff val="80000"/>
                </a:schemeClr>
              </a:solidFill>
              <a:cs typeface="Arial"/>
            </a:endParaRP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20000"/>
              </a:lnSpc>
              <a:spcBef>
                <a:spcPts val="600"/>
              </a:spcBef>
            </a:pPr>
            <a:r>
              <a:rPr lang="en-US" sz="1900" b="1" dirty="0">
                <a:solidFill>
                  <a:schemeClr val="bg2">
                    <a:lumMod val="20000"/>
                    <a:lumOff val="80000"/>
                  </a:schemeClr>
                </a:solidFill>
              </a:rPr>
              <a:t>Scope and Limitations of Existing Systems</a:t>
            </a:r>
            <a:r>
              <a:rPr lang="en-US" sz="1900" b="1" dirty="0" smtClean="0">
                <a:solidFill>
                  <a:schemeClr val="bg2">
                    <a:lumMod val="20000"/>
                    <a:lumOff val="80000"/>
                  </a:schemeClr>
                </a:solidFill>
              </a:rPr>
              <a:t>:</a:t>
            </a:r>
          </a:p>
          <a:p>
            <a:pPr marR="5080" algn="just">
              <a:lnSpc>
                <a:spcPct val="120000"/>
              </a:lnSpc>
              <a:spcBef>
                <a:spcPts val="600"/>
              </a:spcBef>
            </a:pPr>
            <a:r>
              <a:rPr lang="en-US" sz="1400" i="1" dirty="0">
                <a:solidFill>
                  <a:schemeClr val="bg2">
                    <a:lumMod val="20000"/>
                    <a:lumOff val="80000"/>
                  </a:schemeClr>
                </a:solidFill>
              </a:rPr>
              <a:t>The scope of the analysis will encompass data obtained from BCG, Bain &amp; Company, and McKinsey &amp; Company</a:t>
            </a:r>
            <a:r>
              <a:rPr lang="en-US" sz="1400" i="1" dirty="0" smtClean="0">
                <a:solidFill>
                  <a:schemeClr val="bg2">
                    <a:lumMod val="20000"/>
                    <a:lumOff val="80000"/>
                  </a:schemeClr>
                </a:solidFill>
              </a:rPr>
              <a:t>,</a:t>
            </a:r>
          </a:p>
          <a:p>
            <a:pPr marR="5080" algn="just">
              <a:lnSpc>
                <a:spcPct val="120000"/>
              </a:lnSpc>
              <a:spcBef>
                <a:spcPts val="600"/>
              </a:spcBef>
            </a:pPr>
            <a:r>
              <a:rPr lang="en-US" sz="1400" i="1" dirty="0" smtClean="0">
                <a:solidFill>
                  <a:schemeClr val="bg2">
                    <a:lumMod val="20000"/>
                    <a:lumOff val="80000"/>
                  </a:schemeClr>
                </a:solidFill>
              </a:rPr>
              <a:t> </a:t>
            </a:r>
            <a:r>
              <a:rPr lang="en-US" sz="1400" i="1" dirty="0">
                <a:solidFill>
                  <a:schemeClr val="bg2">
                    <a:lumMod val="20000"/>
                    <a:lumOff val="80000"/>
                  </a:schemeClr>
                </a:solidFill>
              </a:rPr>
              <a:t>focusing on their strategic insights, industry expertise, and best practices. Limitations may include the </a:t>
            </a:r>
            <a:r>
              <a:rPr lang="en-US" sz="1400" i="1" dirty="0" smtClean="0">
                <a:solidFill>
                  <a:schemeClr val="bg2">
                    <a:lumMod val="20000"/>
                    <a:lumOff val="80000"/>
                  </a:schemeClr>
                </a:solidFill>
              </a:rPr>
              <a:t>availability</a:t>
            </a:r>
          </a:p>
          <a:p>
            <a:pPr marR="5080" algn="just">
              <a:lnSpc>
                <a:spcPct val="120000"/>
              </a:lnSpc>
              <a:spcBef>
                <a:spcPts val="600"/>
              </a:spcBef>
            </a:pPr>
            <a:r>
              <a:rPr lang="en-US" sz="1400" i="1" dirty="0" smtClean="0">
                <a:solidFill>
                  <a:schemeClr val="bg2">
                    <a:lumMod val="20000"/>
                    <a:lumOff val="80000"/>
                  </a:schemeClr>
                </a:solidFill>
              </a:rPr>
              <a:t> </a:t>
            </a:r>
            <a:r>
              <a:rPr lang="en-US" sz="1400" i="1" dirty="0">
                <a:solidFill>
                  <a:schemeClr val="bg2">
                    <a:lumMod val="20000"/>
                    <a:lumOff val="80000"/>
                  </a:schemeClr>
                </a:solidFill>
              </a:rPr>
              <a:t>and depth of data provided by each firm, as well as potential biases in the analysis</a:t>
            </a:r>
            <a:r>
              <a:rPr lang="en-US" sz="1400" i="1" dirty="0" smtClean="0">
                <a:solidFill>
                  <a:schemeClr val="bg2">
                    <a:lumMod val="20000"/>
                    <a:lumOff val="80000"/>
                  </a:schemeClr>
                </a:solidFill>
              </a:rPr>
              <a:t>.</a:t>
            </a:r>
          </a:p>
          <a:p>
            <a:pPr marR="5080" algn="just">
              <a:lnSpc>
                <a:spcPct val="120000"/>
              </a:lnSpc>
              <a:spcBef>
                <a:spcPts val="600"/>
              </a:spcBef>
            </a:pPr>
            <a:endParaRPr lang="en-IN" sz="1900" b="1" dirty="0" smtClean="0">
              <a:solidFill>
                <a:schemeClr val="bg2">
                  <a:lumMod val="20000"/>
                  <a:lumOff val="80000"/>
                </a:schemeClr>
              </a:solidFill>
            </a:endParaRPr>
          </a:p>
          <a:p>
            <a:pPr marR="5080" algn="just">
              <a:lnSpc>
                <a:spcPct val="120000"/>
              </a:lnSpc>
              <a:spcBef>
                <a:spcPts val="600"/>
              </a:spcBef>
            </a:pPr>
            <a:endParaRPr lang="en-IN" sz="1900" b="1" dirty="0" smtClean="0">
              <a:solidFill>
                <a:schemeClr val="bg2">
                  <a:lumMod val="20000"/>
                  <a:lumOff val="80000"/>
                </a:schemeClr>
              </a:solidFill>
            </a:endParaRPr>
          </a:p>
          <a:p>
            <a:pPr marR="5080">
              <a:lnSpc>
                <a:spcPct val="120000"/>
              </a:lnSpc>
              <a:spcBef>
                <a:spcPts val="600"/>
              </a:spcBef>
            </a:pPr>
            <a:endParaRPr lang="en-US" sz="19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90688"/>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929705" y="1276133"/>
            <a:ext cx="423342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33"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3231369"/>
            <a:ext cx="576000" cy="576000"/>
          </a:xfrm>
        </p:spPr>
      </p:pic>
    </p:spTree>
    <p:extLst>
      <p:ext uri="{BB962C8B-B14F-4D97-AF65-F5344CB8AC3E}">
        <p14:creationId xmlns:p14="http://schemas.microsoft.com/office/powerpoint/2010/main" val="1598862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01927" y="1239398"/>
            <a:ext cx="9875869" cy="4846352"/>
          </a:xfrm>
        </p:spPr>
        <p:txBody>
          <a:bodyPr>
            <a:noAutofit/>
          </a:bodyPr>
          <a:lstStyle/>
          <a:p>
            <a:pPr marL="12700" algn="just">
              <a:lnSpc>
                <a:spcPct val="120000"/>
              </a:lnSpc>
              <a:spcBef>
                <a:spcPts val="100"/>
              </a:spcBef>
            </a:pPr>
            <a:r>
              <a:rPr lang="en-IN" sz="1900" b="1" dirty="0">
                <a:solidFill>
                  <a:schemeClr val="bg2">
                    <a:lumMod val="20000"/>
                    <a:lumOff val="80000"/>
                  </a:schemeClr>
                </a:solidFill>
              </a:rPr>
              <a:t>Project Perspective and Features:</a:t>
            </a:r>
            <a:endParaRPr lang="en-US" sz="1900" b="1" dirty="0">
              <a:solidFill>
                <a:schemeClr val="bg2">
                  <a:lumMod val="20000"/>
                  <a:lumOff val="80000"/>
                </a:schemeClr>
              </a:solidFill>
            </a:endParaRPr>
          </a:p>
          <a:p>
            <a:pPr marR="5080" algn="just">
              <a:lnSpc>
                <a:spcPct val="100000"/>
              </a:lnSpc>
              <a:spcBef>
                <a:spcPts val="600"/>
              </a:spcBef>
            </a:pPr>
            <a:r>
              <a:rPr lang="en-US" sz="1400" i="1" dirty="0">
                <a:solidFill>
                  <a:schemeClr val="bg2">
                    <a:lumMod val="20000"/>
                    <a:lumOff val="80000"/>
                  </a:schemeClr>
                </a:solidFill>
              </a:rPr>
              <a:t>The purpose of </a:t>
            </a:r>
            <a:r>
              <a:rPr lang="en-US" sz="1400" i="1" dirty="0" smtClean="0">
                <a:solidFill>
                  <a:schemeClr val="bg2">
                    <a:lumMod val="20000"/>
                    <a:lumOff val="80000"/>
                  </a:schemeClr>
                </a:solidFill>
              </a:rPr>
              <a:t>this </a:t>
            </a:r>
            <a:r>
              <a:rPr lang="en-US" sz="1400" i="1" dirty="0">
                <a:solidFill>
                  <a:schemeClr val="bg2">
                    <a:lumMod val="20000"/>
                    <a:lumOff val="80000"/>
                  </a:schemeClr>
                </a:solidFill>
              </a:rPr>
              <a:t>project is to gather data from BCG, Bain &amp; Company, and McKinsey &amp; Company and analyze </a:t>
            </a:r>
            <a:endParaRPr lang="en-US" sz="1400" i="1" dirty="0" smtClean="0">
              <a:solidFill>
                <a:schemeClr val="bg2">
                  <a:lumMod val="20000"/>
                  <a:lumOff val="80000"/>
                </a:schemeClr>
              </a:solidFill>
            </a:endParaRPr>
          </a:p>
          <a:p>
            <a:pPr marR="5080" algn="just">
              <a:lnSpc>
                <a:spcPct val="100000"/>
              </a:lnSpc>
              <a:spcBef>
                <a:spcPts val="600"/>
              </a:spcBef>
            </a:pPr>
            <a:r>
              <a:rPr lang="en-US" sz="1400" i="1" dirty="0" smtClean="0">
                <a:solidFill>
                  <a:schemeClr val="bg2">
                    <a:lumMod val="20000"/>
                    <a:lumOff val="80000"/>
                  </a:schemeClr>
                </a:solidFill>
              </a:rPr>
              <a:t>it </a:t>
            </a:r>
            <a:r>
              <a:rPr lang="en-US" sz="1400" i="1" dirty="0">
                <a:solidFill>
                  <a:schemeClr val="bg2">
                    <a:lumMod val="20000"/>
                    <a:lumOff val="80000"/>
                  </a:schemeClr>
                </a:solidFill>
              </a:rPr>
              <a:t>to identify trends, best practices, and strategic recommendations. The primary objective is to develop actionable </a:t>
            </a:r>
            <a:endParaRPr lang="en-US" sz="1400" i="1" dirty="0" smtClean="0">
              <a:solidFill>
                <a:schemeClr val="bg2">
                  <a:lumMod val="20000"/>
                  <a:lumOff val="80000"/>
                </a:schemeClr>
              </a:solidFill>
            </a:endParaRPr>
          </a:p>
          <a:p>
            <a:pPr marR="5080" algn="just">
              <a:lnSpc>
                <a:spcPct val="100000"/>
              </a:lnSpc>
              <a:spcBef>
                <a:spcPts val="600"/>
              </a:spcBef>
            </a:pPr>
            <a:r>
              <a:rPr lang="en-US" sz="1400" i="1" dirty="0" smtClean="0">
                <a:solidFill>
                  <a:schemeClr val="bg2">
                    <a:lumMod val="20000"/>
                    <a:lumOff val="80000"/>
                  </a:schemeClr>
                </a:solidFill>
              </a:rPr>
              <a:t>insights </a:t>
            </a:r>
            <a:r>
              <a:rPr lang="en-US" sz="1400" i="1" dirty="0">
                <a:solidFill>
                  <a:schemeClr val="bg2">
                    <a:lumMod val="20000"/>
                    <a:lumOff val="80000"/>
                  </a:schemeClr>
                </a:solidFill>
              </a:rPr>
              <a:t>that can be used to drive business growth, improve operational efficiency, and enhance competitiveness. </a:t>
            </a:r>
            <a:endParaRPr lang="en-US" sz="1400" i="1" dirty="0" smtClean="0">
              <a:solidFill>
                <a:schemeClr val="bg2">
                  <a:lumMod val="20000"/>
                  <a:lumOff val="80000"/>
                </a:schemeClr>
              </a:solidFill>
            </a:endParaRPr>
          </a:p>
          <a:p>
            <a:pPr marR="5080" algn="just">
              <a:lnSpc>
                <a:spcPct val="100000"/>
              </a:lnSpc>
              <a:spcBef>
                <a:spcPts val="600"/>
              </a:spcBef>
            </a:pPr>
            <a:r>
              <a:rPr lang="en-US" sz="1400" i="1" dirty="0" smtClean="0">
                <a:solidFill>
                  <a:schemeClr val="bg2">
                    <a:lumMod val="20000"/>
                    <a:lumOff val="80000"/>
                  </a:schemeClr>
                </a:solidFill>
              </a:rPr>
              <a:t>The </a:t>
            </a:r>
            <a:r>
              <a:rPr lang="en-US" sz="1400" i="1" dirty="0">
                <a:solidFill>
                  <a:schemeClr val="bg2">
                    <a:lumMod val="20000"/>
                    <a:lumOff val="80000"/>
                  </a:schemeClr>
                </a:solidFill>
              </a:rPr>
              <a:t>goals </a:t>
            </a:r>
            <a:r>
              <a:rPr lang="en-US" sz="1400" i="1" dirty="0" smtClean="0">
                <a:solidFill>
                  <a:schemeClr val="bg2">
                    <a:lumMod val="20000"/>
                    <a:lumOff val="80000"/>
                  </a:schemeClr>
                </a:solidFill>
              </a:rPr>
              <a:t>include:</a:t>
            </a:r>
            <a:endParaRPr lang="en-US" sz="1800" i="1" spc="-15" dirty="0">
              <a:solidFill>
                <a:schemeClr val="bg2">
                  <a:lumMod val="20000"/>
                  <a:lumOff val="80000"/>
                </a:schemeClr>
              </a:solidFill>
              <a:cs typeface="Arial"/>
            </a:endParaRPr>
          </a:p>
          <a:p>
            <a:pPr marR="5080" algn="just">
              <a:lnSpc>
                <a:spcPct val="100000"/>
              </a:lnSpc>
              <a:spcBef>
                <a:spcPts val="600"/>
              </a:spcBef>
            </a:pPr>
            <a:endParaRPr lang="en-US" sz="1800" i="1" spc="-15" dirty="0">
              <a:solidFill>
                <a:schemeClr val="bg2">
                  <a:lumMod val="20000"/>
                  <a:lumOff val="80000"/>
                </a:schemeClr>
              </a:solidFill>
              <a:cs typeface="Arial"/>
            </a:endParaRPr>
          </a:p>
          <a:p>
            <a:pPr marL="285750" indent="-285750" algn="just">
              <a:buFont typeface="Arial" panose="020B0604020202020204" pitchFamily="34" charset="0"/>
              <a:buChar char="•"/>
            </a:pPr>
            <a:r>
              <a:rPr lang="en-US" sz="1400" i="1" dirty="0">
                <a:solidFill>
                  <a:schemeClr val="bg2">
                    <a:lumMod val="20000"/>
                    <a:lumOff val="80000"/>
                  </a:schemeClr>
                </a:solidFill>
              </a:rPr>
              <a:t>Extracting key insights from the data provided by BCG, Bain &amp; Company, and McKinsey &amp; </a:t>
            </a:r>
            <a:r>
              <a:rPr lang="en-US" sz="1400" i="1" dirty="0" smtClean="0">
                <a:solidFill>
                  <a:schemeClr val="bg2">
                    <a:lumMod val="20000"/>
                    <a:lumOff val="80000"/>
                  </a:schemeClr>
                </a:solidFill>
              </a:rPr>
              <a:t>Company.</a:t>
            </a:r>
          </a:p>
          <a:p>
            <a:pPr marL="285750" indent="-285750" algn="just">
              <a:buFont typeface="Arial" panose="020B0604020202020204" pitchFamily="34" charset="0"/>
              <a:buChar char="•"/>
            </a:pPr>
            <a:r>
              <a:rPr lang="en-US" sz="1400" i="1" dirty="0" smtClean="0">
                <a:solidFill>
                  <a:schemeClr val="bg2">
                    <a:lumMod val="20000"/>
                    <a:lumOff val="80000"/>
                  </a:schemeClr>
                </a:solidFill>
              </a:rPr>
              <a:t>Identifying </a:t>
            </a:r>
            <a:r>
              <a:rPr lang="en-US" sz="1400" i="1" dirty="0">
                <a:solidFill>
                  <a:schemeClr val="bg2">
                    <a:lumMod val="20000"/>
                    <a:lumOff val="80000"/>
                  </a:schemeClr>
                </a:solidFill>
              </a:rPr>
              <a:t>common trends and best practices across industries and functional </a:t>
            </a:r>
            <a:r>
              <a:rPr lang="en-US" sz="1400" i="1" dirty="0" smtClean="0">
                <a:solidFill>
                  <a:schemeClr val="bg2">
                    <a:lumMod val="20000"/>
                    <a:lumOff val="80000"/>
                  </a:schemeClr>
                </a:solidFill>
              </a:rPr>
              <a:t>areas.</a:t>
            </a:r>
          </a:p>
          <a:p>
            <a:pPr marL="285750" indent="-285750" algn="just">
              <a:buFont typeface="Arial" panose="020B0604020202020204" pitchFamily="34" charset="0"/>
              <a:buChar char="•"/>
            </a:pPr>
            <a:r>
              <a:rPr lang="en-US" sz="1400" i="1" dirty="0" smtClean="0">
                <a:solidFill>
                  <a:schemeClr val="bg2">
                    <a:lumMod val="20000"/>
                    <a:lumOff val="80000"/>
                  </a:schemeClr>
                </a:solidFill>
              </a:rPr>
              <a:t>Formulating </a:t>
            </a:r>
            <a:r>
              <a:rPr lang="en-US" sz="1400" i="1" dirty="0">
                <a:solidFill>
                  <a:schemeClr val="bg2">
                    <a:lumMod val="20000"/>
                    <a:lumOff val="80000"/>
                  </a:schemeClr>
                </a:solidFill>
              </a:rPr>
              <a:t>actionable recommendations tailored to the needs of clients.</a:t>
            </a:r>
          </a:p>
          <a:p>
            <a:pPr marR="5080" algn="just">
              <a:lnSpc>
                <a:spcPct val="120000"/>
              </a:lnSpc>
              <a:spcBef>
                <a:spcPts val="600"/>
              </a:spcBef>
            </a:pPr>
            <a:endParaRPr lang="en-US" sz="1400" i="1" spc="-15" dirty="0">
              <a:solidFill>
                <a:schemeClr val="bg2">
                  <a:lumMod val="20000"/>
                  <a:lumOff val="80000"/>
                </a:schemeClr>
              </a:solidFill>
              <a:cs typeface="Arial"/>
            </a:endParaRPr>
          </a:p>
          <a:p>
            <a:pPr marR="5080" algn="just">
              <a:lnSpc>
                <a:spcPct val="120000"/>
              </a:lnSpc>
              <a:spcBef>
                <a:spcPts val="600"/>
              </a:spcBef>
            </a:pPr>
            <a:r>
              <a:rPr lang="en-US" sz="1900" b="1" dirty="0" smtClean="0">
                <a:solidFill>
                  <a:schemeClr val="bg1"/>
                </a:solidFill>
              </a:rPr>
              <a:t>Literature Survey</a:t>
            </a:r>
          </a:p>
          <a:p>
            <a:pPr marR="5080" algn="just">
              <a:lnSpc>
                <a:spcPct val="120000"/>
              </a:lnSpc>
              <a:spcBef>
                <a:spcPts val="600"/>
              </a:spcBef>
            </a:pPr>
            <a:r>
              <a:rPr lang="en-US" sz="1400" i="1" dirty="0">
                <a:solidFill>
                  <a:schemeClr val="bg2">
                    <a:lumMod val="20000"/>
                    <a:lumOff val="80000"/>
                  </a:schemeClr>
                </a:solidFill>
              </a:rPr>
              <a:t>A review of existing literature, including reports, case studies, and whitepapers from BCG, Bain &amp; Company, and </a:t>
            </a:r>
            <a:endParaRPr lang="en-US" sz="1400" i="1" dirty="0" smtClean="0">
              <a:solidFill>
                <a:schemeClr val="bg2">
                  <a:lumMod val="20000"/>
                  <a:lumOff val="80000"/>
                </a:schemeClr>
              </a:solidFill>
            </a:endParaRPr>
          </a:p>
          <a:p>
            <a:pPr marR="5080" algn="just">
              <a:lnSpc>
                <a:spcPct val="120000"/>
              </a:lnSpc>
              <a:spcBef>
                <a:spcPts val="600"/>
              </a:spcBef>
            </a:pPr>
            <a:r>
              <a:rPr lang="en-US" sz="1400" i="1" dirty="0" smtClean="0">
                <a:solidFill>
                  <a:schemeClr val="bg2">
                    <a:lumMod val="20000"/>
                    <a:lumOff val="80000"/>
                  </a:schemeClr>
                </a:solidFill>
              </a:rPr>
              <a:t>McKinsey </a:t>
            </a:r>
            <a:r>
              <a:rPr lang="en-US" sz="1400" i="1" dirty="0">
                <a:solidFill>
                  <a:schemeClr val="bg2">
                    <a:lumMod val="20000"/>
                    <a:lumOff val="80000"/>
                  </a:schemeClr>
                </a:solidFill>
              </a:rPr>
              <a:t>&amp; Company, will be conducted to gather relevant insights and methodologies employed by these firms </a:t>
            </a:r>
            <a:endParaRPr lang="en-US" sz="1400" i="1" dirty="0" smtClean="0">
              <a:solidFill>
                <a:schemeClr val="bg2">
                  <a:lumMod val="20000"/>
                  <a:lumOff val="80000"/>
                </a:schemeClr>
              </a:solidFill>
            </a:endParaRPr>
          </a:p>
          <a:p>
            <a:pPr marR="5080" algn="just">
              <a:lnSpc>
                <a:spcPct val="120000"/>
              </a:lnSpc>
              <a:spcBef>
                <a:spcPts val="600"/>
              </a:spcBef>
            </a:pPr>
            <a:r>
              <a:rPr lang="en-US" sz="1400" i="1" dirty="0" smtClean="0">
                <a:solidFill>
                  <a:schemeClr val="bg2">
                    <a:lumMod val="20000"/>
                    <a:lumOff val="80000"/>
                  </a:schemeClr>
                </a:solidFill>
              </a:rPr>
              <a:t>in </a:t>
            </a:r>
            <a:r>
              <a:rPr lang="en-US" sz="1400" i="1" dirty="0">
                <a:solidFill>
                  <a:schemeClr val="bg2">
                    <a:lumMod val="20000"/>
                    <a:lumOff val="80000"/>
                  </a:schemeClr>
                </a:solidFill>
              </a:rPr>
              <a:t>solving complex business challenges</a:t>
            </a:r>
            <a:r>
              <a:rPr lang="en-US" sz="1400" i="1" dirty="0" smtClean="0">
                <a:solidFill>
                  <a:schemeClr val="bg2">
                    <a:lumMod val="20000"/>
                    <a:lumOff val="80000"/>
                  </a:schemeClr>
                </a:solidFill>
              </a:rPr>
              <a:t>.</a:t>
            </a:r>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239398"/>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3"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4412699"/>
            <a:ext cx="576000" cy="576000"/>
          </a:xfrm>
        </p:spPr>
      </p:pic>
    </p:spTree>
    <p:extLst>
      <p:ext uri="{BB962C8B-B14F-4D97-AF65-F5344CB8AC3E}">
        <p14:creationId xmlns:p14="http://schemas.microsoft.com/office/powerpoint/2010/main" val="1879131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411800" y="1643378"/>
            <a:ext cx="9875869" cy="4030500"/>
          </a:xfrm>
        </p:spPr>
        <p:txBody>
          <a:bodyPr>
            <a:noAutofit/>
          </a:bodyPr>
          <a:lstStyle/>
          <a:p>
            <a:pPr marL="12700" algn="just">
              <a:lnSpc>
                <a:spcPct val="120000"/>
              </a:lnSpc>
              <a:spcBef>
                <a:spcPts val="100"/>
              </a:spcBef>
            </a:pPr>
            <a:r>
              <a:rPr lang="en-IN" sz="1900" b="1" dirty="0">
                <a:solidFill>
                  <a:schemeClr val="bg2">
                    <a:lumMod val="20000"/>
                    <a:lumOff val="80000"/>
                  </a:schemeClr>
                </a:solidFill>
              </a:rPr>
              <a:t>Project Perspective and </a:t>
            </a:r>
            <a:r>
              <a:rPr lang="en-IN" sz="1900" b="1" dirty="0" smtClean="0">
                <a:solidFill>
                  <a:schemeClr val="bg2">
                    <a:lumMod val="20000"/>
                    <a:lumOff val="80000"/>
                  </a:schemeClr>
                </a:solidFill>
              </a:rPr>
              <a:t>Features:</a:t>
            </a:r>
            <a:endParaRPr lang="en-US" sz="1900" b="1" dirty="0">
              <a:solidFill>
                <a:schemeClr val="bg2">
                  <a:lumMod val="20000"/>
                  <a:lumOff val="80000"/>
                </a:schemeClr>
              </a:solidFill>
            </a:endParaRPr>
          </a:p>
          <a:p>
            <a:pPr marL="12700" algn="just">
              <a:lnSpc>
                <a:spcPct val="120000"/>
              </a:lnSpc>
              <a:spcBef>
                <a:spcPts val="100"/>
              </a:spcBef>
            </a:pPr>
            <a:r>
              <a:rPr lang="en-US" sz="1400" i="1" dirty="0" smtClean="0">
                <a:solidFill>
                  <a:schemeClr val="bg2">
                    <a:lumMod val="20000"/>
                    <a:lumOff val="80000"/>
                  </a:schemeClr>
                </a:solidFill>
              </a:rPr>
              <a:t>This </a:t>
            </a:r>
            <a:r>
              <a:rPr lang="en-US" sz="1400" i="1" dirty="0">
                <a:solidFill>
                  <a:schemeClr val="bg2">
                    <a:lumMod val="20000"/>
                    <a:lumOff val="80000"/>
                  </a:schemeClr>
                </a:solidFill>
              </a:rPr>
              <a:t>project adopts a collaborative approach, leveraging the expertise of BCG, Bain &amp; Company, and McKinsey </a:t>
            </a:r>
          </a:p>
          <a:p>
            <a:pPr marR="5080" algn="just">
              <a:lnSpc>
                <a:spcPct val="100000"/>
              </a:lnSpc>
              <a:spcBef>
                <a:spcPts val="600"/>
              </a:spcBef>
            </a:pPr>
            <a:r>
              <a:rPr lang="en-US" sz="1400" i="1" dirty="0" smtClean="0">
                <a:solidFill>
                  <a:schemeClr val="bg2">
                    <a:lumMod val="20000"/>
                    <a:lumOff val="80000"/>
                  </a:schemeClr>
                </a:solidFill>
              </a:rPr>
              <a:t>&amp; </a:t>
            </a:r>
            <a:r>
              <a:rPr lang="en-US" sz="1400" i="1" dirty="0">
                <a:solidFill>
                  <a:schemeClr val="bg2">
                    <a:lumMod val="20000"/>
                    <a:lumOff val="80000"/>
                  </a:schemeClr>
                </a:solidFill>
              </a:rPr>
              <a:t>Company to generate actionable recommendations for clients. Key features </a:t>
            </a:r>
            <a:r>
              <a:rPr lang="en-US" sz="1400" i="1" dirty="0" smtClean="0">
                <a:solidFill>
                  <a:schemeClr val="bg2">
                    <a:lumMod val="20000"/>
                    <a:lumOff val="80000"/>
                  </a:schemeClr>
                </a:solidFill>
              </a:rPr>
              <a:t>include:</a:t>
            </a:r>
            <a:endParaRPr lang="en-US" sz="1400" i="1" spc="-15" dirty="0">
              <a:solidFill>
                <a:schemeClr val="bg2">
                  <a:lumMod val="20000"/>
                  <a:lumOff val="80000"/>
                </a:schemeClr>
              </a:solidFill>
              <a:cs typeface="Arial"/>
            </a:endParaRPr>
          </a:p>
          <a:p>
            <a:pPr marL="285750" indent="-285750" algn="just">
              <a:buFont typeface="Arial" panose="020B0604020202020204" pitchFamily="34" charset="0"/>
              <a:buChar char="•"/>
            </a:pPr>
            <a:r>
              <a:rPr lang="en-US" sz="1400" i="1" dirty="0">
                <a:solidFill>
                  <a:schemeClr val="bg2">
                    <a:lumMod val="20000"/>
                    <a:lumOff val="80000"/>
                  </a:schemeClr>
                </a:solidFill>
              </a:rPr>
              <a:t>Data acquisition from top consulting firms</a:t>
            </a:r>
            <a:r>
              <a:rPr lang="en-US" sz="1400" dirty="0" smtClean="0"/>
              <a:t>.</a:t>
            </a:r>
          </a:p>
          <a:p>
            <a:pPr marL="285750" indent="-285750" algn="just">
              <a:buFont typeface="Arial" panose="020B0604020202020204" pitchFamily="34" charset="0"/>
              <a:buChar char="•"/>
            </a:pPr>
            <a:r>
              <a:rPr lang="en-US" sz="1400" i="1" dirty="0">
                <a:solidFill>
                  <a:schemeClr val="bg2">
                    <a:lumMod val="20000"/>
                    <a:lumOff val="80000"/>
                  </a:schemeClr>
                </a:solidFill>
              </a:rPr>
              <a:t>Comparative analysis of strategic insights and best practices.</a:t>
            </a:r>
            <a:endParaRPr lang="en-US" sz="1400" i="1" dirty="0" smtClean="0">
              <a:solidFill>
                <a:schemeClr val="bg2">
                  <a:lumMod val="20000"/>
                  <a:lumOff val="80000"/>
                </a:schemeClr>
              </a:solidFill>
            </a:endParaRPr>
          </a:p>
          <a:p>
            <a:pPr marL="285750" indent="-285750" algn="just">
              <a:buFont typeface="Arial" panose="020B0604020202020204" pitchFamily="34" charset="0"/>
              <a:buChar char="•"/>
            </a:pPr>
            <a:r>
              <a:rPr lang="en-US" sz="1400" i="1" dirty="0">
                <a:solidFill>
                  <a:schemeClr val="bg2">
                    <a:lumMod val="20000"/>
                    <a:lumOff val="80000"/>
                  </a:schemeClr>
                </a:solidFill>
              </a:rPr>
              <a:t>Formulation of tailored recommendations based on client needs</a:t>
            </a:r>
            <a:r>
              <a:rPr lang="en-US" sz="1400" dirty="0" smtClean="0"/>
              <a:t>.</a:t>
            </a:r>
          </a:p>
          <a:p>
            <a:pPr algn="just"/>
            <a:endParaRPr lang="en-US" sz="1900" b="1" dirty="0">
              <a:solidFill>
                <a:schemeClr val="bg1"/>
              </a:solidFill>
            </a:endParaRPr>
          </a:p>
          <a:p>
            <a:pPr algn="just"/>
            <a:r>
              <a:rPr lang="en-IN" sz="1900" b="1" dirty="0" smtClean="0">
                <a:solidFill>
                  <a:schemeClr val="bg2">
                    <a:lumMod val="20000"/>
                    <a:lumOff val="80000"/>
                  </a:schemeClr>
                </a:solidFill>
              </a:rPr>
              <a:t>Stakeholders:</a:t>
            </a:r>
          </a:p>
          <a:p>
            <a:pPr algn="just"/>
            <a:r>
              <a:rPr lang="en-US" sz="1400" i="1" dirty="0">
                <a:solidFill>
                  <a:schemeClr val="bg2">
                    <a:lumMod val="20000"/>
                    <a:lumOff val="80000"/>
                  </a:schemeClr>
                </a:solidFill>
              </a:rPr>
              <a:t>Stakeholders involved in this project include clients seeking strategic guidance, consultants facilitating the </a:t>
            </a:r>
            <a:r>
              <a:rPr lang="en-US" sz="1400" i="1" dirty="0" smtClean="0">
                <a:solidFill>
                  <a:schemeClr val="bg2">
                    <a:lumMod val="20000"/>
                    <a:lumOff val="80000"/>
                  </a:schemeClr>
                </a:solidFill>
              </a:rPr>
              <a:t>analysis</a:t>
            </a:r>
            <a:r>
              <a:rPr lang="en-US" sz="1400" i="1" dirty="0">
                <a:solidFill>
                  <a:schemeClr val="bg2">
                    <a:lumMod val="20000"/>
                    <a:lumOff val="80000"/>
                  </a:schemeClr>
                </a:solidFill>
              </a:rPr>
              <a:t>, </a:t>
            </a:r>
            <a:endParaRPr lang="en-US" sz="1400" i="1" dirty="0" smtClean="0">
              <a:solidFill>
                <a:schemeClr val="bg2">
                  <a:lumMod val="20000"/>
                  <a:lumOff val="80000"/>
                </a:schemeClr>
              </a:solidFill>
            </a:endParaRPr>
          </a:p>
          <a:p>
            <a:pPr algn="just"/>
            <a:r>
              <a:rPr lang="en-US" sz="1400" i="1" dirty="0" smtClean="0">
                <a:solidFill>
                  <a:schemeClr val="bg2">
                    <a:lumMod val="20000"/>
                    <a:lumOff val="80000"/>
                  </a:schemeClr>
                </a:solidFill>
              </a:rPr>
              <a:t>and </a:t>
            </a:r>
            <a:r>
              <a:rPr lang="en-US" sz="1400" i="1" dirty="0">
                <a:solidFill>
                  <a:schemeClr val="bg2">
                    <a:lumMod val="20000"/>
                    <a:lumOff val="80000"/>
                  </a:schemeClr>
                </a:solidFill>
              </a:rPr>
              <a:t>executives responsible for implementing recommendations. Collaboration with BCG, Bain &amp; Company, and </a:t>
            </a:r>
            <a:endParaRPr lang="en-US" sz="1400" i="1" dirty="0" smtClean="0">
              <a:solidFill>
                <a:schemeClr val="bg2">
                  <a:lumMod val="20000"/>
                  <a:lumOff val="80000"/>
                </a:schemeClr>
              </a:solidFill>
            </a:endParaRPr>
          </a:p>
          <a:p>
            <a:pPr algn="just"/>
            <a:r>
              <a:rPr lang="en-US" sz="1400" i="1" dirty="0" smtClean="0">
                <a:solidFill>
                  <a:schemeClr val="bg2">
                    <a:lumMod val="20000"/>
                    <a:lumOff val="80000"/>
                  </a:schemeClr>
                </a:solidFill>
              </a:rPr>
              <a:t>McKinsey </a:t>
            </a:r>
            <a:r>
              <a:rPr lang="en-US" sz="1400" i="1" dirty="0">
                <a:solidFill>
                  <a:schemeClr val="bg2">
                    <a:lumMod val="20000"/>
                    <a:lumOff val="80000"/>
                  </a:schemeClr>
                </a:solidFill>
              </a:rPr>
              <a:t>&amp; Company ensures alignment with industry standards and best practices</a:t>
            </a:r>
            <a:r>
              <a:rPr lang="en-US" sz="1400" i="1" dirty="0" smtClean="0">
                <a:solidFill>
                  <a:schemeClr val="bg2">
                    <a:lumMod val="20000"/>
                    <a:lumOff val="80000"/>
                  </a:schemeClr>
                </a:solidFill>
              </a:rPr>
              <a:t>.</a:t>
            </a:r>
          </a:p>
          <a:p>
            <a:pPr algn="just"/>
            <a:endParaRPr lang="en-US" sz="1400" b="1" i="1" dirty="0">
              <a:solidFill>
                <a:schemeClr val="bg2">
                  <a:lumMod val="20000"/>
                  <a:lumOff val="80000"/>
                </a:schemeClr>
              </a:solidFill>
            </a:endParaRPr>
          </a:p>
          <a:p>
            <a:pPr algn="just"/>
            <a:endParaRPr lang="en-US" sz="1400" i="1" dirty="0" smtClean="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5800" y="1604285"/>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3"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5800" y="3943142"/>
            <a:ext cx="576000" cy="576000"/>
          </a:xfrm>
        </p:spPr>
      </p:pic>
    </p:spTree>
    <p:extLst>
      <p:ext uri="{BB962C8B-B14F-4D97-AF65-F5344CB8AC3E}">
        <p14:creationId xmlns:p14="http://schemas.microsoft.com/office/powerpoint/2010/main" val="3386623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8</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156865" y="2326624"/>
            <a:ext cx="9875869" cy="2204752"/>
          </a:xfrm>
        </p:spPr>
        <p:txBody>
          <a:bodyPr>
            <a:noAutofit/>
          </a:bodyPr>
          <a:lstStyle/>
          <a:p>
            <a:pPr marL="12700" algn="just">
              <a:lnSpc>
                <a:spcPct val="120000"/>
              </a:lnSpc>
              <a:spcBef>
                <a:spcPts val="100"/>
              </a:spcBef>
            </a:pPr>
            <a:r>
              <a:rPr lang="en-IN" sz="1900" b="1" dirty="0">
                <a:solidFill>
                  <a:schemeClr val="bg2">
                    <a:lumMod val="20000"/>
                    <a:lumOff val="80000"/>
                  </a:schemeClr>
                </a:solidFill>
              </a:rPr>
              <a:t>Requirement Analysis</a:t>
            </a:r>
            <a:r>
              <a:rPr lang="en-IN" sz="1900" b="1" dirty="0" smtClean="0">
                <a:solidFill>
                  <a:schemeClr val="bg2">
                    <a:lumMod val="20000"/>
                    <a:lumOff val="80000"/>
                  </a:schemeClr>
                </a:solidFill>
              </a:rPr>
              <a:t>:</a:t>
            </a:r>
          </a:p>
          <a:p>
            <a:pPr algn="just"/>
            <a:r>
              <a:rPr lang="en-US" sz="1400" i="1" dirty="0">
                <a:solidFill>
                  <a:schemeClr val="bg2">
                    <a:lumMod val="20000"/>
                    <a:lumOff val="80000"/>
                  </a:schemeClr>
                </a:solidFill>
              </a:rPr>
              <a:t>Functional requirements include data acquisition, analysis, and recommendation formulation. </a:t>
            </a:r>
            <a:r>
              <a:rPr lang="en-US" sz="1400" i="1" dirty="0" smtClean="0">
                <a:solidFill>
                  <a:schemeClr val="bg2">
                    <a:lumMod val="20000"/>
                    <a:lumOff val="80000"/>
                  </a:schemeClr>
                </a:solidFill>
              </a:rPr>
              <a:t>Performance</a:t>
            </a:r>
          </a:p>
          <a:p>
            <a:pPr algn="just"/>
            <a:r>
              <a:rPr lang="en-US" sz="1400" i="1" dirty="0" smtClean="0">
                <a:solidFill>
                  <a:schemeClr val="bg2">
                    <a:lumMod val="20000"/>
                    <a:lumOff val="80000"/>
                  </a:schemeClr>
                </a:solidFill>
              </a:rPr>
              <a:t>requirements </a:t>
            </a:r>
            <a:r>
              <a:rPr lang="en-US" sz="1400" i="1" dirty="0">
                <a:solidFill>
                  <a:schemeClr val="bg2">
                    <a:lumMod val="20000"/>
                    <a:lumOff val="80000"/>
                  </a:schemeClr>
                </a:solidFill>
              </a:rPr>
              <a:t>involve timely delivery of insights and recommendations. Security requirements ensure </a:t>
            </a:r>
            <a:endParaRPr lang="en-US" sz="1400" i="1" dirty="0" smtClean="0">
              <a:solidFill>
                <a:schemeClr val="bg2">
                  <a:lumMod val="20000"/>
                  <a:lumOff val="80000"/>
                </a:schemeClr>
              </a:solidFill>
            </a:endParaRPr>
          </a:p>
          <a:p>
            <a:pPr algn="just"/>
            <a:r>
              <a:rPr lang="en-US" sz="1400" i="1" dirty="0" smtClean="0">
                <a:solidFill>
                  <a:schemeClr val="bg2">
                    <a:lumMod val="20000"/>
                    <a:lumOff val="80000"/>
                  </a:schemeClr>
                </a:solidFill>
              </a:rPr>
              <a:t>confidentiality </a:t>
            </a:r>
            <a:r>
              <a:rPr lang="en-US" sz="1400" i="1" dirty="0">
                <a:solidFill>
                  <a:schemeClr val="bg2">
                    <a:lumMod val="20000"/>
                    <a:lumOff val="80000"/>
                  </a:schemeClr>
                </a:solidFill>
              </a:rPr>
              <a:t>and integrity of data obtained from consulting firms</a:t>
            </a:r>
            <a:r>
              <a:rPr lang="en-US" sz="1400" i="1" dirty="0" smtClean="0">
                <a:solidFill>
                  <a:schemeClr val="bg2">
                    <a:lumMod val="20000"/>
                    <a:lumOff val="80000"/>
                  </a:schemeClr>
                </a:solidFill>
              </a:rPr>
              <a:t>.</a:t>
            </a:r>
          </a:p>
          <a:p>
            <a:pPr algn="just"/>
            <a:endParaRPr lang="en-US" sz="1400" b="1" i="1" dirty="0">
              <a:solidFill>
                <a:schemeClr val="bg2">
                  <a:lumMod val="20000"/>
                  <a:lumOff val="80000"/>
                </a:schemeClr>
              </a:solidFil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578465" y="2283301"/>
            <a:ext cx="576000" cy="576000"/>
          </a:xfrm>
        </p:spPr>
      </p:pic>
      <p:sp>
        <p:nvSpPr>
          <p:cNvPr id="24" name="object 5" descr="Beige rectangle">
            <a:extLst>
              <a:ext uri="{FF2B5EF4-FFF2-40B4-BE49-F238E27FC236}">
                <a16:creationId xmlns="" xmlns:a16="http://schemas.microsoft.com/office/drawing/2014/main" id="{73ED10AC-D04B-401B-A6A1-6069912D1664}"/>
              </a:ext>
            </a:extLst>
          </p:cNvPr>
          <p:cNvSpPr/>
          <p:nvPr/>
        </p:nvSpPr>
        <p:spPr bwMode="ltGray">
          <a:xfrm flipV="1">
            <a:off x="4356780" y="674567"/>
            <a:ext cx="347604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339869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Two person handshake">
            <a:extLst>
              <a:ext uri="{FF2B5EF4-FFF2-40B4-BE49-F238E27FC236}">
                <a16:creationId xmlns="" xmlns:a16="http://schemas.microsoft.com/office/drawing/2014/main" id="{42EF1974-141C-494C-A63E-216742273C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22" name="object 3" descr="Blue rectangle">
            <a:extLst>
              <a:ext uri="{FF2B5EF4-FFF2-40B4-BE49-F238E27FC236}">
                <a16:creationId xmlns="" xmlns:a16="http://schemas.microsoft.com/office/drawing/2014/main" id="{2D225086-68BE-4168-8F17-9443ADD89675}"/>
              </a:ext>
            </a:extLst>
          </p:cNvPr>
          <p:cNvSpPr/>
          <p:nvPr/>
        </p:nvSpPr>
        <p:spPr>
          <a:xfrm>
            <a:off x="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val 22" descr="Beige oval">
            <a:extLst>
              <a:ext uri="{FF2B5EF4-FFF2-40B4-BE49-F238E27FC236}">
                <a16:creationId xmlns="" xmlns:a16="http://schemas.microsoft.com/office/drawing/2014/main" id="{433945EE-A7C1-410E-BF29-F5CEA2F4F576}"/>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 xmlns:a16="http://schemas.microsoft.com/office/drawing/2014/main" id="{3790A3AE-E658-426D-96CD-CB0614B7418A}"/>
              </a:ext>
            </a:extLst>
          </p:cNvPr>
          <p:cNvSpPr>
            <a:spLocks noGrp="1"/>
          </p:cNvSpPr>
          <p:nvPr>
            <p:ph type="sldNum" sz="quarter" idx="12"/>
          </p:nvPr>
        </p:nvSpPr>
        <p:spPr/>
        <p:txBody>
          <a:bodyPr/>
          <a:lstStyle/>
          <a:p>
            <a:fld id="{82EE24B5-652C-4DB5-B7C3-B5BBEC1280B1}" type="slidenum">
              <a:rPr lang="en-US" smtClean="0"/>
              <a:t>9</a:t>
            </a:fld>
            <a:endParaRPr lang="en-US" dirty="0"/>
          </a:p>
        </p:txBody>
      </p:sp>
      <p:sp>
        <p:nvSpPr>
          <p:cNvPr id="7" name="Content Placeholder 6">
            <a:extLst>
              <a:ext uri="{FF2B5EF4-FFF2-40B4-BE49-F238E27FC236}">
                <a16:creationId xmlns="" xmlns:a16="http://schemas.microsoft.com/office/drawing/2014/main" id="{23DC0E4E-6822-467C-96E3-77C667B41D2B}"/>
              </a:ext>
            </a:extLst>
          </p:cNvPr>
          <p:cNvSpPr>
            <a:spLocks noGrp="1"/>
          </p:cNvSpPr>
          <p:nvPr>
            <p:ph sz="half" idx="1"/>
          </p:nvPr>
        </p:nvSpPr>
        <p:spPr bwMode="white">
          <a:xfrm>
            <a:off x="1337076" y="1702825"/>
            <a:ext cx="9875869" cy="4472077"/>
          </a:xfrm>
        </p:spPr>
        <p:txBody>
          <a:bodyPr>
            <a:noAutofit/>
          </a:bodyPr>
          <a:lstStyle/>
          <a:p>
            <a:pPr marL="12700" algn="just">
              <a:lnSpc>
                <a:spcPct val="120000"/>
              </a:lnSpc>
              <a:spcBef>
                <a:spcPts val="100"/>
              </a:spcBef>
            </a:pPr>
            <a:r>
              <a:rPr lang="en-US" sz="1900" b="1" dirty="0" smtClean="0">
                <a:solidFill>
                  <a:schemeClr val="bg2">
                    <a:lumMod val="20000"/>
                    <a:lumOff val="80000"/>
                  </a:schemeClr>
                </a:solidFill>
              </a:rPr>
              <a:t>Design Constraints</a:t>
            </a:r>
            <a:r>
              <a:rPr lang="en-US" sz="1900" b="1" dirty="0" smtClean="0">
                <a:solidFill>
                  <a:schemeClr val="bg2">
                    <a:lumMod val="20000"/>
                    <a:lumOff val="80000"/>
                  </a:schemeClr>
                </a:solidFill>
              </a:rPr>
              <a:t>:</a:t>
            </a:r>
            <a:endParaRPr lang="en-US" sz="1900" b="1" dirty="0">
              <a:solidFill>
                <a:schemeClr val="bg2">
                  <a:lumMod val="20000"/>
                  <a:lumOff val="80000"/>
                </a:schemeClr>
              </a:solidFill>
            </a:endParaRPr>
          </a:p>
          <a:p>
            <a:pPr marL="285750" indent="-285750">
              <a:buFont typeface="Arial" panose="020B0604020202020204" pitchFamily="34" charset="0"/>
              <a:buChar char="•"/>
            </a:pPr>
            <a:r>
              <a:rPr lang="en-US" sz="1400" b="1" i="1" dirty="0">
                <a:solidFill>
                  <a:schemeClr val="bg2">
                    <a:lumMod val="20000"/>
                    <a:lumOff val="80000"/>
                  </a:schemeClr>
                </a:solidFill>
              </a:rPr>
              <a:t>Scalability:</a:t>
            </a:r>
            <a:r>
              <a:rPr lang="en-US" sz="1400" i="1" dirty="0">
                <a:solidFill>
                  <a:schemeClr val="bg2">
                    <a:lumMod val="20000"/>
                    <a:lumOff val="80000"/>
                  </a:schemeClr>
                </a:solidFill>
              </a:rPr>
              <a:t> Ensure that the software can handle a growing number of clients and projects without </a:t>
            </a:r>
            <a:r>
              <a:rPr lang="en-US" sz="1400" i="1" dirty="0" smtClean="0">
                <a:solidFill>
                  <a:schemeClr val="bg2">
                    <a:lumMod val="20000"/>
                    <a:lumOff val="80000"/>
                  </a:schemeClr>
                </a:solidFill>
              </a:rPr>
              <a:t>significant performance </a:t>
            </a:r>
            <a:r>
              <a:rPr lang="en-US" sz="1400" i="1" dirty="0">
                <a:solidFill>
                  <a:schemeClr val="bg2">
                    <a:lumMod val="20000"/>
                    <a:lumOff val="80000"/>
                  </a:schemeClr>
                </a:solidFill>
              </a:rPr>
              <a:t>degradation</a:t>
            </a:r>
            <a:r>
              <a:rPr lang="en-US" sz="1400" i="1" dirty="0" smtClean="0">
                <a:solidFill>
                  <a:schemeClr val="bg2">
                    <a:lumMod val="20000"/>
                    <a:lumOff val="80000"/>
                  </a:schemeClr>
                </a:solidFill>
              </a:rPr>
              <a:t>.</a:t>
            </a:r>
            <a:endParaRPr lang="en-US" sz="1400" i="1" dirty="0">
              <a:solidFill>
                <a:schemeClr val="bg2">
                  <a:lumMod val="20000"/>
                  <a:lumOff val="80000"/>
                </a:schemeClr>
              </a:solidFill>
            </a:endParaRPr>
          </a:p>
          <a:p>
            <a:pPr marL="285750" indent="-285750">
              <a:buFont typeface="Arial" panose="020B0604020202020204" pitchFamily="34" charset="0"/>
              <a:buChar char="•"/>
            </a:pPr>
            <a:r>
              <a:rPr lang="en-US" sz="1400" b="1" i="1" dirty="0">
                <a:solidFill>
                  <a:schemeClr val="bg2">
                    <a:lumMod val="20000"/>
                    <a:lumOff val="80000"/>
                  </a:schemeClr>
                </a:solidFill>
              </a:rPr>
              <a:t>Security:</a:t>
            </a:r>
            <a:r>
              <a:rPr lang="en-US" sz="1400" i="1" dirty="0">
                <a:solidFill>
                  <a:schemeClr val="bg2">
                    <a:lumMod val="20000"/>
                    <a:lumOff val="80000"/>
                  </a:schemeClr>
                </a:solidFill>
              </a:rPr>
              <a:t> Implement robust security measures to protect sensitive client information and maintain confidentiality.</a:t>
            </a:r>
          </a:p>
          <a:p>
            <a:pPr marL="285750" indent="-285750">
              <a:buFont typeface="Arial" panose="020B0604020202020204" pitchFamily="34" charset="0"/>
              <a:buChar char="•"/>
            </a:pPr>
            <a:r>
              <a:rPr lang="en-US" sz="1400" b="1" i="1" dirty="0">
                <a:solidFill>
                  <a:schemeClr val="bg2">
                    <a:lumMod val="20000"/>
                    <a:lumOff val="80000"/>
                  </a:schemeClr>
                </a:solidFill>
              </a:rPr>
              <a:t>Flexibility:</a:t>
            </a:r>
            <a:r>
              <a:rPr lang="en-US" sz="1400" i="1" dirty="0">
                <a:solidFill>
                  <a:schemeClr val="bg2">
                    <a:lumMod val="20000"/>
                    <a:lumOff val="80000"/>
                  </a:schemeClr>
                </a:solidFill>
              </a:rPr>
              <a:t> Design the software to accommodate various types of consultancy services and adapt to changing client needs.</a:t>
            </a:r>
          </a:p>
          <a:p>
            <a:pPr marL="285750" indent="-285750">
              <a:buFont typeface="Arial" panose="020B0604020202020204" pitchFamily="34" charset="0"/>
              <a:buChar char="•"/>
            </a:pPr>
            <a:r>
              <a:rPr lang="en-US" sz="1400" b="1" i="1" dirty="0">
                <a:solidFill>
                  <a:schemeClr val="bg2">
                    <a:lumMod val="20000"/>
                    <a:lumOff val="80000"/>
                  </a:schemeClr>
                </a:solidFill>
              </a:rPr>
              <a:t>Usability:</a:t>
            </a:r>
            <a:r>
              <a:rPr lang="en-US" sz="1400" i="1" dirty="0">
                <a:solidFill>
                  <a:schemeClr val="bg2">
                    <a:lumMod val="20000"/>
                    <a:lumOff val="80000"/>
                  </a:schemeClr>
                </a:solidFill>
              </a:rPr>
              <a:t> Prioritize user-friendly interfaces and intuitive workflows to enhance the user experience for both consultants and clients.</a:t>
            </a:r>
          </a:p>
          <a:p>
            <a:pPr marL="285750" indent="-285750">
              <a:buFont typeface="Arial" panose="020B0604020202020204" pitchFamily="34" charset="0"/>
              <a:buChar char="•"/>
            </a:pPr>
            <a:r>
              <a:rPr lang="en-US" sz="1400" b="1" i="1" dirty="0">
                <a:solidFill>
                  <a:schemeClr val="bg2">
                    <a:lumMod val="20000"/>
                    <a:lumOff val="80000"/>
                  </a:schemeClr>
                </a:solidFill>
              </a:rPr>
              <a:t>Integration:</a:t>
            </a:r>
            <a:r>
              <a:rPr lang="en-US" sz="1400" i="1" dirty="0">
                <a:solidFill>
                  <a:schemeClr val="bg2">
                    <a:lumMod val="20000"/>
                    <a:lumOff val="80000"/>
                  </a:schemeClr>
                </a:solidFill>
              </a:rPr>
              <a:t> Consider compatibility with existing business tools and systems that clients may use, such as CRM software or accounting platforms.</a:t>
            </a:r>
          </a:p>
          <a:p>
            <a:pPr marL="285750" indent="-285750">
              <a:buFont typeface="Arial" panose="020B0604020202020204" pitchFamily="34" charset="0"/>
              <a:buChar char="•"/>
            </a:pPr>
            <a:r>
              <a:rPr lang="en-US" sz="1400" b="1" i="1" dirty="0">
                <a:solidFill>
                  <a:schemeClr val="bg2">
                    <a:lumMod val="20000"/>
                    <a:lumOff val="80000"/>
                  </a:schemeClr>
                </a:solidFill>
              </a:rPr>
              <a:t>Compliance:</a:t>
            </a:r>
            <a:r>
              <a:rPr lang="en-US" sz="1400" i="1" dirty="0">
                <a:solidFill>
                  <a:schemeClr val="bg2">
                    <a:lumMod val="20000"/>
                    <a:lumOff val="80000"/>
                  </a:schemeClr>
                </a:solidFill>
              </a:rPr>
              <a:t> Adhere to relevant industry regulations and standards, such as GDPR or HIPAA, depending on the nature of the consultancy services provided.</a:t>
            </a: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00000"/>
              </a:lnSpc>
              <a:spcBef>
                <a:spcPts val="600"/>
              </a:spcBef>
            </a:pPr>
            <a:endParaRPr lang="en-US" sz="1400" i="1" spc="-15" dirty="0" smtClean="0">
              <a:solidFill>
                <a:schemeClr val="bg2">
                  <a:lumMod val="20000"/>
                  <a:lumOff val="80000"/>
                </a:schemeClr>
              </a:solidFill>
              <a:cs typeface="Arial"/>
            </a:endParaRPr>
          </a:p>
          <a:p>
            <a:pPr marR="5080" algn="just">
              <a:lnSpc>
                <a:spcPct val="120000"/>
              </a:lnSpc>
              <a:spcBef>
                <a:spcPts val="600"/>
              </a:spcBef>
            </a:pPr>
            <a:endParaRPr lang="en-IN" sz="1900" b="1" dirty="0" smtClean="0">
              <a:solidFill>
                <a:schemeClr val="bg2">
                  <a:lumMod val="20000"/>
                  <a:lumOff val="80000"/>
                </a:schemeClr>
              </a:solidFill>
            </a:endParaRPr>
          </a:p>
          <a:p>
            <a:pPr marR="5080">
              <a:lnSpc>
                <a:spcPct val="120000"/>
              </a:lnSpc>
              <a:spcBef>
                <a:spcPts val="600"/>
              </a:spcBef>
            </a:pPr>
            <a:endParaRPr lang="en-US" sz="1900" i="1" spc="-15" dirty="0">
              <a:solidFill>
                <a:schemeClr val="bg2">
                  <a:lumMod val="20000"/>
                  <a:lumOff val="80000"/>
                </a:schemeClr>
              </a:solidFill>
              <a:cs typeface="Arial"/>
            </a:endParaRPr>
          </a:p>
        </p:txBody>
      </p:sp>
      <p:pic>
        <p:nvPicPr>
          <p:cNvPr id="36" name="Picture Placeholder 35" descr="Check icon">
            <a:extLst>
              <a:ext uri="{FF2B5EF4-FFF2-40B4-BE49-F238E27FC236}">
                <a16:creationId xmlns="" xmlns:a16="http://schemas.microsoft.com/office/drawing/2014/main" id="{1A9D8BC9-CF04-4A6C-89E6-E6A18D7419F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bwMode="white">
          <a:xfrm>
            <a:off x="838200" y="1690688"/>
            <a:ext cx="576000" cy="576000"/>
          </a:xfrm>
        </p:spPr>
      </p:pic>
      <p:sp>
        <p:nvSpPr>
          <p:cNvPr id="14" name="Title 5">
            <a:extLst>
              <a:ext uri="{FF2B5EF4-FFF2-40B4-BE49-F238E27FC236}">
                <a16:creationId xmlns="" xmlns:a16="http://schemas.microsoft.com/office/drawing/2014/main" id="{6BDEDF39-62EC-40AF-98F4-06A79F1F80F1}"/>
              </a:ext>
            </a:extLst>
          </p:cNvPr>
          <p:cNvSpPr>
            <a:spLocks noGrp="1"/>
          </p:cNvSpPr>
          <p:nvPr>
            <p:ph type="title"/>
          </p:nvPr>
        </p:nvSpPr>
        <p:spPr bwMode="ltGray">
          <a:xfrm>
            <a:off x="818028" y="365125"/>
            <a:ext cx="10515600" cy="1325563"/>
          </a:xfrm>
        </p:spPr>
        <p:txBody>
          <a:bodyPr/>
          <a:lstStyle/>
          <a:p>
            <a:pPr algn="just"/>
            <a:r>
              <a:rPr lang="en-US" dirty="0"/>
              <a:t>3</a:t>
            </a:r>
            <a:r>
              <a:rPr lang="en-US" dirty="0" smtClean="0"/>
              <a:t>. SYSTEM DESIGN</a:t>
            </a:r>
            <a:endParaRPr lang="en-US" dirty="0"/>
          </a:p>
        </p:txBody>
      </p:sp>
      <p:sp>
        <p:nvSpPr>
          <p:cNvPr id="15" name="object 5" descr="Beige rectangle">
            <a:extLst>
              <a:ext uri="{FF2B5EF4-FFF2-40B4-BE49-F238E27FC236}">
                <a16:creationId xmlns="" xmlns:a16="http://schemas.microsoft.com/office/drawing/2014/main" id="{73ED10AC-D04B-401B-A6A1-6069912D1664}"/>
              </a:ext>
            </a:extLst>
          </p:cNvPr>
          <p:cNvSpPr/>
          <p:nvPr/>
        </p:nvSpPr>
        <p:spPr bwMode="ltGray">
          <a:xfrm flipV="1">
            <a:off x="929705" y="1276130"/>
            <a:ext cx="3809272"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8920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171946EF-A3EA-4ECB-8D9A-56C36FFF4075}">
  <ds:schemaRefs>
    <ds:schemaRef ds:uri="http://schemas.microsoft.com/office/infopath/2007/PartnerControls"/>
    <ds:schemaRef ds:uri="http://purl.org/dc/terms/"/>
    <ds:schemaRef ds:uri="16c05727-aa75-4e4a-9b5f-8a80a1165891"/>
    <ds:schemaRef ds:uri="http://schemas.microsoft.com/office/2006/metadata/properties"/>
    <ds:schemaRef ds:uri="http://purl.org/dc/elements/1.1/"/>
    <ds:schemaRef ds:uri="http://purl.org/dc/dcmitype/"/>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0</TotalTime>
  <Words>1371</Words>
  <Application>Microsoft Office PowerPoint</Application>
  <PresentationFormat>Widescreen</PresentationFormat>
  <Paragraphs>148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vt:lpstr>
      <vt:lpstr>Calibri</vt:lpstr>
      <vt:lpstr>Gill Sans MT</vt:lpstr>
      <vt:lpstr>Office Theme</vt:lpstr>
      <vt:lpstr>Erfinden Technologies </vt:lpstr>
      <vt:lpstr>OUR BIG IDEA</vt:lpstr>
      <vt:lpstr>1. INTRODUCTION</vt:lpstr>
      <vt:lpstr>PowerPoint Presentation</vt:lpstr>
      <vt:lpstr>2. SYSTEM ANALYSIS</vt:lpstr>
      <vt:lpstr>PowerPoint Presentation</vt:lpstr>
      <vt:lpstr>PowerPoint Presentation</vt:lpstr>
      <vt:lpstr>PowerPoint Presentation</vt:lpstr>
      <vt:lpstr>3. 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TEAM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2024-04-11T13:28:27Z</dcterms:created>
  <dcterms:modified xsi:type="dcterms:W3CDTF">2024-04-12T20:22:51Z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