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3419c73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3419c73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3419c73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43419c73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3419c73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43419c73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3419c73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3419c73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3419c73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43419c73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3419c73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3419c73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3419c73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3419c73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3419c73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3419c73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43419c735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43419c735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43419c7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43419c7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3419c7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3419c7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3419c73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3419c73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3419c73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43419c73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43419c735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43419c735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43419c73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43419c73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43419c73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43419c73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43419c735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43419c735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43419c735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43419c73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43419c735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43419c735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3419c735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43419c735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43419c73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43419c73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3419c7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3419c7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43419c73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43419c73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43419c735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43419c735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43419c735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43419c73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43419c73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43419c73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43419c735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43419c735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43419c735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43419c735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43419c735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43419c735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43419c735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43419c735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43419c735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43419c735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43419c735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43419c735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3419c7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3419c7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3419c7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3419c7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3419c73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3419c73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3419c73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3419c73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3419c73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3419c73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3419c73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3419c73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s://www.youtube.com/watch?v=aircAruvnKk&amp;list=PLZHQObOWTQDNU6R1_67000Dx_ZCJB-3pi&amp;ab_channel=3Blue1Brow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10" Type="http://schemas.openxmlformats.org/officeDocument/2006/relationships/image" Target="../media/image37.png"/><Relationship Id="rId9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25" y="2232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Neuronové sítě a hluboké učení</a:t>
            </a:r>
            <a:endParaRPr sz="45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00" y="1658975"/>
            <a:ext cx="8441799" cy="292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perceptron</a:t>
            </a:r>
            <a:endParaRPr sz="4580"/>
          </a:p>
        </p:txBody>
      </p:sp>
      <p:sp>
        <p:nvSpPr>
          <p:cNvPr id="112" name="Google Shape;112;p22"/>
          <p:cNvSpPr txBox="1"/>
          <p:nvPr/>
        </p:nvSpPr>
        <p:spPr>
          <a:xfrm>
            <a:off x="560800" y="1330125"/>
            <a:ext cx="75951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vhodnější notace: zavedeme tzv. </a:t>
            </a:r>
            <a:r>
              <a:rPr b="1" i="1" lang="cs" sz="2800">
                <a:solidFill>
                  <a:schemeClr val="dk2"/>
                </a:solidFill>
              </a:rPr>
              <a:t>bias</a:t>
            </a:r>
            <a:endParaRPr b="1" i="1"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skalární součin: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aid&quot;:null,&quot;backgroundColorModified&quot;:false,&quot;backgroundColor&quot;:&quot;#FFFFFF&quot;,&quot;code&quot;:&quot;$$b:=-threshold$$&quot;,&quot;type&quot;:&quot;$$&quot;,&quot;font&quot;:{&quot;size&quot;:28,&quot;family&quot;:&quot;Arial&quot;,&quot;color&quot;:&quot;#595959&quot;},&quot;id&quot;:&quot;4&quot;,&quot;ts&quot;:1684078686340,&quot;cs&quot;:&quot;678t4A+8fgg3ZUzx7EJY8g==&quot;,&quot;size&quot;:{&quot;width&quot;:305.75,&quot;height&quot;:31}}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75" y="1953038"/>
            <a:ext cx="2912269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backgroundColor&quot;:&quot;#FFFFFF&quot;,&quot;code&quot;:&quot;$\\sum_{i=1}^{n} w_{i} x_{i}+ b=w ^{T}x + b$&quot;,&quot;font&quot;:{&quot;color&quot;:&quot;#595959&quot;,&quot;family&quot;:&quot;Arial&quot;,&quot;size&quot;:28},&quot;type&quot;:&quot;$&quot;,&quot;aid&quot;:null,&quot;backgroundColorModified&quot;:false,&quot;ts&quot;:1684686255174,&quot;cs&quot;:&quot;ABPbcs3zctu9pyc8FeUcUA==&quot;,&quot;size&quot;:{&quot;width&quot;:469,&quot;height&quot;:50}}"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925" y="2391336"/>
            <a:ext cx="44672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id&quot;:&quot;9&quot;,&quot;font&quot;:{&quot;family&quot;:&quot;Arial&quot;,&quot;color&quot;:&quot;#000000&quot;,&quot;size&quot;:22.5},&quot;code&quot;:&quot;$$\\text{output}= \\begin{cases}\n{1}&amp; {...\\,\\text{pokud}\\,w^{T}\\cdot x+ b_{i} &gt; 0, }\\\\\n{0}&amp; {...\\,\\text{pokud}\\;w^{T}\\cdot x+ b_{i} \\leq0}\\\\\n\\end{cases}$$&quot;,&quot;backgroundColorModified&quot;:false,&quot;backgroundColor&quot;:&quot;#FFFFFF&quot;,&quot;ts&quot;:1684080248672,&quot;cs&quot;:&quot;eqyQeifwHDhQQ/BpCf9qiQ==&quot;,&quot;size&quot;:{&quot;width&quot;:616.1601779527559,&quot;height&quot;:84.79264960629924}}"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3891" y="3357225"/>
            <a:ext cx="5868926" cy="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Síť perceptronů</a:t>
            </a:r>
            <a:endParaRPr sz="458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975" y="2351750"/>
            <a:ext cx="6050851" cy="24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60800" y="1330125"/>
            <a:ext cx="7595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vrstvy vzájemně “propojených” perceptronů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komplexní rozhodovací model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druhá vrstva je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800">
                <a:solidFill>
                  <a:schemeClr val="dk2"/>
                </a:solidFill>
              </a:rPr>
              <a:t>abstraktnější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Síť perceptronů</a:t>
            </a:r>
            <a:endParaRPr sz="4580"/>
          </a:p>
        </p:txBody>
      </p:sp>
      <p:sp>
        <p:nvSpPr>
          <p:cNvPr id="128" name="Google Shape;128;p24"/>
          <p:cNvSpPr txBox="1"/>
          <p:nvPr/>
        </p:nvSpPr>
        <p:spPr>
          <a:xfrm>
            <a:off x="560800" y="1330125"/>
            <a:ext cx="7595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model jakékoliv logické funkce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NAND, univerzální logický člen 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539475"/>
            <a:ext cx="3864804" cy="1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Síť perceptronů</a:t>
            </a:r>
            <a:endParaRPr sz="4580"/>
          </a:p>
        </p:txBody>
      </p:sp>
      <p:sp>
        <p:nvSpPr>
          <p:cNvPr id="135" name="Google Shape;135;p25"/>
          <p:cNvSpPr txBox="1"/>
          <p:nvPr/>
        </p:nvSpPr>
        <p:spPr>
          <a:xfrm>
            <a:off x="560800" y="1330125"/>
            <a:ext cx="7595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model jakékoliv logické funkce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NAND, univerzální logický člen 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539475"/>
            <a:ext cx="3864804" cy="170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6&quot;,&quot;backgroundColor&quot;:&quot;#FFFFFF&quot;,&quot;code&quot;:&quot;$$\\text{output}= \\begin{cases}\n{1, }&amp; {...\\,\\text{pokud}\\;(-2 \\cdot x_{1}- 2 \\cdot x_{2}+ 3) &gt; 0 }\\\\\n{0, }&amp; {...\\,\\text{jinak}}\\\\\n\\end{cases}$$&quot;,&quot;type&quot;:&quot;$$&quot;,&quot;font&quot;:{&quot;color&quot;:&quot;#000000&quot;,&quot;size&quot;:13.5,&quot;family&quot;:&quot;Arial&quot;},&quot;aid&quot;:null,&quot;ts&quot;:1684080278657,&quot;cs&quot;:&quot;OScPQjszc359HfUWkdO60g==&quot;,&quot;size&quot;:{&quot;width&quot;:476.16805275590553,&quot;height&quot;:51.965893700787355}}"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175" y="2761399"/>
            <a:ext cx="4535501" cy="4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143" name="Google Shape;143;p26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sigmoid neuron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abychom mohli nastavit váhy a biasy, chceme spojitost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04" y="2571750"/>
            <a:ext cx="5168041" cy="2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150" name="Google Shape;150;p27"/>
          <p:cNvSpPr txBox="1"/>
          <p:nvPr/>
        </p:nvSpPr>
        <p:spPr>
          <a:xfrm>
            <a:off x="311725" y="151075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změna váhy/biasu perceptronu může úplně změnit výstup sítě, nebo naopak nezpůsobit nic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dovolíme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aktivační funkce </a:t>
            </a:r>
            <a:r>
              <a:rPr b="1" i="1" lang="cs" sz="2800">
                <a:solidFill>
                  <a:schemeClr val="dk2"/>
                </a:solidFill>
              </a:rPr>
              <a:t>sigmoid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aid&quot;:null,&quot;id&quot;:&quot;7&quot;,&quot;backgroundColor&quot;:&quot;#FFFFFF&quot;,&quot;font&quot;:{&quot;size&quot;:28,&quot;family&quot;:&quot;Arial&quot;,&quot;color&quot;:&quot;#595959&quot;},&quot;type&quot;:&quot;$$&quot;,&quot;code&quot;:&quot;$$\\text{output}=y\\,\\in\\,\\left(0,1\\right)$$&quot;,&quot;ts&quot;:1684079696664,&quot;cs&quot;:&quot;rKyPjYW9iKTeNkOW2w+4Pg==&quot;,&quot;size&quot;:{&quot;width&quot;:369,&quot;height&quot;:44}}"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600" y="2632450"/>
            <a:ext cx="35147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8&quot;,&quot;code&quot;:&quot;$$\\sigma(z) = \\frac{1}{1 + e^{-z}}=\\frac{1}{1 + e^{-\\left(\\sum_{i}^{n}w_{i}x_{i}+b\\right)}}$$&quot;,&quot;type&quot;:&quot;$$&quot;,&quot;backgroundColor&quot;:&quot;#FFFFFF&quot;,&quot;aid&quot;:null,&quot;backgroundColorModified&quot;:false,&quot;font&quot;:{&quot;color&quot;:&quot;#000000&quot;,&quot;family&quot;:&quot;Arial&quot;,&quot;size&quot;:28},&quot;ts&quot;:1684080433417,&quot;cs&quot;:&quot;LDp3A7aeASldZB1K5izniA==&quot;,&quot;size&quot;:{&quot;width&quot;:659.5,&quot;height&quot;:99}}"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600" y="3672446"/>
            <a:ext cx="6281738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158" name="Google Shape;158;p28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pokud    velké záporné, output se blíží k 1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pokud    velké kladné, output se blíží k 0 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 limitách stejné, jako perceptrony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descr="{&quot;id&quot;:&quot;8&quot;,&quot;code&quot;:&quot;$$\\sigma(z) = \\frac{1}{1 + e^{-z}}=\\frac{1}{1 + e^{-\\left(\\sum_{i}^{n}w_{i}x_{i}+b\\right)}}$$&quot;,&quot;type&quot;:&quot;$$&quot;,&quot;backgroundColor&quot;:&quot;#FFFFFF&quot;,&quot;aid&quot;:null,&quot;backgroundColorModified&quot;:false,&quot;font&quot;:{&quot;color&quot;:&quot;#000000&quot;,&quot;family&quot;:&quot;Arial&quot;,&quot;size&quot;:28},&quot;ts&quot;:1684080433417,&quot;cs&quot;:&quot;LDp3A7aeASldZB1K5izniA==&quot;,&quot;size&quot;:{&quot;width&quot;:659.5,&quot;height&quot;:99}}"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00" y="3672446"/>
            <a:ext cx="6281738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28,&quot;color&quot;:&quot;#000000&quot;,&quot;family&quot;:&quot;Arial&quot;},&quot;backgroundColor&quot;:&quot;#FFFFFF&quot;,&quot;type&quot;:&quot;$$&quot;,&quot;aid&quot;:null,&quot;backgroundColorModified&quot;:false,&quot;code&quot;:&quot;$$z$$&quot;,&quot;id&quot;:&quot;11&quot;,&quot;ts&quot;:1684080566021,&quot;cs&quot;:&quot;dBHzoUWtVXaYKSDn4Xw9jA==&quot;,&quot;size&quot;:{&quot;width&quot;:19,&quot;height&quot;:20}}"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975" y="1738450"/>
            <a:ext cx="1809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28,&quot;color&quot;:&quot;#000000&quot;,&quot;family&quot;:&quot;Arial&quot;},&quot;backgroundColor&quot;:&quot;#FFFFFF&quot;,&quot;type&quot;:&quot;$$&quot;,&quot;aid&quot;:null,&quot;backgroundColorModified&quot;:false,&quot;code&quot;:&quot;$$z$$&quot;,&quot;id&quot;:&quot;11&quot;,&quot;ts&quot;:1684080566021,&quot;cs&quot;:&quot;dBHzoUWtVXaYKSDn4Xw9jA==&quot;,&quot;size&quot;:{&quot;width&quot;:19,&quot;height&quot;:20}}"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975" y="2246225"/>
            <a:ext cx="1809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00" y="1466065"/>
            <a:ext cx="3738051" cy="337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576" y="1466065"/>
            <a:ext cx="3738051" cy="337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spojitý neuron</a:t>
            </a:r>
            <a:endParaRPr sz="4580"/>
          </a:p>
        </p:txBody>
      </p:sp>
      <p:sp>
        <p:nvSpPr>
          <p:cNvPr id="174" name="Google Shape;174;p30"/>
          <p:cNvSpPr txBox="1"/>
          <p:nvPr/>
        </p:nvSpPr>
        <p:spPr>
          <a:xfrm>
            <a:off x="311725" y="151075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zafixujeme vstup, neuron je funkce, ve které jsou váhy a bias proměnné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chceme, aby změna v proměnné byla lineárně proporční změně výstupu - </a:t>
            </a:r>
            <a:r>
              <a:rPr b="1" lang="cs" sz="2800">
                <a:solidFill>
                  <a:schemeClr val="dk2"/>
                </a:solidFill>
              </a:rPr>
              <a:t>spojitost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63" y="3652075"/>
            <a:ext cx="6676724" cy="12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  <p:sp>
        <p:nvSpPr>
          <p:cNvPr id="181" name="Google Shape;181;p31"/>
          <p:cNvSpPr txBox="1"/>
          <p:nvPr/>
        </p:nvSpPr>
        <p:spPr>
          <a:xfrm>
            <a:off x="909775" y="1360475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Ukažte, že vynásobíme-li všechny váhy a biasy v síti perceptronů kladnou konstantou, chování sítě se nezmění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Neuronové sítě a hluboké učení</a:t>
            </a:r>
            <a:endParaRPr sz="45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652600"/>
            <a:ext cx="8520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/>
              <a:t>Michael N. Nielsen, “</a:t>
            </a:r>
            <a:r>
              <a:rPr b="1" lang="cs"/>
              <a:t>Neural Networks and Deep Learning”</a:t>
            </a:r>
            <a:r>
              <a:rPr lang="cs"/>
              <a:t>, Determination Press, 2015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 u="sng">
                <a:solidFill>
                  <a:schemeClr val="hlink"/>
                </a:solidFill>
                <a:hlinkClick r:id="rId3"/>
              </a:rPr>
              <a:t>http://neuralnetworksanddeeplearning.com/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 u="sng">
                <a:solidFill>
                  <a:schemeClr val="hlink"/>
                </a:solidFill>
                <a:hlinkClick r:id="rId4"/>
              </a:rPr>
              <a:t>3blue1brown série videí na YouTube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/>
              <a:t>pevné základy, ne přehled technik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/>
              <a:t>příklady v </a:t>
            </a:r>
            <a:r>
              <a:rPr b="1" lang="cs"/>
              <a:t>Pythonu</a:t>
            </a:r>
            <a:r>
              <a:rPr lang="cs"/>
              <a:t>, bez frameworků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  <p:sp>
        <p:nvSpPr>
          <p:cNvPr id="187" name="Google Shape;187;p32"/>
          <p:cNvSpPr txBox="1"/>
          <p:nvPr/>
        </p:nvSpPr>
        <p:spPr>
          <a:xfrm>
            <a:off x="909775" y="1360475"/>
            <a:ext cx="7595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Ukažte, že vynásobíme-li všechny váhy a biasy v síti perceptronů kladnou konstantou, chování sítě se nezmění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output jednoho perceptronu: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rozepíšeme skalární součin 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>
                <a:solidFill>
                  <a:schemeClr val="dk2"/>
                </a:solidFill>
              </a:rPr>
              <a:t>a vynásobíme váhy a bias konstantou </a:t>
            </a:r>
            <a:r>
              <a:rPr i="1" lang="cs" sz="2100">
                <a:solidFill>
                  <a:schemeClr val="dk2"/>
                </a:solidFill>
              </a:rPr>
              <a:t>c</a:t>
            </a:r>
            <a:r>
              <a:rPr lang="cs" sz="2100">
                <a:solidFill>
                  <a:schemeClr val="dk2"/>
                </a:solidFill>
              </a:rPr>
              <a:t>: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id&quot;:&quot;12&quot;,&quot;code&quot;:&quot;$$\\label{ex1}\ny=\\begin{cases}\n{0 \\ldots\\,\\text{pokud}\\;w ^{T}x+b \\leq 0,}&amp;{}\\\\\n{1 \\,...\\,\\text{pokud}\\;w ^{T}x+b &gt; 0.}&amp;{}\\\\\n\\end{cases}$$&quot;,&quot;font&quot;:{&quot;size&quot;:16.5,&quot;color&quot;:&quot;#000000&quot;,&quot;family&quot;:&quot;Arial&quot;},&quot;type&quot;:&quot;$$&quot;,&quot;aid&quot;:null,&quot;backgroundColor&quot;:&quot;#FFFFFF&quot;,&quot;ts&quot;:1684081302036,&quot;cs&quot;:&quot;X0lX6DGI+ZxDzEE+7uSM3g==&quot;,&quot;size&quot;:{&quot;width&quot;:359.2730078740158,&quot;height&quot;:65.24933464566928}}"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925" y="2571750"/>
            <a:ext cx="3422075" cy="6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  <p:sp>
        <p:nvSpPr>
          <p:cNvPr id="194" name="Google Shape;194;p33"/>
          <p:cNvSpPr txBox="1"/>
          <p:nvPr/>
        </p:nvSpPr>
        <p:spPr>
          <a:xfrm>
            <a:off x="909775" y="1360475"/>
            <a:ext cx="7595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Ukažte, že vynásobíme-li všechny váhy a biasy v síti perceptronů kladnou konstantou, chování sítě se nezmění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output jednoho perceptronu: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rozepíšeme skalární součin 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>
                <a:solidFill>
                  <a:schemeClr val="dk2"/>
                </a:solidFill>
              </a:rPr>
              <a:t>a vynásobíme váhy a bias konstantou </a:t>
            </a:r>
            <a:r>
              <a:rPr i="1" lang="cs" sz="2100">
                <a:solidFill>
                  <a:schemeClr val="dk2"/>
                </a:solidFill>
              </a:rPr>
              <a:t>c</a:t>
            </a:r>
            <a:r>
              <a:rPr lang="cs" sz="2100">
                <a:solidFill>
                  <a:schemeClr val="dk2"/>
                </a:solidFill>
              </a:rPr>
              <a:t>: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id&quot;:&quot;12&quot;,&quot;code&quot;:&quot;$$\\label{ex1}\ny=\\begin{cases}\n{0 \\ldots\\,\\text{pokud}\\;w ^{T}x+b \\leq 0,}&amp;{}\\\\\n{1 \\,...\\,\\text{pokud}\\;w ^{T}x+b &gt; 0.}&amp;{}\\\\\n\\end{cases}$$&quot;,&quot;font&quot;:{&quot;size&quot;:16.5,&quot;color&quot;:&quot;#000000&quot;,&quot;family&quot;:&quot;Arial&quot;},&quot;type&quot;:&quot;$$&quot;,&quot;aid&quot;:null,&quot;backgroundColor&quot;:&quot;#FFFFFF&quot;,&quot;ts&quot;:1684081302036,&quot;cs&quot;:&quot;X0lX6DGI+ZxDzEE+7uSM3g==&quot;,&quot;size&quot;:{&quot;width&quot;:359.2730078740158,&quot;height&quot;:65.24933464566928}}"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925" y="2571750"/>
            <a:ext cx="3422075" cy="62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type&quot;:&quot;$$&quot;,&quot;font&quot;:{&quot;size&quot;:18.5,&quot;color&quot;:&quot;#000000&quot;,&quot;family&quot;:&quot;Arial&quot;},&quot;backgroundColor&quot;:&quot;#FFFFFF&quot;,&quot;code&quot;:&quot;$$\\sum_{i=1}^{n} c w_{i} x_{i}+c b=c \\sum_{i=1}^{n} w_{i} x_{i}+c b=c w x + c b=c (w x+b)$$&quot;,&quot;aid&quot;:null,&quot;ts&quot;:1684081307541,&quot;cs&quot;:&quot;ocZLOqhZ+oKowR0bNBvvfw==&quot;,&quot;size&quot;:{&quot;width&quot;:710.1653834645668,&quot;height&quot;:76.22048687664042}}"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475" y="4098875"/>
            <a:ext cx="6764325" cy="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765100" y="2300450"/>
            <a:ext cx="759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aid&quot;:null,&quot;backgroundColorModified&quot;:false,&quot;font&quot;:{&quot;size&quot;:18.5,&quot;color&quot;:&quot;#000000&quot;,&quot;family&quot;:&quot;Arial&quot;},&quot;code&quot;:&quot;$$\\sum_{i=1}^{n} c w_{i} x_{i}+c b=c \\sum_{i=1}^{n} w_{i} x_{i}+c b=c w ^{T}x + c b=c (w ^{T}x+b)$$&quot;,&quot;type&quot;:&quot;$$&quot;,&quot;id&quot;:&quot;13&quot;,&quot;backgroundColor&quot;:&quot;#FFFFFF&quot;,&quot;ts&quot;:1684081376732,&quot;cs&quot;:&quot;1a/7IuOsyax9iieGeJ9Z1g==&quot;,&quot;size&quot;:{&quot;width&quot;:726,&quot;height&quot;:74.5}}"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75" y="1482632"/>
            <a:ext cx="6915150" cy="7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765100" y="2300450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dosadíme do definice perceptronu, můžeme vydělit kladnou konstantou beze změny nerovnosti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aid&quot;:null,&quot;backgroundColorModified&quot;:false,&quot;font&quot;:{&quot;size&quot;:18.5,&quot;color&quot;:&quot;#000000&quot;,&quot;family&quot;:&quot;Arial&quot;},&quot;code&quot;:&quot;$$\\sum_{i=1}^{n} c w_{i} x_{i}+c b=c \\sum_{i=1}^{n} w_{i} x_{i}+c b=c w ^{T}x + c b=c (w ^{T}x+b)$$&quot;,&quot;type&quot;:&quot;$$&quot;,&quot;id&quot;:&quot;13&quot;,&quot;backgroundColor&quot;:&quot;#FFFFFF&quot;,&quot;ts&quot;:1684081376732,&quot;cs&quot;:&quot;1a/7IuOsyax9iieGeJ9Z1g==&quot;,&quot;size&quot;:{&quot;width&quot;:726,&quot;height&quot;:74.5}}"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75" y="1482632"/>
            <a:ext cx="6915150" cy="7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765100" y="2300450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dosadíme do definice perceptronu, můžeme vydělit kladnou konstantou beze změny nerovnosti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id&quot;:&quot;12&quot;,&quot;backgroundColor&quot;:&quot;#FFFFFF&quot;,&quot;type&quot;:&quot;$$&quot;,&quot;aid&quot;:null,&quot;backgroundColorModified&quot;:false,&quot;font&quot;:{&quot;color&quot;:&quot;#000000&quot;,&quot;family&quot;:&quot;Arial&quot;,&quot;size&quot;:16.5},&quot;code&quot;:&quot;$$\\label{ex1}\ny=\\begin{cases}\n{0 \\ldots\\,\\text{pokud}\\;c\\left(w ^{T}x+b \\right)\\leq 0\\,\\equiv\\,w ^{T}x+b \\leq 0,}&amp;{}\\\\\n{1 \\,...\\,\\text{pokud}\\;c\\left(w ^{T}x+b \\right)&gt; 0\\,\\equiv w ^{T}x+b &gt;0.}&amp;{}\\\\\n\\end{cases}$$&quot;,&quot;ts&quot;:1684081542771,&quot;cs&quot;:&quot;p3JpjLu+qgnNQZJZlxBivg==&quot;,&quot;size&quot;:{&quot;width&quot;:557,&quot;height&quot;:67}}"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313" y="3180059"/>
            <a:ext cx="53054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font&quot;:{&quot;size&quot;:18.5,&quot;color&quot;:&quot;#000000&quot;,&quot;family&quot;:&quot;Arial&quot;},&quot;code&quot;:&quot;$$\\sum_{i=1}^{n} c w_{i} x_{i}+c b=c \\sum_{i=1}^{n} w_{i} x_{i}+c b=c w ^{T}x + c b=c (w ^{T}x+b)$$&quot;,&quot;type&quot;:&quot;$$&quot;,&quot;id&quot;:&quot;13&quot;,&quot;backgroundColor&quot;:&quot;#FFFFFF&quot;,&quot;ts&quot;:1684081376732,&quot;cs&quot;:&quot;1a/7IuOsyax9iieGeJ9Z1g==&quot;,&quot;size&quot;:{&quot;width&quot;:726,&quot;height&quot;:74.5}}"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075" y="1482632"/>
            <a:ext cx="6915150" cy="7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765100" y="2300450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dosadíme do definice perceptronu, můžeme vydělit kladnou konstantou beze změny nerovnosti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id&quot;:&quot;12&quot;,&quot;backgroundColor&quot;:&quot;#FFFFFF&quot;,&quot;type&quot;:&quot;$$&quot;,&quot;aid&quot;:null,&quot;backgroundColorModified&quot;:false,&quot;font&quot;:{&quot;color&quot;:&quot;#000000&quot;,&quot;family&quot;:&quot;Arial&quot;,&quot;size&quot;:16.5},&quot;code&quot;:&quot;$$\\label{ex1}\ny=\\begin{cases}\n{0 \\ldots\\,\\text{pokud}\\;c\\left(w ^{T}x+b \\right)\\leq 0\\,\\equiv\\,w ^{T}x+b \\leq 0,}&amp;{}\\\\\n{1 \\,...\\,\\text{pokud}\\;c\\left(w ^{T}x+b \\right)&gt; 0\\,\\equiv w ^{T}x+b &gt;0.}&amp;{}\\\\\n\\end{cases}$$&quot;,&quot;ts&quot;:1684081542771,&quot;cs&quot;:&quot;p3JpjLu+qgnNQZJZlxBivg==&quot;,&quot;size&quot;:{&quot;width&quot;:557,&quot;height&quot;:67}}"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313" y="3180059"/>
            <a:ext cx="53054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font&quot;:{&quot;size&quot;:18.5,&quot;color&quot;:&quot;#000000&quot;,&quot;family&quot;:&quot;Arial&quot;},&quot;code&quot;:&quot;$$\\sum_{i=1}^{n} c w_{i} x_{i}+c b=c \\sum_{i=1}^{n} w_{i} x_{i}+c b=c w ^{T}x + c b=c (w ^{T}x+b)$$&quot;,&quot;type&quot;:&quot;$$&quot;,&quot;id&quot;:&quot;13&quot;,&quot;backgroundColor&quot;:&quot;#FFFFFF&quot;,&quot;ts&quot;:1684081376732,&quot;cs&quot;:&quot;1a/7IuOsyax9iieGeJ9Z1g==&quot;,&quot;size&quot;:{&quot;width&quot;:726,&quot;height&quot;:74.5}}"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075" y="1482632"/>
            <a:ext cx="6915150" cy="7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765100" y="3907600"/>
            <a:ext cx="759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to platí pro libovolný perceptron, tedy i pro celou síť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227" name="Google Shape;227;p37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1</a:t>
            </a:r>
            <a:endParaRPr sz="458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774450" y="1360475"/>
            <a:ext cx="75951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Mějme fixní vstup do sítě perceptronů tak, že: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>
                <a:solidFill>
                  <a:schemeClr val="dk2"/>
                </a:solidFill>
              </a:rPr>
              <a:t>Zaměňte všechny perceptrony za spojité neurony a vynásobte kladnou konstantou </a:t>
            </a:r>
            <a:r>
              <a:rPr b="1" i="1" lang="cs" sz="2100">
                <a:solidFill>
                  <a:schemeClr val="dk2"/>
                </a:solidFill>
              </a:rPr>
              <a:t>c</a:t>
            </a:r>
            <a:r>
              <a:rPr i="1" lang="cs" sz="2100">
                <a:solidFill>
                  <a:schemeClr val="dk2"/>
                </a:solidFill>
              </a:rPr>
              <a:t>.</a:t>
            </a:r>
            <a:r>
              <a:rPr lang="cs" sz="2100">
                <a:solidFill>
                  <a:schemeClr val="dk2"/>
                </a:solidFill>
              </a:rPr>
              <a:t> Ukažte, že pro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>
                <a:solidFill>
                  <a:schemeClr val="dk2"/>
                </a:solidFill>
              </a:rPr>
              <a:t>se síť chová stejně jako původní síť perceptronů. Co se stane, pokud pro nějaký neuron neplatí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font&quot;:{&quot;family&quot;:&quot;Arial&quot;,&quot;size&quot;:21,&quot;color&quot;:&quot;#595959&quot;},&quot;id&quot;:&quot;14&quot;,&quot;aid&quot;:null,&quot;backgroundColorModified&quot;:false,&quot;code&quot;:&quot;$$w ^{T}x + b\\neq0$$&quot;,&quot;backgroundColor&quot;:&quot;#FFFFFF&quot;,&quot;ts&quot;:1684081830284,&quot;cs&quot;:&quot;qvp9lLKED9X9D0PkxWOsCg==&quot;,&quot;size&quot;:{&quot;width&quot;:173,&quot;height&quot;:36.333333333333336}}"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075" y="1433800"/>
            <a:ext cx="1607351" cy="33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backgroundColorModified&quot;:false,&quot;code&quot;:&quot;$$c → +\\infty$$&quot;,&quot;font&quot;:{&quot;color&quot;:&quot;#595959&quot;,&quot;family&quot;:&quot;Arial&quot;,&quot;size&quot;:21},&quot;id&quot;:&quot;15&quot;,&quot;ts&quot;:1684081965349,&quot;cs&quot;:&quot;TXyO/2OPyfo4HtmzdAG9bQ==&quot;,&quot;size&quot;:{&quot;width&quot;:120.83333333333333,&quot;height&quot;:22}}"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800" y="2275275"/>
            <a:ext cx="1150938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4&quot;,&quot;backgroundColorModified&quot;:false,&quot;type&quot;:&quot;$$&quot;,&quot;backgroundColor&quot;:&quot;#FFFFFF&quot;,&quot;font&quot;:{&quot;color&quot;:&quot;#595959&quot;,&quot;family&quot;:&quot;Arial&quot;,&quot;size&quot;:21},&quot;aid&quot;:null,&quot;code&quot;:&quot;$$w ^{T}x + b\\neq0\\text{?}$$&quot;,&quot;ts&quot;:1684082024182,&quot;cs&quot;:&quot;HetB5krQLvA5ndrby+JcIw==&quot;,&quot;size&quot;:{&quot;width&quot;:187.83333333333334,&quot;height&quot;:36.333333333333336}}" id="235" name="Google Shape;2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775" y="2919554"/>
            <a:ext cx="178911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774450" y="1360475"/>
            <a:ext cx="75951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Mějme fixní vstup do sítě perceptronů tak, že: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>
                <a:solidFill>
                  <a:schemeClr val="dk2"/>
                </a:solidFill>
              </a:rPr>
              <a:t>Zaměňte všechny perceptrony za spojité neurony a vynásobte kladnou konstantou </a:t>
            </a:r>
            <a:r>
              <a:rPr b="1" i="1" lang="cs" sz="2100">
                <a:solidFill>
                  <a:schemeClr val="dk2"/>
                </a:solidFill>
              </a:rPr>
              <a:t>c</a:t>
            </a:r>
            <a:r>
              <a:rPr i="1" lang="cs" sz="2100">
                <a:solidFill>
                  <a:schemeClr val="dk2"/>
                </a:solidFill>
              </a:rPr>
              <a:t>.</a:t>
            </a:r>
            <a:r>
              <a:rPr lang="cs" sz="2100">
                <a:solidFill>
                  <a:schemeClr val="dk2"/>
                </a:solidFill>
              </a:rPr>
              <a:t> Ukažte, že pro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100">
                <a:solidFill>
                  <a:schemeClr val="dk2"/>
                </a:solidFill>
              </a:rPr>
              <a:t>se síť chová stejně jako původní síť perceptronů. Co se stane, pokud pro nějaký neuron neplatí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type&quot;:&quot;$$&quot;,&quot;font&quot;:{&quot;family&quot;:&quot;Arial&quot;,&quot;size&quot;:21,&quot;color&quot;:&quot;#595959&quot;},&quot;id&quot;:&quot;14&quot;,&quot;aid&quot;:null,&quot;backgroundColorModified&quot;:false,&quot;code&quot;:&quot;$$w ^{T}x + b\\neq0$$&quot;,&quot;backgroundColor&quot;:&quot;#FFFFFF&quot;,&quot;ts&quot;:1684081830284,&quot;cs&quot;:&quot;qvp9lLKED9X9D0PkxWOsCg==&quot;,&quot;size&quot;:{&quot;width&quot;:173,&quot;height&quot;:36.333333333333336}}"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075" y="1433800"/>
            <a:ext cx="1607351" cy="33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backgroundColorModified&quot;:false,&quot;code&quot;:&quot;$$c → +\\infty$$&quot;,&quot;font&quot;:{&quot;color&quot;:&quot;#595959&quot;,&quot;family&quot;:&quot;Arial&quot;,&quot;size&quot;:21},&quot;id&quot;:&quot;15&quot;,&quot;ts&quot;:1684081965349,&quot;cs&quot;:&quot;TXyO/2OPyfo4HtmzdAG9bQ==&quot;,&quot;size&quot;:{&quot;width&quot;:120.83333333333333,&quot;height&quot;:22}}"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800" y="2275275"/>
            <a:ext cx="1150938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4&quot;,&quot;backgroundColorModified&quot;:false,&quot;type&quot;:&quot;$$&quot;,&quot;backgroundColor&quot;:&quot;#FFFFFF&quot;,&quot;font&quot;:{&quot;color&quot;:&quot;#595959&quot;,&quot;family&quot;:&quot;Arial&quot;,&quot;size&quot;:21},&quot;aid&quot;:null,&quot;code&quot;:&quot;$$w ^{T}x + b\\neq0\\text{?}$$&quot;,&quot;ts&quot;:1684082024182,&quot;cs&quot;:&quot;HetB5krQLvA5ndrby+JcIw==&quot;,&quot;size&quot;:{&quot;width&quot;:187.83333333333334,&quot;height&quot;:36.333333333333336}}" id="244" name="Google Shape;2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775" y="2919554"/>
            <a:ext cx="1789113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692650" y="3399625"/>
            <a:ext cx="759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opět prozkoumáme chování jednoho neuronu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246" name="Google Shape;246;p39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font&quot;:{&quot;size&quot;:13.5,&quot;family&quot;:&quot;Arial&quot;,&quot;color&quot;:&quot;#000000&quot;},&quot;backgroundColor&quot;:&quot;#FFFFFF&quot;,&quot;code&quot;:&quot;$\\begin{split}\n{y }&amp;= {\\sigma(w ^{T}x + b) = \\dfrac{1}{1+\\exp\\left(- (w ^{T}x + b)\\right)} = \\dfrac{1}{1+\\dfrac{1}{e^{w ^{T}x + b}}}\n= \\dfrac{e^{w ^{T}x + b}}{e^{w ^{T}x + b} +1} = \\dfrac{e^{t}}{e^{t} +1}}\\\\\n{}&amp; = {\\dfrac{e^{t}+1-1}{e^{t} +1} = 1-\\dfrac{1}{e^{t}+1},\\,\\text{přičemž}\\;\\text{}t=w x + b}\\\\\n\\end{split}$&quot;,&quot;backgroundColorModified&quot;:false,&quot;type&quot;:&quot;$&quot;,&quot;aid&quot;:null,&quot;id&quot;:&quot;16&quot;,&quot;ts&quot;:1684082246405,&quot;cs&quot;:&quot;YOJqb+NBUwnrDJHjbvymnA==&quot;,&quot;size&quot;:{&quot;width&quot;:730,&quot;height&quot;:133}}"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3" y="1137875"/>
            <a:ext cx="7588372" cy="13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623825" y="2519075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vynásobíme konstantou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font&quot;:{&quot;size&quot;:13.5,&quot;family&quot;:&quot;Arial&quot;,&quot;color&quot;:&quot;#000000&quot;},&quot;backgroundColor&quot;:&quot;#FFFFFF&quot;,&quot;code&quot;:&quot;$\\begin{split}\n{y }&amp;= {\\sigma(w ^{T}x + b) = \\dfrac{1}{1+\\exp\\left(- (w ^{T}x + b)\\right)} = \\dfrac{1}{1+\\dfrac{1}{e^{w ^{T}x + b}}}\n= \\dfrac{e^{w ^{T}x + b}}{e^{w ^{T}x + b} +1} = \\dfrac{e^{t}}{e^{t} +1}}\\\\\n{}&amp; = {\\dfrac{e^{t}+1-1}{e^{t} +1} = 1-\\dfrac{1}{e^{t}+1},\\,\\text{přičemž}\\;\\text{}t=w x + b}\\\\\n\\end{split}$&quot;,&quot;backgroundColorModified&quot;:false,&quot;type&quot;:&quot;$&quot;,&quot;aid&quot;:null,&quot;id&quot;:&quot;16&quot;,&quot;ts&quot;:1684082246405,&quot;cs&quot;:&quot;YOJqb+NBUwnrDJHjbvymnA==&quot;,&quot;size&quot;:{&quot;width&quot;:730,&quot;height&quot;:133}}"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3" y="1137875"/>
            <a:ext cx="7588372" cy="138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&quot;,&quot;font&quot;:{&quot;family&quot;:&quot;Arial&quot;,&quot;color&quot;:&quot;#000000&quot;,&quot;size&quot;:15.5},&quot;id&quot;:&quot;18&quot;,&quot;aid&quot;:null,&quot;code&quot;:&quot;$\\begin{equation}\\text{c&gt;0}\\;\\text{a}\\,\\text{dostaneme}\\;\\text{}\n1-\\dfrac{1}{e^{c t}+1}.\n\\end{equation}$&quot;,&quot;backgroundColor&quot;:&quot;#FFFFFF&quot;,&quot;ts&quot;:1684082427003,&quot;cs&quot;:&quot;MxBErQiIBO0y7bG3fn/7HQ==&quot;,&quot;size&quot;:{&quot;width&quot;:319.401249343832,&quot;height&quot;:53.322859580052494}}"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75" y="2451750"/>
            <a:ext cx="3445574" cy="5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Rozpoznání ručně psaných číslic</a:t>
            </a:r>
            <a:endParaRPr sz="458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652600"/>
            <a:ext cx="8520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/>
              <a:t>Standardními technikami hrozně složité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/>
              <a:t>Zkusíme jiný přístup: udělat program, který se na základě dat “naučí”, jak která číslice vypadá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"/>
              <a:t>Vyjdeme z toho, že existuje nějaká (matematická) funkce, která problém řeší ⇨ budeme ji chtít najít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cs"/>
              <a:t>Fitovaní funkce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623825" y="2519075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vynásobíme konstantou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Rozlišíme tři případy: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font&quot;:{&quot;size&quot;:13.5,&quot;family&quot;:&quot;Arial&quot;,&quot;color&quot;:&quot;#000000&quot;},&quot;backgroundColor&quot;:&quot;#FFFFFF&quot;,&quot;code&quot;:&quot;$\\begin{split}\n{y }&amp;= {\\sigma(w ^{T}x + b) = \\dfrac{1}{1+\\exp\\left(- (w ^{T}x + b)\\right)} = \\dfrac{1}{1+\\dfrac{1}{e^{w ^{T}x + b}}}\n= \\dfrac{e^{w ^{T}x + b}}{e^{w ^{T}x + b} +1} = \\dfrac{e^{t}}{e^{t} +1}}\\\\\n{}&amp; = {\\dfrac{e^{t}+1-1}{e^{t} +1} = 1-\\dfrac{1}{e^{t}+1},\\,\\text{přičemž}\\;\\text{}t=w x + b}\\\\\n\\end{split}$&quot;,&quot;backgroundColorModified&quot;:false,&quot;type&quot;:&quot;$&quot;,&quot;aid&quot;:null,&quot;id&quot;:&quot;16&quot;,&quot;ts&quot;:1684082246405,&quot;cs&quot;:&quot;YOJqb+NBUwnrDJHjbvymnA==&quot;,&quot;size&quot;:{&quot;width&quot;:730,&quot;height&quot;:133}}"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3" y="1137875"/>
            <a:ext cx="7588372" cy="138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&quot;,&quot;font&quot;:{&quot;family&quot;:&quot;Arial&quot;,&quot;color&quot;:&quot;#000000&quot;,&quot;size&quot;:15.5},&quot;id&quot;:&quot;18&quot;,&quot;aid&quot;:null,&quot;code&quot;:&quot;$\\begin{equation}\\text{c&gt;0}\\;\\text{a}\\,\\text{dostaneme}\\;\\text{}\n1-\\dfrac{1}{e^{c t}+1}.\n\\end{equation}$&quot;,&quot;backgroundColor&quot;:&quot;#FFFFFF&quot;,&quot;ts&quot;:1684082427003,&quot;cs&quot;:&quot;MxBErQiIBO0y7bG3fn/7HQ==&quot;,&quot;size&quot;:{&quot;width&quot;:319.401249343832,&quot;height&quot;:53.322859580052494}}"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75" y="2451750"/>
            <a:ext cx="3445574" cy="5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623825" y="2519075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vynásobíme konstantou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Rozlišíme tři případy: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font&quot;:{&quot;size&quot;:13.5,&quot;family&quot;:&quot;Arial&quot;,&quot;color&quot;:&quot;#000000&quot;},&quot;backgroundColor&quot;:&quot;#FFFFFF&quot;,&quot;code&quot;:&quot;$\\begin{split}\n{y }&amp;= {\\sigma(w ^{T}x + b) = \\dfrac{1}{1+\\exp\\left(- (w ^{T}x + b)\\right)} = \\dfrac{1}{1+\\dfrac{1}{e^{w ^{T}x + b}}}\n= \\dfrac{e^{w ^{T}x + b}}{e^{w ^{T}x + b} +1} = \\dfrac{e^{t}}{e^{t} +1}}\\\\\n{}&amp; = {\\dfrac{e^{t}+1-1}{e^{t} +1} = 1-\\dfrac{1}{e^{t}+1},\\,\\text{přičemž}\\;\\text{}t=w x + b}\\\\\n\\end{split}$&quot;,&quot;backgroundColorModified&quot;:false,&quot;type&quot;:&quot;$&quot;,&quot;aid&quot;:null,&quot;id&quot;:&quot;16&quot;,&quot;ts&quot;:1684082246405,&quot;cs&quot;:&quot;YOJqb+NBUwnrDJHjbvymnA==&quot;,&quot;size&quot;:{&quot;width&quot;:730,&quot;height&quot;:133}}"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3" y="1137875"/>
            <a:ext cx="7588372" cy="138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&quot;,&quot;font&quot;:{&quot;family&quot;:&quot;Arial&quot;,&quot;color&quot;:&quot;#000000&quot;,&quot;size&quot;:15.5},&quot;id&quot;:&quot;18&quot;,&quot;aid&quot;:null,&quot;code&quot;:&quot;$\\begin{equation}\\text{c&gt;0}\\;\\text{a}\\,\\text{dostaneme}\\;\\text{}\n1-\\dfrac{1}{e^{c t}+1}.\n\\end{equation}$&quot;,&quot;backgroundColor&quot;:&quot;#FFFFFF&quot;,&quot;ts&quot;:1684082427003,&quot;cs&quot;:&quot;MxBErQiIBO0y7bG3fn/7HQ==&quot;,&quot;size&quot;:{&quot;width&quot;:319.401249343832,&quot;height&quot;:53.322859580052494}}"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75" y="2451750"/>
            <a:ext cx="3445574" cy="57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type&quot;:&quot;$$&quot;,&quot;code&quot;:&quot;$$\\text{}t&gt;0:$$&quot;,&quot;backgroundColorModified&quot;:false,&quot;font&quot;:{&quot;family&quot;:&quot;Arial&quot;,&quot;color&quot;:&quot;#000000&quot;,&quot;size&quot;:26.5},&quot;id&quot;:&quot;19&quot;,&quot;ts&quot;:1684083266055,&quot;cs&quot;:&quot;Q/NCTYotd1MCyoXq/vTFsQ==&quot;,&quot;size&quot;:{&quot;width&quot;:113.05513175853018,&quot;height&quot;:30.205569553805734}}" id="276" name="Google Shape;27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75" y="3502501"/>
            <a:ext cx="1076850" cy="287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623825" y="2519075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vynásobíme konstantou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Rozlišíme tři případy: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font&quot;:{&quot;size&quot;:13.5,&quot;family&quot;:&quot;Arial&quot;,&quot;color&quot;:&quot;#000000&quot;},&quot;backgroundColor&quot;:&quot;#FFFFFF&quot;,&quot;code&quot;:&quot;$\\begin{split}\n{y }&amp;= {\\sigma(w ^{T}x + b) = \\dfrac{1}{1+\\exp\\left(- (w ^{T}x + b)\\right)} = \\dfrac{1}{1+\\dfrac{1}{e^{w ^{T}x + b}}}\n= \\dfrac{e^{w ^{T}x + b}}{e^{w ^{T}x + b} +1} = \\dfrac{e^{t}}{e^{t} +1}}\\\\\n{}&amp; = {\\dfrac{e^{t}+1-1}{e^{t} +1} = 1-\\dfrac{1}{e^{t}+1},\\,\\text{přičemž}\\;\\text{}t=w x + b}\\\\\n\\end{split}$&quot;,&quot;backgroundColorModified&quot;:false,&quot;type&quot;:&quot;$&quot;,&quot;aid&quot;:null,&quot;id&quot;:&quot;16&quot;,&quot;ts&quot;:1684082246405,&quot;cs&quot;:&quot;YOJqb+NBUwnrDJHjbvymnA==&quot;,&quot;size&quot;:{&quot;width&quot;:730,&quot;height&quot;:133}}"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3" y="1137875"/>
            <a:ext cx="7588372" cy="138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&quot;,&quot;font&quot;:{&quot;family&quot;:&quot;Arial&quot;,&quot;color&quot;:&quot;#000000&quot;,&quot;size&quot;:15.5},&quot;id&quot;:&quot;18&quot;,&quot;aid&quot;:null,&quot;code&quot;:&quot;$\\begin{equation}\\text{c&gt;0}\\;\\text{a}\\,\\text{dostaneme}\\;\\text{}\n1-\\dfrac{1}{e^{c t}+1}.\n\\end{equation}$&quot;,&quot;backgroundColor&quot;:&quot;#FFFFFF&quot;,&quot;ts&quot;:1684082427003,&quot;cs&quot;:&quot;MxBErQiIBO0y7bG3fn/7HQ==&quot;,&quot;size&quot;:{&quot;width&quot;:319.401249343832,&quot;height&quot;:53.322859580052494}}" id="284" name="Google Shape;2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75" y="2451750"/>
            <a:ext cx="3445574" cy="57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type&quot;:&quot;$$&quot;,&quot;code&quot;:&quot;$$\\text{}t&gt;0:$$&quot;,&quot;backgroundColorModified&quot;:false,&quot;font&quot;:{&quot;family&quot;:&quot;Arial&quot;,&quot;color&quot;:&quot;#000000&quot;,&quot;size&quot;:26.5},&quot;id&quot;:&quot;19&quot;,&quot;ts&quot;:1684083266055,&quot;cs&quot;:&quot;Q/NCTYotd1MCyoXq/vTFsQ==&quot;,&quot;size&quot;:{&quot;width&quot;:113.05513175853018,&quot;height&quot;:30.205569553805734}}" id="285" name="Google Shape;28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75" y="3502501"/>
            <a:ext cx="1076850" cy="28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0475" y="3386225"/>
            <a:ext cx="1808625" cy="5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6688" y="3247914"/>
            <a:ext cx="1685888" cy="685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288" name="Google Shape;288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5250" y="3565487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7625" y="3235164"/>
            <a:ext cx="2121075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290" name="Google Shape;29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3875" y="3565449"/>
            <a:ext cx="256750" cy="1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/>
        </p:nvSpPr>
        <p:spPr>
          <a:xfrm>
            <a:off x="623825" y="2519075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vynásobíme konstantou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Rozlišíme tři případy: 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font&quot;:{&quot;size&quot;:13.5,&quot;family&quot;:&quot;Arial&quot;,&quot;color&quot;:&quot;#000000&quot;},&quot;backgroundColor&quot;:&quot;#FFFFFF&quot;,&quot;code&quot;:&quot;$\\begin{split}\n{y }&amp;= {\\sigma(w ^{T}x + b) = \\dfrac{1}{1+\\exp\\left(- (w ^{T}x + b)\\right)} = \\dfrac{1}{1+\\dfrac{1}{e^{w ^{T}x + b}}}\n= \\dfrac{e^{w ^{T}x + b}}{e^{w ^{T}x + b} +1} = \\dfrac{e^{t}}{e^{t} +1}}\\\\\n{}&amp; = {\\dfrac{e^{t}+1-1}{e^{t} +1} = 1-\\dfrac{1}{e^{t}+1},\\,\\text{přičemž}\\;\\text{}t=w x + b}\\\\\n\\end{split}$&quot;,&quot;backgroundColorModified&quot;:false,&quot;type&quot;:&quot;$&quot;,&quot;aid&quot;:null,&quot;id&quot;:&quot;16&quot;,&quot;ts&quot;:1684082246405,&quot;cs&quot;:&quot;YOJqb+NBUwnrDJHjbvymnA==&quot;,&quot;size&quot;:{&quot;width&quot;:730,&quot;height&quot;:133}}"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03" y="1137875"/>
            <a:ext cx="7588372" cy="138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&quot;,&quot;font&quot;:{&quot;family&quot;:&quot;Arial&quot;,&quot;color&quot;:&quot;#000000&quot;,&quot;size&quot;:15.5},&quot;id&quot;:&quot;18&quot;,&quot;aid&quot;:null,&quot;code&quot;:&quot;$\\begin{equation}\\text{c&gt;0}\\;\\text{a}\\,\\text{dostaneme}\\;\\text{}\n1-\\dfrac{1}{e^{c t}+1}.\n\\end{equation}$&quot;,&quot;backgroundColor&quot;:&quot;#FFFFFF&quot;,&quot;ts&quot;:1684082427003,&quot;cs&quot;:&quot;MxBErQiIBO0y7bG3fn/7HQ==&quot;,&quot;size&quot;:{&quot;width&quot;:319.401249343832,&quot;height&quot;:53.322859580052494}}"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75" y="2451750"/>
            <a:ext cx="3445574" cy="57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type&quot;:&quot;$$&quot;,&quot;code&quot;:&quot;$$\\text{}t&gt;0:$$&quot;,&quot;backgroundColorModified&quot;:false,&quot;font&quot;:{&quot;family&quot;:&quot;Arial&quot;,&quot;color&quot;:&quot;#000000&quot;,&quot;size&quot;:26.5},&quot;id&quot;:&quot;19&quot;,&quot;ts&quot;:1684083266055,&quot;cs&quot;:&quot;Q/NCTYotd1MCyoXq/vTFsQ==&quot;,&quot;size&quot;:{&quot;width&quot;:113.05513175853018,&quot;height&quot;:30.205569553805734}}" id="299" name="Google Shape;29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75" y="3502501"/>
            <a:ext cx="1076850" cy="28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0475" y="3386225"/>
            <a:ext cx="1808625" cy="5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6688" y="3247914"/>
            <a:ext cx="1685888" cy="685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02" name="Google Shape;30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5250" y="3565487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7625" y="3235164"/>
            <a:ext cx="2121075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04" name="Google Shape;304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3875" y="3565449"/>
            <a:ext cx="256750" cy="1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5"/>
          <p:cNvSpPr txBox="1"/>
          <p:nvPr/>
        </p:nvSpPr>
        <p:spPr>
          <a:xfrm>
            <a:off x="623825" y="4052200"/>
            <a:ext cx="7595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zároveň víme, že vynásobením vah a biasu perceptronu nezměníme jeho výstup, sítě se tedy chovají stejně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06" name="Google Shape;306;p45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aid&quot;:null,&quot;id&quot;:&quot;21&quot;,&quot;font&quot;:{&quot;color&quot;:&quot;#000000&quot;,&quot;size&quot;:26.5,&quot;family&quot;:&quot;Arial&quot;},&quot;type&quot;:&quot;$$&quot;,&quot;code&quot;:&quot;$$\\text{}t&lt;0:$$&quot;,&quot;backgroundColorModified&quot;:false,&quot;ts&quot;:1684083418177,&quot;cs&quot;:&quot;eQV+QwW81u7K6Hr6DZZDGw==&quot;,&quot;size&quot;:{&quot;width&quot;:110.16666666666667,&quot;height&quot;:29.333333333333332}}"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5" y="2183900"/>
            <a:ext cx="1049338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$y=1-\\dfrac{1}{e^{t}+1}$$&quot;,&quot;type&quot;:&quot;$$&quot;,&quot;backgroundColorModified&quot;:false,&quot;font&quot;:{&quot;family&quot;:&quot;Arial&quot;,&quot;color&quot;:&quot;#000000&quot;,&quot;size&quot;:12},&quot;id&quot;:&quot;22&quot;,&quot;ts&quot;:1684083481805,&quot;cs&quot;:&quot;epI3XFkYTN9nT9YPZdZl7g==&quot;,&quot;size&quot;:{&quot;width&quot;:119.16666666666667,&quot;height&quot;:39.833333333333336}}" id="312" name="Google Shape;3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400" y="1313280"/>
            <a:ext cx="1578454" cy="5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/>
          <p:nvPr/>
        </p:nvSpPr>
        <p:spPr>
          <a:xfrm>
            <a:off x="399675" y="1323125"/>
            <a:ext cx="26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výstup neuronu: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14" name="Google Shape;314;p46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775" y="2204812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100" y="2021877"/>
            <a:ext cx="1668300" cy="5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0900" y="1973450"/>
            <a:ext cx="1949000" cy="62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475" y="2204799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5800" y="1937225"/>
            <a:ext cx="2269975" cy="77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id&quot;:&quot;21&quot;,&quot;font&quot;:{&quot;color&quot;:&quot;#000000&quot;,&quot;size&quot;:26.5,&quot;family&quot;:&quot;Arial&quot;},&quot;type&quot;:&quot;$$&quot;,&quot;code&quot;:&quot;$$\\text{}t&lt;0:$$&quot;,&quot;backgroundColorModified&quot;:false,&quot;ts&quot;:1684083418177,&quot;cs&quot;:&quot;eQV+QwW81u7K6Hr6DZZDGw==&quot;,&quot;size&quot;:{&quot;width&quot;:110.16666666666667,&quot;height&quot;:29.333333333333332}}" id="324" name="Google Shape;32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25" y="2183900"/>
            <a:ext cx="1049338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$y=1-\\dfrac{1}{e^{t}+1}$$&quot;,&quot;type&quot;:&quot;$$&quot;,&quot;backgroundColorModified&quot;:false,&quot;font&quot;:{&quot;family&quot;:&quot;Arial&quot;,&quot;color&quot;:&quot;#000000&quot;,&quot;size&quot;:12},&quot;id&quot;:&quot;22&quot;,&quot;ts&quot;:1684083481805,&quot;cs&quot;:&quot;epI3XFkYTN9nT9YPZdZl7g==&quot;,&quot;size&quot;:{&quot;width&quot;:119.16666666666667,&quot;height&quot;:39.833333333333336}}" id="325" name="Google Shape;32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3400" y="1313280"/>
            <a:ext cx="1578454" cy="5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 txBox="1"/>
          <p:nvPr/>
        </p:nvSpPr>
        <p:spPr>
          <a:xfrm>
            <a:off x="399675" y="1323125"/>
            <a:ext cx="26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výstup neuronu: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27" name="Google Shape;327;p47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775" y="2204812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100" y="2021877"/>
            <a:ext cx="1668300" cy="5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0900" y="1973450"/>
            <a:ext cx="1949000" cy="62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475" y="2204799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5800" y="1937225"/>
            <a:ext cx="2269975" cy="77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id&quot;:&quot;21&quot;,&quot;font&quot;:{&quot;color&quot;:&quot;#000000&quot;,&quot;size&quot;:26.5,&quot;family&quot;:&quot;Arial&quot;},&quot;type&quot;:&quot;$$&quot;,&quot;code&quot;:&quot;$$\\text{}t&lt;0:$$&quot;,&quot;backgroundColorModified&quot;:false,&quot;ts&quot;:1684083418177,&quot;cs&quot;:&quot;eQV+QwW81u7K6Hr6DZZDGw==&quot;,&quot;size&quot;:{&quot;width&quot;:110.16666666666667,&quot;height&quot;:29.333333333333332}}" id="337" name="Google Shape;337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25" y="2183900"/>
            <a:ext cx="1049338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$y=1-\\dfrac{1}{e^{t}+1}$$&quot;,&quot;type&quot;:&quot;$$&quot;,&quot;backgroundColorModified&quot;:false,&quot;font&quot;:{&quot;family&quot;:&quot;Arial&quot;,&quot;color&quot;:&quot;#000000&quot;,&quot;size&quot;:12},&quot;id&quot;:&quot;22&quot;,&quot;ts&quot;:1684083481805,&quot;cs&quot;:&quot;epI3XFkYTN9nT9YPZdZl7g==&quot;,&quot;size&quot;:{&quot;width&quot;:119.16666666666667,&quot;height&quot;:39.833333333333336}}" id="338" name="Google Shape;338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3400" y="1313280"/>
            <a:ext cx="1578454" cy="5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8"/>
          <p:cNvSpPr txBox="1"/>
          <p:nvPr/>
        </p:nvSpPr>
        <p:spPr>
          <a:xfrm>
            <a:off x="399675" y="1323125"/>
            <a:ext cx="26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výstup neuronu: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{&quot;backgroundColorModified&quot;:false,&quot;aid&quot;:null,&quot;type&quot;:&quot;$$&quot;,&quot;font&quot;:{&quot;color&quot;:&quot;#000000&quot;,&quot;size&quot;:26.5,&quot;family&quot;:&quot;Arial&quot;},&quot;code&quot;:&quot;$$\\text{}t=0:$$&quot;,&quot;backgroundColor&quot;:&quot;#FFFFFF&quot;,&quot;id&quot;:&quot;21&quot;,&quot;ts&quot;:1684686190540,&quot;cs&quot;:&quot;vinLmFasgKh1SxgK48cUIA==&quot;,&quot;size&quot;:{&quot;width&quot;:110.16666666666667,&quot;height&quot;:28.666666666666668}}" id="340" name="Google Shape;340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425" y="2953950"/>
            <a:ext cx="1049338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8"/>
          <p:cNvSpPr txBox="1"/>
          <p:nvPr/>
        </p:nvSpPr>
        <p:spPr>
          <a:xfrm>
            <a:off x="1435100" y="2836525"/>
            <a:ext cx="514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bude existovat neuron, pro který: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42" name="Google Shape;342;p48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47" name="Google Shape;3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775" y="2204812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100" y="2021877"/>
            <a:ext cx="1668300" cy="5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0900" y="1973450"/>
            <a:ext cx="1949000" cy="62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Rightarrow$$&quot;,&quot;type&quot;:&quot;$$&quot;,&quot;id&quot;:&quot;20&quot;,&quot;font&quot;:{&quot;color&quot;:&quot;#000000&quot;,&quot;family&quot;:&quot;Arial&quot;,&quot;size&quot;:18.5},&quot;ts&quot;:1684083187467,&quot;cs&quot;:&quot;ea8wRRjzLKx6iD/MRjtX2Q==&quot;,&quot;size&quot;:{&quot;width&quot;:26.95538057742782,&quot;height&quot;:16.98162519685037}}"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475" y="2204799"/>
            <a:ext cx="256750" cy="1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5800" y="1937225"/>
            <a:ext cx="2269975" cy="77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id&quot;:&quot;21&quot;,&quot;font&quot;:{&quot;color&quot;:&quot;#000000&quot;,&quot;size&quot;:26.5,&quot;family&quot;:&quot;Arial&quot;},&quot;type&quot;:&quot;$$&quot;,&quot;code&quot;:&quot;$$\\text{}t&lt;0:$$&quot;,&quot;backgroundColorModified&quot;:false,&quot;ts&quot;:1684083418177,&quot;cs&quot;:&quot;eQV+QwW81u7K6Hr6DZZDGw==&quot;,&quot;size&quot;:{&quot;width&quot;:110.16666666666667,&quot;height&quot;:29.333333333333332}}" id="352" name="Google Shape;35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25" y="2183900"/>
            <a:ext cx="1049338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$y=1-\\dfrac{1}{e^{t}+1}$$&quot;,&quot;type&quot;:&quot;$$&quot;,&quot;backgroundColorModified&quot;:false,&quot;font&quot;:{&quot;family&quot;:&quot;Arial&quot;,&quot;color&quot;:&quot;#000000&quot;,&quot;size&quot;:12},&quot;id&quot;:&quot;22&quot;,&quot;ts&quot;:1684083481805,&quot;cs&quot;:&quot;epI3XFkYTN9nT9YPZdZl7g==&quot;,&quot;size&quot;:{&quot;width&quot;:119.16666666666667,&quot;height&quot;:39.833333333333336}}" id="353" name="Google Shape;353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3400" y="1313280"/>
            <a:ext cx="1578454" cy="5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399675" y="1323125"/>
            <a:ext cx="26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výstup neuronu: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1435100" y="2836525"/>
            <a:ext cx="514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bude existovat neuron, pro který: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69838" y="3516500"/>
            <a:ext cx="6531124" cy="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Cvičení 2</a:t>
            </a:r>
            <a:endParaRPr sz="4580"/>
          </a:p>
        </p:txBody>
      </p:sp>
      <p:pic>
        <p:nvPicPr>
          <p:cNvPr descr="{&quot;backgroundColorModified&quot;:false,&quot;aid&quot;:null,&quot;type&quot;:&quot;$$&quot;,&quot;font&quot;:{&quot;color&quot;:&quot;#000000&quot;,&quot;size&quot;:26.5,&quot;family&quot;:&quot;Arial&quot;},&quot;code&quot;:&quot;$$\\text{}t=0:$$&quot;,&quot;backgroundColor&quot;:&quot;#FFFFFF&quot;,&quot;id&quot;:&quot;21&quot;,&quot;ts&quot;:1684686190540,&quot;cs&quot;:&quot;vinLmFasgKh1SxgK48cUIA==&quot;,&quot;size&quot;:{&quot;width&quot;:110.16666666666667,&quot;height&quot;:28.666666666666668}}" id="358" name="Google Shape;35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425" y="2953950"/>
            <a:ext cx="1049338" cy="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/>
        </p:nvSpPr>
        <p:spPr>
          <a:xfrm>
            <a:off x="399675" y="1323125"/>
            <a:ext cx="84327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Vstupní vrstvu zakreslujeme jako vrstvu neuronů, byť formálně není, vrstvy mezi vstupem a výstupem nazveme </a:t>
            </a:r>
            <a:r>
              <a:rPr b="1" i="1" lang="cs" sz="2100">
                <a:solidFill>
                  <a:schemeClr val="dk2"/>
                </a:solidFill>
              </a:rPr>
              <a:t>skrytými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Bavíme se o tzv. </a:t>
            </a:r>
            <a:r>
              <a:rPr b="1" i="1" lang="cs" sz="2100">
                <a:solidFill>
                  <a:schemeClr val="dk2"/>
                </a:solidFill>
              </a:rPr>
              <a:t>feedforward</a:t>
            </a:r>
            <a:r>
              <a:rPr lang="cs" sz="2100">
                <a:solidFill>
                  <a:schemeClr val="dk2"/>
                </a:solidFill>
              </a:rPr>
              <a:t> sítích - tj. zakazujeme smyčky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cs" sz="2100">
                <a:solidFill>
                  <a:schemeClr val="dk2"/>
                </a:solidFill>
              </a:rPr>
              <a:t>Často se těmto sítím říká Multi Layer Perceptron (MLP)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64" name="Google Shape;364;p50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Poznámka</a:t>
            </a:r>
            <a:endParaRPr sz="458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ctrTitle"/>
          </p:nvPr>
        </p:nvSpPr>
        <p:spPr>
          <a:xfrm>
            <a:off x="348975" y="191975"/>
            <a:ext cx="8483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Poznámka</a:t>
            </a:r>
            <a:endParaRPr sz="4580"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13" y="1272100"/>
            <a:ext cx="6329524" cy="365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Rozpoznání ručně psaných číslic</a:t>
            </a:r>
            <a:endParaRPr sz="458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63" y="1499850"/>
            <a:ext cx="6666324" cy="34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perceptron</a:t>
            </a:r>
            <a:endParaRPr sz="458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263" y="2410963"/>
            <a:ext cx="37623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60800" y="1330125"/>
            <a:ext cx="7595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i="1" lang="cs" sz="2800">
                <a:solidFill>
                  <a:schemeClr val="dk2"/>
                </a:solidFill>
              </a:rPr>
              <a:t>n</a:t>
            </a:r>
            <a:r>
              <a:rPr lang="cs" sz="2800">
                <a:solidFill>
                  <a:schemeClr val="dk2"/>
                </a:solidFill>
              </a:rPr>
              <a:t> binárních vstupů, jeden binární výstup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váhy, prahová hodnota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perceptron</a:t>
            </a:r>
            <a:endParaRPr sz="458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2218400"/>
            <a:ext cx="66198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perceptron</a:t>
            </a:r>
            <a:endParaRPr sz="458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25" y="3250150"/>
            <a:ext cx="66198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57925" y="14576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váhy značí důležitost vstupní proměnné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prahová hodnota jak “těžké” je aktivovat perceptron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perceptron</a:t>
            </a:r>
            <a:endParaRPr sz="4580"/>
          </a:p>
        </p:txBody>
      </p:sp>
      <p:sp>
        <p:nvSpPr>
          <p:cNvPr id="99" name="Google Shape;99;p20"/>
          <p:cNvSpPr txBox="1"/>
          <p:nvPr/>
        </p:nvSpPr>
        <p:spPr>
          <a:xfrm>
            <a:off x="311725" y="151075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model rozhodování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příklad: výběr vysoké školy</a:t>
            </a:r>
            <a:endParaRPr sz="2800">
              <a:solidFill>
                <a:schemeClr val="dk2"/>
              </a:solidFill>
            </a:endParaRPr>
          </a:p>
          <a:p>
            <a:pPr indent="-406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dobré uplatnění</a:t>
            </a:r>
            <a:endParaRPr sz="2800">
              <a:solidFill>
                <a:schemeClr val="dk2"/>
              </a:solidFill>
            </a:endParaRPr>
          </a:p>
          <a:p>
            <a:pPr indent="-406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vysoká obtížnost</a:t>
            </a:r>
            <a:endParaRPr sz="2800">
              <a:solidFill>
                <a:schemeClr val="dk2"/>
              </a:solidFill>
            </a:endParaRPr>
          </a:p>
          <a:p>
            <a:pPr indent="-406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osobní zájem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Model neuronu - perceptron</a:t>
            </a:r>
            <a:endParaRPr sz="4580"/>
          </a:p>
        </p:txBody>
      </p:sp>
      <p:sp>
        <p:nvSpPr>
          <p:cNvPr id="105" name="Google Shape;105;p21"/>
          <p:cNvSpPr txBox="1"/>
          <p:nvPr/>
        </p:nvSpPr>
        <p:spPr>
          <a:xfrm>
            <a:off x="311725" y="151075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model rozhodování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příklad: výběr vysoké školy</a:t>
            </a:r>
            <a:endParaRPr sz="2800">
              <a:solidFill>
                <a:schemeClr val="dk2"/>
              </a:solidFill>
            </a:endParaRPr>
          </a:p>
          <a:p>
            <a:pPr indent="-406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dobré uplatnění</a:t>
            </a:r>
            <a:endParaRPr sz="2800">
              <a:solidFill>
                <a:schemeClr val="dk2"/>
              </a:solidFill>
            </a:endParaRPr>
          </a:p>
          <a:p>
            <a:pPr indent="-406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vysoká obtížnost</a:t>
            </a:r>
            <a:endParaRPr sz="2800">
              <a:solidFill>
                <a:schemeClr val="dk2"/>
              </a:solidFill>
            </a:endParaRPr>
          </a:p>
          <a:p>
            <a:pPr indent="-4064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cs" sz="2800">
                <a:solidFill>
                  <a:schemeClr val="dk2"/>
                </a:solidFill>
              </a:rPr>
              <a:t>osobní zájem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25" y="4074500"/>
            <a:ext cx="8564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b="1" lang="cs" sz="2800">
                <a:solidFill>
                  <a:schemeClr val="dk2"/>
                </a:solidFill>
              </a:rPr>
              <a:t>každý může přiřadit vstupům jinou váhu a má jinou prahovou hodnotu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