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82a881c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82a881c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2a881c4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82a881c4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82a881c4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82a881c4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82a881c4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82a881c4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82a881c4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82a881c4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82a881c4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82a881c4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82a881c4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82a881c4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82a881c4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82a881c4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82a881c4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82a881c4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82a881c4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82a881c4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2a881c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2a881c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82a881c4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82a881c4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82a881c4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82a881c4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82a881c4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82a881c4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82a881c4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82a881c4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82a881c4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82a881c4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82a881c4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82a881c4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82a881c4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82a881c4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82a881c4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82a881c4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82a881c4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82a881c4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82a881c4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82a881c4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82a881c4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82a881c4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82a881c4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82a881c4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82a881c4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82a881c4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82a881c4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82a881c4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8880dc8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8880dc8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8880dc8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8880dc8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8880dc8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8880dc8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8880dc8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8880dc8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8880dc88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8880dc88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8880dc88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8880dc8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8880dc8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8880dc8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82a881c4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82a881c4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8880dc8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8880dc8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8880dc88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8880dc88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8880dc88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8880dc88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8880dc8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8880dc8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96235c0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96235c0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96235c0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96235c0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8880dc88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8880dc88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8880dc88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8880dc88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8880dc88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8880dc88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8880dc88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48880dc88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2a881c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2a881c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8880dc88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48880dc88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8880dc88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48880dc88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8880dc88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48880dc88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48880dc88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48880dc88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8880dc88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8880dc88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8880dc88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8880dc88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8880dc88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48880dc88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96235c06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496235c0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8880dc88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48880dc88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48880dc88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48880dc88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82a881c4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82a881c4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48880dc88c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48880dc88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8880dc88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48880dc88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48880dc88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48880dc88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8880dc88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48880dc88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48880dc88c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48880dc88c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48880dc88c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48880dc88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48880dc88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48880dc88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496235c06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496235c0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496235c0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496235c0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48880dc88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48880dc88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2a881c4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82a881c4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48880dc88c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48880dc88c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48880dc88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48880dc88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8880dc88c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48880dc88c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48880dc88c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48880dc88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48880dc88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48880dc88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82a881c4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82a881c4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2a881c4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82a881c4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Relationship Id="rId6" Type="http://schemas.openxmlformats.org/officeDocument/2006/relationships/image" Target="../media/image3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47.png"/><Relationship Id="rId6" Type="http://schemas.openxmlformats.org/officeDocument/2006/relationships/image" Target="../media/image34.png"/><Relationship Id="rId7" Type="http://schemas.openxmlformats.org/officeDocument/2006/relationships/image" Target="../media/image3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47.png"/><Relationship Id="rId7" Type="http://schemas.openxmlformats.org/officeDocument/2006/relationships/image" Target="../media/image34.png"/><Relationship Id="rId8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42.png"/><Relationship Id="rId8" Type="http://schemas.openxmlformats.org/officeDocument/2006/relationships/image" Target="../media/image4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42.png"/><Relationship Id="rId8" Type="http://schemas.openxmlformats.org/officeDocument/2006/relationships/image" Target="../media/image4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5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54.png"/><Relationship Id="rId5" Type="http://schemas.openxmlformats.org/officeDocument/2006/relationships/image" Target="../media/image43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4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3.png"/><Relationship Id="rId4" Type="http://schemas.openxmlformats.org/officeDocument/2006/relationships/image" Target="../media/image48.png"/><Relationship Id="rId10" Type="http://schemas.openxmlformats.org/officeDocument/2006/relationships/image" Target="../media/image49.png"/><Relationship Id="rId9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image" Target="../media/image50.png"/><Relationship Id="rId8" Type="http://schemas.openxmlformats.org/officeDocument/2006/relationships/image" Target="../media/image5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 se neuronové sítě učí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213" y="1699400"/>
            <a:ext cx="4175574" cy="32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10 neuronů ve výstupní vrstvě</a:t>
            </a:r>
            <a:endParaRPr sz="4580"/>
          </a:p>
        </p:txBody>
      </p:sp>
      <p:sp>
        <p:nvSpPr>
          <p:cNvPr id="121" name="Google Shape;121;p22"/>
          <p:cNvSpPr txBox="1"/>
          <p:nvPr/>
        </p:nvSpPr>
        <p:spPr>
          <a:xfrm>
            <a:off x="311725" y="151075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Divoká fabulace: Představte si, že první neuron v předposlední vrstvě detekuje (pomocí váženého součtu předchozích neuronů) podobný tvar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Další neurony tyto tvary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925" y="2480975"/>
            <a:ext cx="9906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075" y="3083075"/>
            <a:ext cx="27813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10 neuronů ve výstupní vrstvě</a:t>
            </a:r>
            <a:endParaRPr sz="4580"/>
          </a:p>
        </p:txBody>
      </p:sp>
      <p:sp>
        <p:nvSpPr>
          <p:cNvPr id="129" name="Google Shape;129;p23"/>
          <p:cNvSpPr txBox="1"/>
          <p:nvPr/>
        </p:nvSpPr>
        <p:spPr>
          <a:xfrm>
            <a:off x="311725" y="1510750"/>
            <a:ext cx="8701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Divoká fabulace: Představte si, že první neuron v předposlední vrstvě detekuje (pomocí váženého součtu předchozích neuronů) podobný tvar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Další neurony tyto tvary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Váženým součtem přes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ně bychom zjistili, že tento tvar je 0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925" y="2480975"/>
            <a:ext cx="9906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075" y="3083075"/>
            <a:ext cx="2781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8588" y="4035575"/>
            <a:ext cx="9620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10 neuronů ve výstupní vrstvě</a:t>
            </a:r>
            <a:endParaRPr sz="4580"/>
          </a:p>
        </p:txBody>
      </p:sp>
      <p:sp>
        <p:nvSpPr>
          <p:cNvPr id="138" name="Google Shape;138;p24"/>
          <p:cNvSpPr txBox="1"/>
          <p:nvPr/>
        </p:nvSpPr>
        <p:spPr>
          <a:xfrm>
            <a:off x="311725" y="2405925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dk2"/>
                </a:solidFill>
              </a:rPr>
              <a:t>Jak udělat tenhle intuitivní přechod pro binární reprezentaci?</a:t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3</a:t>
            </a:r>
            <a:endParaRPr sz="4580"/>
          </a:p>
        </p:txBody>
      </p:sp>
      <p:sp>
        <p:nvSpPr>
          <p:cNvPr id="144" name="Google Shape;144;p25"/>
          <p:cNvSpPr txBox="1"/>
          <p:nvPr/>
        </p:nvSpPr>
        <p:spPr>
          <a:xfrm>
            <a:off x="311725" y="1328700"/>
            <a:ext cx="8701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Existuje způsob, jak zakódovat output sítě s deseti výstupními neurony do binární soustavy přidáním další vrstvy obsahující čtyři neurony. Určete jejich váhy a biasy. Předpokládejte, že správná číslice má aktivaci alespoň 0.99.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3</a:t>
            </a:r>
            <a:endParaRPr sz="458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37" y="1360475"/>
            <a:ext cx="6008325" cy="34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3</a:t>
            </a:r>
            <a:endParaRPr sz="4580"/>
          </a:p>
        </p:txBody>
      </p:sp>
      <p:sp>
        <p:nvSpPr>
          <p:cNvPr id="156" name="Google Shape;156;p27"/>
          <p:cNvSpPr txBox="1"/>
          <p:nvPr/>
        </p:nvSpPr>
        <p:spPr>
          <a:xfrm>
            <a:off x="311725" y="132870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Reprezentace čísel 0-9 v binární soustavě: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01400" y="2041800"/>
            <a:ext cx="25029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0 - 0000,		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1 - 0001,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2 - 0010,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3 - 0011,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4 - 0100,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2626225" y="2041800"/>
            <a:ext cx="25029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5</a:t>
            </a:r>
            <a:r>
              <a:rPr lang="cs" sz="2800">
                <a:solidFill>
                  <a:schemeClr val="dk2"/>
                </a:solidFill>
              </a:rPr>
              <a:t> - 0101,		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6 - 0110,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7 - 0111,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8 - 1000,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9 - 1001.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650" y="2060225"/>
            <a:ext cx="2366350" cy="256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3</a:t>
            </a:r>
            <a:endParaRPr sz="4580"/>
          </a:p>
        </p:txBody>
      </p:sp>
      <p:sp>
        <p:nvSpPr>
          <p:cNvPr id="165" name="Google Shape;165;p28"/>
          <p:cNvSpPr txBox="1"/>
          <p:nvPr/>
        </p:nvSpPr>
        <p:spPr>
          <a:xfrm>
            <a:off x="2586925" y="1254275"/>
            <a:ext cx="6245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4 výstupní neurony - chceme zvolit váhy tak, aby např. první neuron aktivovala číslice 1, 3, 5, 7, 9 =&gt;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66225" y="1173175"/>
            <a:ext cx="2502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0 - 0000,		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1 - 0001,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2 - 0010,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3 - 0011,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4 - 0100,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382075" y="1173175"/>
            <a:ext cx="2502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5 - 0101,		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6 - 0110,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7 - 0111,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8 - 1000,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9 - 1001.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3</a:t>
            </a:r>
            <a:endParaRPr sz="4580"/>
          </a:p>
        </p:txBody>
      </p:sp>
      <p:sp>
        <p:nvSpPr>
          <p:cNvPr id="173" name="Google Shape;173;p29"/>
          <p:cNvSpPr txBox="1"/>
          <p:nvPr/>
        </p:nvSpPr>
        <p:spPr>
          <a:xfrm>
            <a:off x="2586925" y="1254275"/>
            <a:ext cx="6245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4 výstupní neurony - chceme zvolit váhy tak, aby např. první neuron aktivovala číslice 1, 3, 5, 7, 9 =&gt;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266225" y="1173175"/>
            <a:ext cx="2502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0 - 0000,		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1 - 0001,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2 - 0010,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3 - 0011,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4 - 0100,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382075" y="1173175"/>
            <a:ext cx="2502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5 - 0101,		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6 - 0110,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7 - 0111,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8 - 1000,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9 - 1001.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311725" y="2861075"/>
            <a:ext cx="8571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spojení mezi nimi přiřadíme váhu 1, ostatním 0, bias zvolíme např. 0.99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3</a:t>
            </a:r>
            <a:endParaRPr sz="4580"/>
          </a:p>
        </p:txBody>
      </p:sp>
      <p:sp>
        <p:nvSpPr>
          <p:cNvPr id="182" name="Google Shape;182;p30"/>
          <p:cNvSpPr txBox="1"/>
          <p:nvPr/>
        </p:nvSpPr>
        <p:spPr>
          <a:xfrm>
            <a:off x="2586925" y="1254275"/>
            <a:ext cx="6245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4 výstupní neurony - chceme zvolit váhy tak, aby např. první neuron aktivovala číslice 1, 3, 5, 7, 9 =&gt;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66225" y="1173175"/>
            <a:ext cx="2502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0 - 0000,		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1 - 0001,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2 - 0010,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3 - 0011,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4 - 0100,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382075" y="1173175"/>
            <a:ext cx="2502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5 - 0101,		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6 - 0110,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7 - 0111,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8 - 1000,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9 - 1001.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11725" y="2861075"/>
            <a:ext cx="8571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spojení mezi nimi přiřadíme váhu 1, ostatním 0, bias zvolíme např. 0.99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266225" y="3842550"/>
            <a:ext cx="8799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druhý neuron aktivujeme pomocí 2, 3, 6, 7 =&gt;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váhy těchto spojení zvolíme 1, ostatní 0 a bias 0.99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</a:t>
            </a:r>
            <a:endParaRPr sz="4580"/>
          </a:p>
        </p:txBody>
      </p:sp>
      <p:sp>
        <p:nvSpPr>
          <p:cNvPr id="192" name="Google Shape;192;p31"/>
          <p:cNvSpPr txBox="1"/>
          <p:nvPr/>
        </p:nvSpPr>
        <p:spPr>
          <a:xfrm>
            <a:off x="311725" y="132870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vstup </a:t>
            </a:r>
            <a:r>
              <a:rPr b="1" lang="cs" sz="2800">
                <a:solidFill>
                  <a:schemeClr val="dk2"/>
                </a:solidFill>
              </a:rPr>
              <a:t>x</a:t>
            </a:r>
            <a:r>
              <a:rPr lang="cs" sz="2800">
                <a:solidFill>
                  <a:schemeClr val="dk2"/>
                </a:solidFill>
              </a:rPr>
              <a:t>, výstup </a:t>
            </a:r>
            <a:r>
              <a:rPr b="1" lang="cs" sz="2800">
                <a:solidFill>
                  <a:schemeClr val="dk2"/>
                </a:solidFill>
              </a:rPr>
              <a:t>y = y(x)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sp>
        <p:nvSpPr>
          <p:cNvPr id="61" name="Google Shape;61;p14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i="1" lang="cs" sz="2800">
                <a:solidFill>
                  <a:schemeClr val="dk2"/>
                </a:solidFill>
              </a:rPr>
              <a:t>n</a:t>
            </a:r>
            <a:r>
              <a:rPr lang="cs" sz="2800">
                <a:solidFill>
                  <a:schemeClr val="dk2"/>
                </a:solidFill>
              </a:rPr>
              <a:t> vstupů, 1 výstup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n+1 parametrů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Jak určit počet parametrů MLP?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013" y="1307375"/>
            <a:ext cx="2230662" cy="1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</a:t>
            </a:r>
            <a:endParaRPr sz="4580"/>
          </a:p>
        </p:txBody>
      </p:sp>
      <p:sp>
        <p:nvSpPr>
          <p:cNvPr id="198" name="Google Shape;198;p32"/>
          <p:cNvSpPr txBox="1"/>
          <p:nvPr/>
        </p:nvSpPr>
        <p:spPr>
          <a:xfrm>
            <a:off x="311725" y="132870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vstup </a:t>
            </a:r>
            <a:r>
              <a:rPr b="1" lang="cs" sz="2800">
                <a:solidFill>
                  <a:schemeClr val="dk2"/>
                </a:solidFill>
              </a:rPr>
              <a:t>x</a:t>
            </a:r>
            <a:r>
              <a:rPr lang="cs" sz="2800">
                <a:solidFill>
                  <a:schemeClr val="dk2"/>
                </a:solidFill>
              </a:rPr>
              <a:t>, výstup </a:t>
            </a:r>
            <a:r>
              <a:rPr b="1" lang="cs" sz="2800">
                <a:solidFill>
                  <a:schemeClr val="dk2"/>
                </a:solidFill>
              </a:rPr>
              <a:t>y = y(x)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výstup z naší NN je deset čísel (neuronů), proto i naše </a:t>
            </a:r>
            <a:r>
              <a:rPr b="1" lang="cs" sz="2800">
                <a:solidFill>
                  <a:schemeClr val="dk2"/>
                </a:solidFill>
              </a:rPr>
              <a:t>y</a:t>
            </a:r>
            <a:r>
              <a:rPr lang="cs" sz="2800">
                <a:solidFill>
                  <a:schemeClr val="dk2"/>
                </a:solidFill>
              </a:rPr>
              <a:t> musí být vektor o deseti číslech se samými nulami a jednou jedničkou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</a:t>
            </a:r>
            <a:endParaRPr sz="4580"/>
          </a:p>
        </p:txBody>
      </p:sp>
      <p:sp>
        <p:nvSpPr>
          <p:cNvPr id="204" name="Google Shape;204;p33"/>
          <p:cNvSpPr txBox="1"/>
          <p:nvPr/>
        </p:nvSpPr>
        <p:spPr>
          <a:xfrm>
            <a:off x="311725" y="1328700"/>
            <a:ext cx="87015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vstup </a:t>
            </a:r>
            <a:r>
              <a:rPr b="1" lang="cs" sz="2800">
                <a:solidFill>
                  <a:schemeClr val="dk2"/>
                </a:solidFill>
              </a:rPr>
              <a:t>x</a:t>
            </a:r>
            <a:r>
              <a:rPr lang="cs" sz="2800">
                <a:solidFill>
                  <a:schemeClr val="dk2"/>
                </a:solidFill>
              </a:rPr>
              <a:t>, výstup </a:t>
            </a:r>
            <a:r>
              <a:rPr b="1" lang="cs" sz="2800">
                <a:solidFill>
                  <a:schemeClr val="dk2"/>
                </a:solidFill>
              </a:rPr>
              <a:t>y = y(x)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výstup z naší NN je deset čísel (neuronů), proto i naše </a:t>
            </a:r>
            <a:r>
              <a:rPr b="1" lang="cs" sz="2800">
                <a:solidFill>
                  <a:schemeClr val="dk2"/>
                </a:solidFill>
              </a:rPr>
              <a:t>y</a:t>
            </a:r>
            <a:r>
              <a:rPr lang="cs" sz="2800">
                <a:solidFill>
                  <a:schemeClr val="dk2"/>
                </a:solidFill>
              </a:rPr>
              <a:t> musí být vektor o deseti číslech se samými nulami a jednou jedničkou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hledáme algoritmus, který nám umožní najít váhy a biasy tak, aby síť aproximovala </a:t>
            </a:r>
            <a:r>
              <a:rPr b="1" lang="cs" sz="2800">
                <a:solidFill>
                  <a:schemeClr val="dk2"/>
                </a:solidFill>
              </a:rPr>
              <a:t>y(x)</a:t>
            </a:r>
            <a:r>
              <a:rPr lang="cs" sz="2800">
                <a:solidFill>
                  <a:schemeClr val="dk2"/>
                </a:solidFill>
              </a:rPr>
              <a:t> pro všechna tréninková data v datasetu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</a:t>
            </a:r>
            <a:endParaRPr sz="4580"/>
          </a:p>
        </p:txBody>
      </p:sp>
      <p:sp>
        <p:nvSpPr>
          <p:cNvPr id="210" name="Google Shape;210;p34"/>
          <p:cNvSpPr txBox="1"/>
          <p:nvPr/>
        </p:nvSpPr>
        <p:spPr>
          <a:xfrm>
            <a:off x="311725" y="1328700"/>
            <a:ext cx="87015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vstup </a:t>
            </a:r>
            <a:r>
              <a:rPr b="1" lang="cs" sz="2800">
                <a:solidFill>
                  <a:schemeClr val="dk2"/>
                </a:solidFill>
              </a:rPr>
              <a:t>x</a:t>
            </a:r>
            <a:r>
              <a:rPr lang="cs" sz="2800">
                <a:solidFill>
                  <a:schemeClr val="dk2"/>
                </a:solidFill>
              </a:rPr>
              <a:t>, výstup </a:t>
            </a:r>
            <a:r>
              <a:rPr b="1" lang="cs" sz="2800">
                <a:solidFill>
                  <a:schemeClr val="dk2"/>
                </a:solidFill>
              </a:rPr>
              <a:t>y = y(x)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výstup z naší NN je deset čísel (neuronů), proto i naše </a:t>
            </a:r>
            <a:r>
              <a:rPr b="1" lang="cs" sz="2800">
                <a:solidFill>
                  <a:schemeClr val="dk2"/>
                </a:solidFill>
              </a:rPr>
              <a:t>y</a:t>
            </a:r>
            <a:r>
              <a:rPr lang="cs" sz="2800">
                <a:solidFill>
                  <a:schemeClr val="dk2"/>
                </a:solidFill>
              </a:rPr>
              <a:t> musí být vektor o deseti číslech se samými nulami a jednou jedničkou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hledáme algoritmus, který nám umožní najít váhy a biasy tak, aby síť aproximovala </a:t>
            </a:r>
            <a:r>
              <a:rPr b="1" lang="cs" sz="2800">
                <a:solidFill>
                  <a:schemeClr val="dk2"/>
                </a:solidFill>
              </a:rPr>
              <a:t>y(x)</a:t>
            </a:r>
            <a:r>
              <a:rPr lang="cs" sz="2800">
                <a:solidFill>
                  <a:schemeClr val="dk2"/>
                </a:solidFill>
              </a:rPr>
              <a:t> pro všechna tréninková data v datasetu </a:t>
            </a:r>
            <a:r>
              <a:rPr b="1" lang="cs" sz="2800">
                <a:solidFill>
                  <a:schemeClr val="dk2"/>
                </a:solidFill>
              </a:rPr>
              <a:t>=&gt; účelová funkce</a:t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účelové funkce</a:t>
            </a:r>
            <a:endParaRPr sz="4580"/>
          </a:p>
        </p:txBody>
      </p:sp>
      <p:sp>
        <p:nvSpPr>
          <p:cNvPr id="216" name="Google Shape;216;p35"/>
          <p:cNvSpPr txBox="1"/>
          <p:nvPr/>
        </p:nvSpPr>
        <p:spPr>
          <a:xfrm>
            <a:off x="311725" y="132870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účelová funkce (cost, loss or objective function)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688" y="2096700"/>
            <a:ext cx="3905716" cy="1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</a:t>
            </a:r>
            <a:r>
              <a:rPr lang="cs" sz="4580"/>
              <a:t>účelové funkce</a:t>
            </a:r>
            <a:endParaRPr sz="4580"/>
          </a:p>
        </p:txBody>
      </p:sp>
      <p:sp>
        <p:nvSpPr>
          <p:cNvPr id="223" name="Google Shape;223;p36"/>
          <p:cNvSpPr txBox="1"/>
          <p:nvPr/>
        </p:nvSpPr>
        <p:spPr>
          <a:xfrm>
            <a:off x="311725" y="132870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účelová funkce (cost, loss or objective function)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311725" y="3491475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i="1" lang="cs" sz="2800">
                <a:solidFill>
                  <a:schemeClr val="dk2"/>
                </a:solidFill>
              </a:rPr>
              <a:t>w, b</a:t>
            </a:r>
            <a:r>
              <a:rPr i="1" lang="cs" sz="2800">
                <a:solidFill>
                  <a:schemeClr val="dk2"/>
                </a:solidFill>
              </a:rPr>
              <a:t> </a:t>
            </a:r>
            <a:r>
              <a:rPr lang="cs" sz="2800">
                <a:solidFill>
                  <a:schemeClr val="dk2"/>
                </a:solidFill>
              </a:rPr>
              <a:t> je vektor všech vah, respektive biasů, </a:t>
            </a:r>
            <a:r>
              <a:rPr b="1" i="1" lang="cs" sz="2800">
                <a:solidFill>
                  <a:schemeClr val="dk2"/>
                </a:solidFill>
              </a:rPr>
              <a:t>n</a:t>
            </a:r>
            <a:r>
              <a:rPr lang="cs" sz="2800">
                <a:solidFill>
                  <a:schemeClr val="dk2"/>
                </a:solidFill>
              </a:rPr>
              <a:t> počet tréninkových dat, </a:t>
            </a:r>
            <a:r>
              <a:rPr b="1" i="1" lang="cs" sz="2800">
                <a:solidFill>
                  <a:schemeClr val="dk2"/>
                </a:solidFill>
              </a:rPr>
              <a:t>a</a:t>
            </a:r>
            <a:r>
              <a:rPr i="1" lang="cs" sz="2800">
                <a:solidFill>
                  <a:schemeClr val="dk2"/>
                </a:solidFill>
              </a:rPr>
              <a:t> </a:t>
            </a:r>
            <a:r>
              <a:rPr lang="cs" sz="2800">
                <a:solidFill>
                  <a:schemeClr val="dk2"/>
                </a:solidFill>
              </a:rPr>
              <a:t>výstup sítě, </a:t>
            </a:r>
            <a:r>
              <a:rPr b="1" i="1" lang="cs" sz="2800">
                <a:solidFill>
                  <a:schemeClr val="dk2"/>
                </a:solidFill>
              </a:rPr>
              <a:t>a = a(w,b,x)</a:t>
            </a:r>
            <a:endParaRPr b="1" i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qu</a:t>
            </a:r>
            <a:r>
              <a:rPr lang="cs" sz="2800">
                <a:solidFill>
                  <a:schemeClr val="dk2"/>
                </a:solidFill>
              </a:rPr>
              <a:t>a</a:t>
            </a:r>
            <a:r>
              <a:rPr lang="cs" sz="2800">
                <a:solidFill>
                  <a:schemeClr val="dk2"/>
                </a:solidFill>
              </a:rPr>
              <a:t>dratic cost function, mean squared error (MSE)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688" y="2096700"/>
            <a:ext cx="3905716" cy="1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</a:t>
            </a:r>
            <a:r>
              <a:rPr lang="cs" sz="4580"/>
              <a:t>účelové funkce</a:t>
            </a:r>
            <a:endParaRPr sz="4580"/>
          </a:p>
        </p:txBody>
      </p:sp>
      <p:sp>
        <p:nvSpPr>
          <p:cNvPr id="231" name="Google Shape;231;p37"/>
          <p:cNvSpPr txBox="1"/>
          <p:nvPr/>
        </p:nvSpPr>
        <p:spPr>
          <a:xfrm>
            <a:off x="311725" y="132870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platí: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font&quot;:{&quot;color&quot;:&quot;#595959&quot;,&quot;size&quot;:28,&quot;family&quot;:&quot;Arial&quot;},&quot;code&quot;:&quot;$$C\\left(w,b\\right)\\geqslant0$$&quot;,&quot;backgroundColor&quot;:&quot;#FFFFFF&quot;,&quot;id&quot;:&quot;4&quot;,&quot;aid&quot;:null,&quot;type&quot;:&quot;$$&quot;,&quot;ts&quot;:1684690186685,&quot;cs&quot;:&quot;VkLhZFAOhjCrBROjNcno7A==&quot;,&quot;size&quot;:{&quot;width&quot;:213.5,&quot;height&quot;:43.833333333333336}}"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25" y="1452000"/>
            <a:ext cx="1841566" cy="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</a:t>
            </a:r>
            <a:r>
              <a:rPr lang="cs" sz="4580"/>
              <a:t>účelové funkce</a:t>
            </a:r>
            <a:endParaRPr sz="4580"/>
          </a:p>
        </p:txBody>
      </p:sp>
      <p:sp>
        <p:nvSpPr>
          <p:cNvPr id="238" name="Google Shape;238;p38"/>
          <p:cNvSpPr txBox="1"/>
          <p:nvPr/>
        </p:nvSpPr>
        <p:spPr>
          <a:xfrm>
            <a:off x="311725" y="132870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platí: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font&quot;:{&quot;color&quot;:&quot;#595959&quot;,&quot;size&quot;:28,&quot;family&quot;:&quot;Arial&quot;},&quot;code&quot;:&quot;$$C\\left(w,b\\right)\\geqslant0$$&quot;,&quot;backgroundColor&quot;:&quot;#FFFFFF&quot;,&quot;id&quot;:&quot;4&quot;,&quot;aid&quot;:null,&quot;type&quot;:&quot;$$&quot;,&quot;ts&quot;:1684690186685,&quot;cs&quot;:&quot;VkLhZFAOhjCrBROjNcno7A==&quot;,&quot;size&quot;:{&quot;width&quot;:213.5,&quot;height&quot;:43.833333333333336}}"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25" y="1452000"/>
            <a:ext cx="1841566" cy="37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2,&quot;color&quot;:&quot;#000000&quot;},&quot;code&quot;:&quot;$$C\\left(w,b\\right)\\approx0\\,\\iff y\\left(x\\right)\\approx a\\left(w,b,x\\right)$$&quot;,&quot;aid&quot;:null,&quot;type&quot;:&quot;$$&quot;,&quot;id&quot;:&quot;5&quot;,&quot;backgroundColor&quot;:&quot;#FFFFFF&quot;,&quot;ts&quot;:1684690270717,&quot;cs&quot;:&quot;U5U7V/5vFWEUHoxlxmFA5Q==&quot;,&quot;size&quot;:{&quot;width&quot;:282.25,&quot;height&quot;:19}}"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926" y="2005050"/>
            <a:ext cx="5616374" cy="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</a:t>
            </a:r>
            <a:r>
              <a:rPr lang="cs" sz="4580"/>
              <a:t>účelové funkce</a:t>
            </a:r>
            <a:endParaRPr sz="4580"/>
          </a:p>
        </p:txBody>
      </p:sp>
      <p:sp>
        <p:nvSpPr>
          <p:cNvPr id="246" name="Google Shape;246;p39"/>
          <p:cNvSpPr txBox="1"/>
          <p:nvPr/>
        </p:nvSpPr>
        <p:spPr>
          <a:xfrm>
            <a:off x="311725" y="132870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platí: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font&quot;:{&quot;color&quot;:&quot;#595959&quot;,&quot;size&quot;:28,&quot;family&quot;:&quot;Arial&quot;},&quot;code&quot;:&quot;$$C\\left(w,b\\right)\\geqslant0$$&quot;,&quot;backgroundColor&quot;:&quot;#FFFFFF&quot;,&quot;id&quot;:&quot;4&quot;,&quot;aid&quot;:null,&quot;type&quot;:&quot;$$&quot;,&quot;ts&quot;:1684690186685,&quot;cs&quot;:&quot;VkLhZFAOhjCrBROjNcno7A==&quot;,&quot;size&quot;:{&quot;width&quot;:213.5,&quot;height&quot;:43.833333333333336}}"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25" y="1452000"/>
            <a:ext cx="1841566" cy="37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2,&quot;color&quot;:&quot;#000000&quot;},&quot;code&quot;:&quot;$$C\\left(w,b\\right)\\approx0\\,\\iff y\\left(x\\right)\\approx a\\left(w,b,x\\right)$$&quot;,&quot;aid&quot;:null,&quot;type&quot;:&quot;$$&quot;,&quot;id&quot;:&quot;5&quot;,&quot;backgroundColor&quot;:&quot;#FFFFFF&quot;,&quot;ts&quot;:1684690270717,&quot;cs&quot;:&quot;U5U7V/5vFWEUHoxlxmFA5Q==&quot;,&quot;size&quot;:{&quot;width&quot;:282.25,&quot;height&quot;:19}}"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926" y="2005050"/>
            <a:ext cx="5616374" cy="37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6&quot;,&quot;backgroundColor&quot;:&quot;#FFFFFF&quot;,&quot;aid&quot;:null,&quot;code&quot;:&quot;$$C\\left(w,b\\right)\\to\\,min$$&quot;,&quot;font&quot;:{&quot;color&quot;:&quot;#000000&quot;,&quot;size&quot;:12,&quot;family&quot;:&quot;Arial&quot;},&quot;ts&quot;:1684690447031,&quot;cs&quot;:&quot;VHDz5Fql+/lORr8X5hXXyQ==&quot;,&quot;size&quot;:{&quot;width&quot;:124,&quot;height&quot;:18.833333333333332}}" id="249" name="Google Shape;2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925" y="3603500"/>
            <a:ext cx="3646249" cy="5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účelové funkce</a:t>
            </a:r>
            <a:endParaRPr sz="4580"/>
          </a:p>
        </p:txBody>
      </p:sp>
      <p:sp>
        <p:nvSpPr>
          <p:cNvPr id="255" name="Google Shape;255;p40"/>
          <p:cNvSpPr txBox="1"/>
          <p:nvPr/>
        </p:nvSpPr>
        <p:spPr>
          <a:xfrm>
            <a:off x="311725" y="132870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proč účelová funkce a ne přímo počet správně klasifikovaných číslic?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účelové funkce</a:t>
            </a:r>
            <a:endParaRPr sz="4580"/>
          </a:p>
        </p:txBody>
      </p:sp>
      <p:sp>
        <p:nvSpPr>
          <p:cNvPr id="261" name="Google Shape;261;p41"/>
          <p:cNvSpPr txBox="1"/>
          <p:nvPr/>
        </p:nvSpPr>
        <p:spPr>
          <a:xfrm>
            <a:off x="311725" y="132870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proč účelová funkce a ne přímo počet správně klasifikovaných číslic? </a:t>
            </a:r>
            <a:r>
              <a:rPr b="1" lang="cs" sz="2800">
                <a:solidFill>
                  <a:schemeClr val="dk2"/>
                </a:solidFill>
              </a:rPr>
              <a:t>Potřebujeme spojitost vůči vahám a biasům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sp>
        <p:nvSpPr>
          <p:cNvPr id="68" name="Google Shape;68;p15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i="1" lang="cs" sz="2800">
                <a:solidFill>
                  <a:schemeClr val="dk2"/>
                </a:solidFill>
              </a:rPr>
              <a:t>n</a:t>
            </a:r>
            <a:r>
              <a:rPr lang="cs" sz="2800">
                <a:solidFill>
                  <a:schemeClr val="dk2"/>
                </a:solidFill>
              </a:rPr>
              <a:t> vstupů, 1 výstup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n+1 parametrů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Jak určit počet parametrů MLP?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013" y="1307375"/>
            <a:ext cx="2230662" cy="129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backgroundColor&quot;:&quot;#FFFFFF&quot;,&quot;type&quot;:&quot;$$&quot;,&quot;aid&quot;:null,&quot;font&quot;:{&quot;size&quot;:17,&quot;family&quot;:&quot;Arial&quot;,&quot;color&quot;:&quot;#000000&quot;},&quot;code&quot;:&quot;$$\\sum_{i=2}^{k}N_{i}\\cdot \\left(N_{i-1}+1\\right)$$&quot;,&quot;ts&quot;:1684687359436,&quot;cs&quot;:&quot;2CIIe+CTdU5awmGbiXAx1g==&quot;,&quot;size&quot;:{&quot;width&quot;:207,&quot;height&quot;:72.83333333333333}}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475" y="2422665"/>
            <a:ext cx="1971675" cy="69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účelové funkce</a:t>
            </a:r>
            <a:endParaRPr sz="4580"/>
          </a:p>
        </p:txBody>
      </p:sp>
      <p:sp>
        <p:nvSpPr>
          <p:cNvPr id="267" name="Google Shape;267;p42"/>
          <p:cNvSpPr txBox="1"/>
          <p:nvPr/>
        </p:nvSpPr>
        <p:spPr>
          <a:xfrm>
            <a:off x="311725" y="1328700"/>
            <a:ext cx="8701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proč účelová funkce a ne přímo počet správně klasifikovaných číslic? </a:t>
            </a:r>
            <a:r>
              <a:rPr b="1" lang="cs" sz="2800">
                <a:solidFill>
                  <a:schemeClr val="dk2"/>
                </a:solidFill>
              </a:rPr>
              <a:t>Potřebujeme spojitost vůči vahám a biasům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proč zrovna tahle účelová funkce?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účelové funkce</a:t>
            </a:r>
            <a:endParaRPr sz="4580"/>
          </a:p>
        </p:txBody>
      </p:sp>
      <p:sp>
        <p:nvSpPr>
          <p:cNvPr id="273" name="Google Shape;273;p43"/>
          <p:cNvSpPr txBox="1"/>
          <p:nvPr/>
        </p:nvSpPr>
        <p:spPr>
          <a:xfrm>
            <a:off x="311725" y="1328700"/>
            <a:ext cx="87015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proč účelová funkce a ne přímo počet správně klasifikovaných číslic? </a:t>
            </a:r>
            <a:r>
              <a:rPr b="1" lang="cs" sz="2800">
                <a:solidFill>
                  <a:schemeClr val="dk2"/>
                </a:solidFill>
              </a:rPr>
              <a:t>Potřebujeme spojitost vůči vahám a biasům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proč zrovna tahle účelová funkce? </a:t>
            </a:r>
            <a:r>
              <a:rPr b="1" lang="cs" sz="2800">
                <a:solidFill>
                  <a:schemeClr val="dk2"/>
                </a:solidFill>
              </a:rPr>
              <a:t>Možností je víc a jiná účelová funkce povede k jinému učení (a následně výkonu). Prozatím neřešíme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279" name="Google Shape;279;p44"/>
          <p:cNvSpPr txBox="1"/>
          <p:nvPr/>
        </p:nvSpPr>
        <p:spPr>
          <a:xfrm>
            <a:off x="311725" y="132870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285" name="Google Shape;285;p45"/>
          <p:cNvSpPr txBox="1"/>
          <p:nvPr/>
        </p:nvSpPr>
        <p:spPr>
          <a:xfrm>
            <a:off x="311725" y="1328700"/>
            <a:ext cx="37167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Začneme lehčí úlohou: minimalizovat funkci dvou proměnných </a:t>
            </a:r>
            <a:r>
              <a:rPr b="1" lang="cs" sz="2800">
                <a:solidFill>
                  <a:schemeClr val="dk2"/>
                </a:solidFill>
              </a:rPr>
              <a:t>f(x,y)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738" y="1433900"/>
            <a:ext cx="4175574" cy="32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292" name="Google Shape;292;p46"/>
          <p:cNvSpPr txBox="1"/>
          <p:nvPr/>
        </p:nvSpPr>
        <p:spPr>
          <a:xfrm>
            <a:off x="311725" y="1328700"/>
            <a:ext cx="37167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Začneme lehčí úlohou: minimalizovat funkci dvou proměnných </a:t>
            </a:r>
            <a:r>
              <a:rPr b="1" lang="cs" sz="2800">
                <a:solidFill>
                  <a:schemeClr val="dk2"/>
                </a:solidFill>
              </a:rPr>
              <a:t>f(x,y)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Jak tuto úlohu vyřešit? 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738" y="1433900"/>
            <a:ext cx="4175574" cy="32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299" name="Google Shape;299;p47"/>
          <p:cNvSpPr txBox="1"/>
          <p:nvPr/>
        </p:nvSpPr>
        <p:spPr>
          <a:xfrm>
            <a:off x="311725" y="1328700"/>
            <a:ext cx="8184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analyticky to může být těžké, zvlášť budeme-li chtít postup zobecnit pro libovolný počet proměnných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305" name="Google Shape;305;p48"/>
          <p:cNvSpPr txBox="1"/>
          <p:nvPr/>
        </p:nvSpPr>
        <p:spPr>
          <a:xfrm>
            <a:off x="311725" y="1328700"/>
            <a:ext cx="81849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analyticky to může být těžké, zvlášť budeme-li chtít postup zobecnit pro libovolný počet proměnných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heuristika: začneme z libovolného bodu a budeme se vždy posouvat tak, aby se hodnota </a:t>
            </a:r>
            <a:r>
              <a:rPr b="1" lang="cs" sz="2800">
                <a:solidFill>
                  <a:schemeClr val="dk2"/>
                </a:solidFill>
              </a:rPr>
              <a:t>f(x,y) </a:t>
            </a:r>
            <a:r>
              <a:rPr lang="cs" sz="2800">
                <a:solidFill>
                  <a:schemeClr val="dk2"/>
                </a:solidFill>
              </a:rPr>
              <a:t>snižovala (kutálející míč)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311" name="Google Shape;311;p49"/>
          <p:cNvSpPr txBox="1"/>
          <p:nvPr/>
        </p:nvSpPr>
        <p:spPr>
          <a:xfrm>
            <a:off x="311725" y="1328700"/>
            <a:ext cx="81849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analyticky to může být těžké, zvlášť budeme-li chtít postup zobecnit pro libovolný počet proměnných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heuristika: začneme z libovolného bodu a budeme se vždy posouvat tak, aby se hodnota </a:t>
            </a:r>
            <a:r>
              <a:rPr b="1" lang="cs" sz="2800">
                <a:solidFill>
                  <a:schemeClr val="dk2"/>
                </a:solidFill>
              </a:rPr>
              <a:t>f(x,y) </a:t>
            </a:r>
            <a:r>
              <a:rPr lang="cs" sz="2800">
                <a:solidFill>
                  <a:schemeClr val="dk2"/>
                </a:solidFill>
              </a:rPr>
              <a:t>snižovala (kutálející míč)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Takhle nalezneme alespoň lokální minimum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317" name="Google Shape;317;p50"/>
          <p:cNvSpPr txBox="1"/>
          <p:nvPr/>
        </p:nvSpPr>
        <p:spPr>
          <a:xfrm>
            <a:off x="311725" y="1360475"/>
            <a:ext cx="818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zvolit        a       tak, aby    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bylo negativní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525" y="1433802"/>
            <a:ext cx="525300" cy="3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725" y="1433801"/>
            <a:ext cx="525300" cy="46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825" y="1398149"/>
            <a:ext cx="615825" cy="5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326" name="Google Shape;326;p51"/>
          <p:cNvSpPr txBox="1"/>
          <p:nvPr/>
        </p:nvSpPr>
        <p:spPr>
          <a:xfrm>
            <a:off x="311725" y="1360475"/>
            <a:ext cx="818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zvolit        a       tak, aby    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bylo negativní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code&quot;:&quot;$\\Delta f\\approx\\frac{\\partial f}{\\partial x}\\Delta x + \\frac{\\partial f}{\\partial y}\\Delta y$&quot;,&quot;id&quot;:&quot;7&quot;,&quot;aid&quot;:null,&quot;type&quot;:&quot;$&quot;,&quot;font&quot;:{&quot;family&quot;:&quot;Arial&quot;,&quot;size&quot;:28,&quot;color&quot;:&quot;#595959&quot;},&quot;backgroundColor&quot;:&quot;#FFFFFF&quot;,&quot;ts&quot;:1684776269796,&quot;cs&quot;:&quot;UALSVPGgp9a+/QVUb2W/IA==&quot;,&quot;size&quot;:{&quot;width&quot;:398.6666666666667,&quot;height&quot;:65}}"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525" y="3119479"/>
            <a:ext cx="5062524" cy="8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525" y="1433802"/>
            <a:ext cx="525300" cy="3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0725" y="1433801"/>
            <a:ext cx="525300" cy="46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7825" y="1398149"/>
            <a:ext cx="615825" cy="5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/>
          <p:nvPr/>
        </p:nvSpPr>
        <p:spPr>
          <a:xfrm>
            <a:off x="311725" y="2354975"/>
            <a:ext cx="81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Díky spojitosti: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sp>
        <p:nvSpPr>
          <p:cNvPr id="76" name="Google Shape;76;p16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i="1" lang="cs" sz="2800">
                <a:solidFill>
                  <a:schemeClr val="dk2"/>
                </a:solidFill>
              </a:rPr>
              <a:t>n</a:t>
            </a:r>
            <a:r>
              <a:rPr lang="cs" sz="2800">
                <a:solidFill>
                  <a:schemeClr val="dk2"/>
                </a:solidFill>
              </a:rPr>
              <a:t> vstupů, 1 výstup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n+1 parametrů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Jak určit počet parametrů MLP?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013" y="1307375"/>
            <a:ext cx="2230662" cy="129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backgroundColor&quot;:&quot;#FFFFFF&quot;,&quot;type&quot;:&quot;$$&quot;,&quot;aid&quot;:null,&quot;font&quot;:{&quot;size&quot;:17,&quot;family&quot;:&quot;Arial&quot;,&quot;color&quot;:&quot;#000000&quot;},&quot;code&quot;:&quot;$$\\sum_{i=2}^{k}N_{i}\\cdot \\left(N_{i-1}+1\\right)$$&quot;,&quot;ts&quot;:1684687359436,&quot;cs&quot;:&quot;2CIIe+CTdU5awmGbiXAx1g==&quot;,&quot;size&quot;:{&quot;width&quot;:207,&quot;height&quot;:72.83333333333333}}"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475" y="2422665"/>
            <a:ext cx="19716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450" y="3117550"/>
            <a:ext cx="3029456" cy="17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337" name="Google Shape;337;p52"/>
          <p:cNvSpPr txBox="1"/>
          <p:nvPr/>
        </p:nvSpPr>
        <p:spPr>
          <a:xfrm>
            <a:off x="311725" y="1360475"/>
            <a:ext cx="818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Využijeme gradient (směr nejprudšího růstu “steepest ascent”)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pic>
        <p:nvPicPr>
          <p:cNvPr id="343" name="Google Shape;3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50" y="3771037"/>
            <a:ext cx="1865550" cy="9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75" y="2434350"/>
            <a:ext cx="1681126" cy="116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2,&quot;family&quot;:&quot;Arial&quot;},&quot;id&quot;:&quot;8&quot;,&quot;type&quot;:&quot;$$&quot;,&quot;code&quot;:&quot;$$\\Rightarrow$$&quot;,&quot;backgroundColor&quot;:&quot;#FFFFFF&quot;,&quot;aid&quot;:null,&quot;ts&quot;:1684776746018,&quot;cs&quot;:&quot;9piJvlmmDFwDD7xvROlfEg==&quot;,&quot;size&quot;:{&quot;width&quot;:16.666666666666668,&quot;height&quot;:10.5}}" id="345" name="Google Shape;34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825" y="3312400"/>
            <a:ext cx="1040925" cy="6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311725" y="1360475"/>
            <a:ext cx="818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Využijeme gradient (směr nejprudšího růstu “steepest ascent”)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50" y="3771037"/>
            <a:ext cx="1865550" cy="9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75" y="2434350"/>
            <a:ext cx="1681126" cy="116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2,&quot;family&quot;:&quot;Arial&quot;},&quot;id&quot;:&quot;8&quot;,&quot;type&quot;:&quot;$$&quot;,&quot;code&quot;:&quot;$$\\Rightarrow$$&quot;,&quot;backgroundColor&quot;:&quot;#FFFFFF&quot;,&quot;aid&quot;:null,&quot;ts&quot;:1684776746018,&quot;cs&quot;:&quot;9piJvlmmDFwDD7xvROlfEg==&quot;,&quot;size&quot;:{&quot;width&quot;:16.666666666666668,&quot;height&quot;:10.5}}" id="354" name="Google Shape;35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825" y="3312400"/>
            <a:ext cx="104092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0750" y="3132350"/>
            <a:ext cx="29908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/>
          <p:cNvSpPr txBox="1"/>
          <p:nvPr/>
        </p:nvSpPr>
        <p:spPr>
          <a:xfrm>
            <a:off x="311725" y="1360475"/>
            <a:ext cx="818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Využijeme gradient (směr nejprudšího růstu “steepest ascent”)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362" name="Google Shape;362;p55"/>
          <p:cNvSpPr txBox="1"/>
          <p:nvPr/>
        </p:nvSpPr>
        <p:spPr>
          <a:xfrm>
            <a:off x="311725" y="1360475"/>
            <a:ext cx="818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najít takové       , aby byla          negativní bez závislosti na znaménku gradientu</a:t>
            </a:r>
            <a:endParaRPr i="1" sz="2800">
              <a:solidFill>
                <a:schemeClr val="dk2"/>
              </a:solidFill>
            </a:endParaRPr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00" y="1237525"/>
            <a:ext cx="614725" cy="6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300" y="1237525"/>
            <a:ext cx="2328300" cy="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370" name="Google Shape;370;p56"/>
          <p:cNvSpPr txBox="1"/>
          <p:nvPr/>
        </p:nvSpPr>
        <p:spPr>
          <a:xfrm>
            <a:off x="311725" y="1360475"/>
            <a:ext cx="8184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najít takové       , aby byla          negativní bez závislosti na znaménku gradientu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volba                       , tzv. </a:t>
            </a:r>
            <a:r>
              <a:rPr i="1" lang="cs" sz="2800">
                <a:solidFill>
                  <a:schemeClr val="dk2"/>
                </a:solidFill>
              </a:rPr>
              <a:t>learning rate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371" name="Google Shape;3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00" y="1237525"/>
            <a:ext cx="614725" cy="6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300" y="1237525"/>
            <a:ext cx="2328300" cy="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150" y="2444500"/>
            <a:ext cx="2029916" cy="4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pic>
        <p:nvPicPr>
          <p:cNvPr id="379" name="Google Shape;3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150" y="2444500"/>
            <a:ext cx="2029916" cy="4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313" y="2967275"/>
            <a:ext cx="4999376" cy="8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7"/>
          <p:cNvSpPr txBox="1"/>
          <p:nvPr/>
        </p:nvSpPr>
        <p:spPr>
          <a:xfrm>
            <a:off x="311725" y="1360475"/>
            <a:ext cx="8184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najít takové       , aby byla          negativní bez závislosti na znaménku gradientu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volba                       , tzv. </a:t>
            </a:r>
            <a:r>
              <a:rPr i="1" lang="cs" sz="2800">
                <a:solidFill>
                  <a:schemeClr val="dk2"/>
                </a:solidFill>
              </a:rPr>
              <a:t>learning rate</a:t>
            </a:r>
            <a:endParaRPr i="1" sz="2800">
              <a:solidFill>
                <a:schemeClr val="dk2"/>
              </a:solidFill>
            </a:endParaRPr>
          </a:p>
        </p:txBody>
      </p:sp>
      <p:pic>
        <p:nvPicPr>
          <p:cNvPr id="382" name="Google Shape;38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300" y="1237525"/>
            <a:ext cx="614725" cy="6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9300" y="1237525"/>
            <a:ext cx="2328300" cy="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389" name="Google Shape;389;p58"/>
          <p:cNvSpPr txBox="1"/>
          <p:nvPr/>
        </p:nvSpPr>
        <p:spPr>
          <a:xfrm>
            <a:off x="311725" y="1360475"/>
            <a:ext cx="8184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najít takové       , aby byla          negativní bez závislosti na znaménku gradientu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volba                       , tzv. </a:t>
            </a:r>
            <a:r>
              <a:rPr i="1" lang="cs" sz="2800">
                <a:solidFill>
                  <a:schemeClr val="dk2"/>
                </a:solidFill>
              </a:rPr>
              <a:t>learning rate</a:t>
            </a:r>
            <a:endParaRPr i="1" sz="2800">
              <a:solidFill>
                <a:schemeClr val="dk2"/>
              </a:solidFill>
            </a:endParaRPr>
          </a:p>
        </p:txBody>
      </p:sp>
      <p:pic>
        <p:nvPicPr>
          <p:cNvPr id="390" name="Google Shape;3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00" y="1237525"/>
            <a:ext cx="614725" cy="6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150" y="2444500"/>
            <a:ext cx="2029916" cy="4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313" y="2967275"/>
            <a:ext cx="4999376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4625" y="4055925"/>
            <a:ext cx="2767619" cy="6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8"/>
          <p:cNvSpPr txBox="1"/>
          <p:nvPr/>
        </p:nvSpPr>
        <p:spPr>
          <a:xfrm>
            <a:off x="387147" y="4055925"/>
            <a:ext cx="609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Pravidlo pro změnu </a:t>
            </a:r>
            <a:r>
              <a:rPr b="1" lang="cs" sz="2800">
                <a:solidFill>
                  <a:schemeClr val="dk2"/>
                </a:solidFill>
              </a:rPr>
              <a:t>x </a:t>
            </a:r>
            <a:r>
              <a:rPr lang="cs" sz="2800">
                <a:solidFill>
                  <a:schemeClr val="dk2"/>
                </a:solidFill>
              </a:rPr>
              <a:t>a </a:t>
            </a:r>
            <a:r>
              <a:rPr b="1" lang="cs" sz="2800">
                <a:solidFill>
                  <a:schemeClr val="dk2"/>
                </a:solidFill>
              </a:rPr>
              <a:t>y</a:t>
            </a:r>
            <a:endParaRPr b="1" i="1" sz="2800">
              <a:solidFill>
                <a:schemeClr val="dk2"/>
              </a:solidFill>
            </a:endParaRPr>
          </a:p>
        </p:txBody>
      </p:sp>
      <p:pic>
        <p:nvPicPr>
          <p:cNvPr id="395" name="Google Shape;395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9300" y="1237525"/>
            <a:ext cx="2328300" cy="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25" y="965818"/>
            <a:ext cx="2952626" cy="8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9"/>
          <p:cNvSpPr txBox="1"/>
          <p:nvPr>
            <p:ph type="ctrTitle"/>
          </p:nvPr>
        </p:nvSpPr>
        <p:spPr>
          <a:xfrm>
            <a:off x="311725" y="191975"/>
            <a:ext cx="8033100" cy="8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Shrnutí</a:t>
            </a:r>
            <a:endParaRPr sz="458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25" y="965818"/>
            <a:ext cx="2952626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564" y="873100"/>
            <a:ext cx="1631108" cy="9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0"/>
          <p:cNvSpPr txBox="1"/>
          <p:nvPr>
            <p:ph type="ctrTitle"/>
          </p:nvPr>
        </p:nvSpPr>
        <p:spPr>
          <a:xfrm>
            <a:off x="311725" y="191975"/>
            <a:ext cx="8033100" cy="8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Shrnutí</a:t>
            </a:r>
            <a:endParaRPr sz="4580"/>
          </a:p>
        </p:txBody>
      </p:sp>
      <p:pic>
        <p:nvPicPr>
          <p:cNvPr id="409" name="Google Shape;40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3400" y="1833004"/>
            <a:ext cx="1321700" cy="6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25" y="965818"/>
            <a:ext cx="2952626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564" y="873100"/>
            <a:ext cx="1631108" cy="9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1"/>
          <p:cNvSpPr txBox="1"/>
          <p:nvPr>
            <p:ph type="ctrTitle"/>
          </p:nvPr>
        </p:nvSpPr>
        <p:spPr>
          <a:xfrm>
            <a:off x="311725" y="191975"/>
            <a:ext cx="8033100" cy="8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Shrnutí</a:t>
            </a:r>
            <a:endParaRPr sz="4580"/>
          </a:p>
        </p:txBody>
      </p:sp>
      <p:pic>
        <p:nvPicPr>
          <p:cNvPr id="417" name="Google Shape;41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3400" y="1833004"/>
            <a:ext cx="1321700" cy="6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651" y="1864725"/>
            <a:ext cx="2035850" cy="70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sp>
        <p:nvSpPr>
          <p:cNvPr id="85" name="Google Shape;85;p17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i="1" lang="cs" sz="2800">
                <a:solidFill>
                  <a:schemeClr val="dk2"/>
                </a:solidFill>
              </a:rPr>
              <a:t>n</a:t>
            </a:r>
            <a:r>
              <a:rPr lang="cs" sz="2800">
                <a:solidFill>
                  <a:schemeClr val="dk2"/>
                </a:solidFill>
              </a:rPr>
              <a:t> vstupů, 1 výstup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n+1 parametrů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Jak určit počet parametrů MLP?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013" y="1307375"/>
            <a:ext cx="2230662" cy="129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backgroundColor&quot;:&quot;#FFFFFF&quot;,&quot;type&quot;:&quot;$$&quot;,&quot;aid&quot;:null,&quot;font&quot;:{&quot;size&quot;:17,&quot;family&quot;:&quot;Arial&quot;,&quot;color&quot;:&quot;#000000&quot;},&quot;code&quot;:&quot;$$\\sum_{i=2}^{k}N_{i}\\cdot \\left(N_{i-1}+1\\right)$$&quot;,&quot;ts&quot;:1684687359436,&quot;cs&quot;:&quot;2CIIe+CTdU5awmGbiXAx1g==&quot;,&quot;size&quot;:{&quot;width&quot;:207,&quot;height&quot;:72.83333333333333}}"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475" y="2422665"/>
            <a:ext cx="19716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450" y="3117550"/>
            <a:ext cx="3029456" cy="172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4\\cdot\\left(3+1\\right)+1\\cdot\\left(4+1\\right)=21$$&quot;,&quot;font&quot;:{&quot;family&quot;:&quot;Arial&quot;,&quot;size&quot;:12,&quot;color&quot;:&quot;#000000&quot;},&quot;type&quot;:&quot;$$&quot;,&quot;id&quot;:&quot;2&quot;,&quot;backgroundColor&quot;:&quot;#FFFFFF&quot;,&quot;ts&quot;:1684687452145,&quot;cs&quot;:&quot;hCwYvWzcxcDAqazLuiuyZg==&quot;,&quot;size&quot;:{&quot;width&quot;:223.59999999999994,&quot;height&quot;:19}}"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525" y="3747125"/>
            <a:ext cx="3755250" cy="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25" y="965818"/>
            <a:ext cx="2952626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564" y="873100"/>
            <a:ext cx="1631108" cy="9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2"/>
          <p:cNvSpPr txBox="1"/>
          <p:nvPr>
            <p:ph type="ctrTitle"/>
          </p:nvPr>
        </p:nvSpPr>
        <p:spPr>
          <a:xfrm>
            <a:off x="311725" y="191975"/>
            <a:ext cx="8033100" cy="8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Shrnutí</a:t>
            </a:r>
            <a:endParaRPr sz="4580"/>
          </a:p>
        </p:txBody>
      </p:sp>
      <p:pic>
        <p:nvPicPr>
          <p:cNvPr id="426" name="Google Shape;426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3400" y="1833004"/>
            <a:ext cx="1321700" cy="6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075" y="2800450"/>
            <a:ext cx="1701250" cy="3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651" y="1864725"/>
            <a:ext cx="2035850" cy="70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75" y="2800450"/>
            <a:ext cx="1701250" cy="3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13" y="3339025"/>
            <a:ext cx="4999376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25" y="965818"/>
            <a:ext cx="2952626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651" y="1864725"/>
            <a:ext cx="2035850" cy="70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5564" y="873100"/>
            <a:ext cx="1631108" cy="9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3"/>
          <p:cNvSpPr txBox="1"/>
          <p:nvPr>
            <p:ph type="ctrTitle"/>
          </p:nvPr>
        </p:nvSpPr>
        <p:spPr>
          <a:xfrm>
            <a:off x="311725" y="191975"/>
            <a:ext cx="8033100" cy="8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Shrnutí</a:t>
            </a:r>
            <a:endParaRPr sz="4580"/>
          </a:p>
        </p:txBody>
      </p:sp>
      <p:pic>
        <p:nvPicPr>
          <p:cNvPr id="439" name="Google Shape;439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3400" y="1833004"/>
            <a:ext cx="1321700" cy="6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13" y="3339025"/>
            <a:ext cx="4999376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75" y="4246794"/>
            <a:ext cx="2029925" cy="51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25" y="965818"/>
            <a:ext cx="2952626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5564" y="873100"/>
            <a:ext cx="1631108" cy="9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4"/>
          <p:cNvSpPr txBox="1"/>
          <p:nvPr>
            <p:ph type="ctrTitle"/>
          </p:nvPr>
        </p:nvSpPr>
        <p:spPr>
          <a:xfrm>
            <a:off x="311725" y="191975"/>
            <a:ext cx="8033100" cy="8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Shrnutí</a:t>
            </a:r>
            <a:endParaRPr sz="4580"/>
          </a:p>
        </p:txBody>
      </p:sp>
      <p:pic>
        <p:nvPicPr>
          <p:cNvPr id="449" name="Google Shape;449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3400" y="1833004"/>
            <a:ext cx="1321700" cy="6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075" y="2800450"/>
            <a:ext cx="1701250" cy="3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651" y="1864725"/>
            <a:ext cx="2035850" cy="70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457" name="Google Shape;457;p65"/>
          <p:cNvSpPr txBox="1"/>
          <p:nvPr/>
        </p:nvSpPr>
        <p:spPr>
          <a:xfrm>
            <a:off x="311725" y="1360475"/>
            <a:ext cx="81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Zobecníme algoritmus pro funkci </a:t>
            </a:r>
            <a:r>
              <a:rPr b="1" lang="cs" sz="2800">
                <a:solidFill>
                  <a:schemeClr val="dk2"/>
                </a:solidFill>
              </a:rPr>
              <a:t>n </a:t>
            </a:r>
            <a:r>
              <a:rPr lang="cs" sz="2800">
                <a:solidFill>
                  <a:schemeClr val="dk2"/>
                </a:solidFill>
              </a:rPr>
              <a:t>parametrů</a:t>
            </a:r>
            <a:endParaRPr i="1" sz="2800">
              <a:solidFill>
                <a:schemeClr val="dk2"/>
              </a:solidFill>
            </a:endParaRPr>
          </a:p>
        </p:txBody>
      </p:sp>
      <p:pic>
        <p:nvPicPr>
          <p:cNvPr id="458" name="Google Shape;45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00" y="1908475"/>
            <a:ext cx="2856098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464" name="Google Shape;464;p66"/>
          <p:cNvSpPr txBox="1"/>
          <p:nvPr/>
        </p:nvSpPr>
        <p:spPr>
          <a:xfrm>
            <a:off x="311725" y="1360475"/>
            <a:ext cx="81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Zobecníme algoritmus pro funkci </a:t>
            </a:r>
            <a:r>
              <a:rPr b="1" lang="cs" sz="2800">
                <a:solidFill>
                  <a:schemeClr val="dk2"/>
                </a:solidFill>
              </a:rPr>
              <a:t>n </a:t>
            </a:r>
            <a:r>
              <a:rPr lang="cs" sz="2800">
                <a:solidFill>
                  <a:schemeClr val="dk2"/>
                </a:solidFill>
              </a:rPr>
              <a:t>parametrů</a:t>
            </a:r>
            <a:endParaRPr i="1" sz="2800">
              <a:solidFill>
                <a:schemeClr val="dk2"/>
              </a:solidFill>
            </a:endParaRPr>
          </a:p>
        </p:txBody>
      </p:sp>
      <p:pic>
        <p:nvPicPr>
          <p:cNvPr id="465" name="Google Shape;46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00" y="1908475"/>
            <a:ext cx="2856098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6"/>
          <p:cNvSpPr txBox="1"/>
          <p:nvPr/>
        </p:nvSpPr>
        <p:spPr>
          <a:xfrm>
            <a:off x="388525" y="2317050"/>
            <a:ext cx="818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Algoritmus můžeme použít na naší účelovou funkci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467" name="Google Shape;46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950" y="2756763"/>
            <a:ext cx="3117275" cy="7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473" name="Google Shape;473;p67"/>
          <p:cNvSpPr txBox="1"/>
          <p:nvPr/>
        </p:nvSpPr>
        <p:spPr>
          <a:xfrm>
            <a:off x="311725" y="1360475"/>
            <a:ext cx="81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Zobecníme algoritmus pro funkci </a:t>
            </a:r>
            <a:r>
              <a:rPr b="1" lang="cs" sz="2800">
                <a:solidFill>
                  <a:schemeClr val="dk2"/>
                </a:solidFill>
              </a:rPr>
              <a:t>n </a:t>
            </a:r>
            <a:r>
              <a:rPr lang="cs" sz="2800">
                <a:solidFill>
                  <a:schemeClr val="dk2"/>
                </a:solidFill>
              </a:rPr>
              <a:t>parametrů</a:t>
            </a:r>
            <a:endParaRPr i="1" sz="2800">
              <a:solidFill>
                <a:schemeClr val="dk2"/>
              </a:solidFill>
            </a:endParaRPr>
          </a:p>
        </p:txBody>
      </p:sp>
      <p:pic>
        <p:nvPicPr>
          <p:cNvPr id="474" name="Google Shape;4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00" y="1908475"/>
            <a:ext cx="2856098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7"/>
          <p:cNvSpPr txBox="1"/>
          <p:nvPr/>
        </p:nvSpPr>
        <p:spPr>
          <a:xfrm>
            <a:off x="388525" y="2317050"/>
            <a:ext cx="818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Algoritmus můžeme použít na naší účelovou funkci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476" name="Google Shape;47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975" y="2809874"/>
            <a:ext cx="2961175" cy="6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200" y="4496300"/>
            <a:ext cx="219787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8575" y="3533425"/>
            <a:ext cx="1826325" cy="5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7"/>
          <p:cNvSpPr txBox="1"/>
          <p:nvPr/>
        </p:nvSpPr>
        <p:spPr>
          <a:xfrm>
            <a:off x="475375" y="3396875"/>
            <a:ext cx="83571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Všimněme si, že má tvar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Musíme spočítat gradient přes všechna tréninková data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3522"/>
              <a:t>Učení NN - stochastic gradient descent</a:t>
            </a:r>
            <a:endParaRPr sz="3522"/>
          </a:p>
        </p:txBody>
      </p:sp>
      <p:sp>
        <p:nvSpPr>
          <p:cNvPr id="485" name="Google Shape;485;p68"/>
          <p:cNvSpPr txBox="1"/>
          <p:nvPr/>
        </p:nvSpPr>
        <p:spPr>
          <a:xfrm>
            <a:off x="311725" y="1360475"/>
            <a:ext cx="8184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Vylepšení: stochastic gradient descent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Použijeme aproximaci pomocí </a:t>
            </a:r>
            <a:r>
              <a:rPr i="1" lang="cs" sz="2800">
                <a:solidFill>
                  <a:schemeClr val="dk2"/>
                </a:solidFill>
              </a:rPr>
              <a:t>mini-batch</a:t>
            </a:r>
            <a:r>
              <a:rPr lang="cs" sz="2800">
                <a:solidFill>
                  <a:schemeClr val="dk2"/>
                </a:solidFill>
              </a:rPr>
              <a:t>, náhodný výběr </a:t>
            </a:r>
            <a:r>
              <a:rPr b="1" lang="cs" sz="2800">
                <a:solidFill>
                  <a:schemeClr val="dk2"/>
                </a:solidFill>
              </a:rPr>
              <a:t>m</a:t>
            </a:r>
            <a:r>
              <a:rPr lang="cs" sz="2800">
                <a:solidFill>
                  <a:schemeClr val="dk2"/>
                </a:solidFill>
              </a:rPr>
              <a:t> tréninkových dat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9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3522"/>
              <a:t>Učení NN - stochastic gradient descent</a:t>
            </a:r>
            <a:endParaRPr sz="3522"/>
          </a:p>
        </p:txBody>
      </p:sp>
      <p:sp>
        <p:nvSpPr>
          <p:cNvPr id="491" name="Google Shape;491;p69"/>
          <p:cNvSpPr txBox="1"/>
          <p:nvPr/>
        </p:nvSpPr>
        <p:spPr>
          <a:xfrm>
            <a:off x="311725" y="1360475"/>
            <a:ext cx="8184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Vylepšení: stochastic gradient descent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Použijeme aproximaci pomocí </a:t>
            </a:r>
            <a:r>
              <a:rPr i="1" lang="cs" sz="2800">
                <a:solidFill>
                  <a:schemeClr val="dk2"/>
                </a:solidFill>
              </a:rPr>
              <a:t>mini-batch</a:t>
            </a:r>
            <a:r>
              <a:rPr lang="cs" sz="2800">
                <a:solidFill>
                  <a:schemeClr val="dk2"/>
                </a:solidFill>
              </a:rPr>
              <a:t>, náhodný výběr </a:t>
            </a:r>
            <a:r>
              <a:rPr b="1" lang="cs" sz="2800">
                <a:solidFill>
                  <a:schemeClr val="dk2"/>
                </a:solidFill>
              </a:rPr>
              <a:t>m</a:t>
            </a:r>
            <a:r>
              <a:rPr lang="cs" sz="2800">
                <a:solidFill>
                  <a:schemeClr val="dk2"/>
                </a:solidFill>
              </a:rPr>
              <a:t> tréninkových dat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492" name="Google Shape;49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950" y="3552188"/>
            <a:ext cx="260525" cy="3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00" y="3192375"/>
            <a:ext cx="3696100" cy="10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9"/>
          <p:cNvSpPr txBox="1"/>
          <p:nvPr/>
        </p:nvSpPr>
        <p:spPr>
          <a:xfrm>
            <a:off x="4800625" y="3501775"/>
            <a:ext cx="369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2"/>
                </a:solidFill>
              </a:rPr>
              <a:t>je náhodný index dat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>
            <p:ph type="ctrTitle"/>
          </p:nvPr>
        </p:nvSpPr>
        <p:spPr>
          <a:xfrm>
            <a:off x="311725" y="191975"/>
            <a:ext cx="85206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sp>
        <p:nvSpPr>
          <p:cNvPr id="500" name="Google Shape;500;p70"/>
          <p:cNvSpPr txBox="1"/>
          <p:nvPr/>
        </p:nvSpPr>
        <p:spPr>
          <a:xfrm>
            <a:off x="311725" y="867350"/>
            <a:ext cx="81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Pravidlo pro update vah a biasu:</a:t>
            </a:r>
            <a:endParaRPr i="1" sz="2800">
              <a:solidFill>
                <a:schemeClr val="dk2"/>
              </a:solidFill>
            </a:endParaRPr>
          </a:p>
        </p:txBody>
      </p:sp>
      <p:pic>
        <p:nvPicPr>
          <p:cNvPr id="501" name="Google Shape;50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37" y="1482937"/>
            <a:ext cx="1612178" cy="4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651" y="1514797"/>
            <a:ext cx="1367371" cy="4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075" y="1061100"/>
            <a:ext cx="1792857" cy="42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7&quot;,&quot;type&quot;:&quot;align*&quot;,&quot;backgroundColor&quot;:&quot;#FFFFFF&quot;,&quot;aid&quot;:null,&quot;code&quot;:&quot;\\begin{align*}\n{\\nabla C_{i_{j}}}&amp;={\\left(\\frac{\\partial C_{i_{j}}}{\\partial w_{1}},...,\\frac{\\partial C_{i_{j}}}{\\partial p}\\right)\\;\\text{a}\\;\\nabla C_{i_{j}}^{\\left(k\\right)}\\,\\text{je}\\;k\\text{-tá}\\;\\text{složka}\\;\\text{gradientu}}\t\n\\end{align*}&quot;,&quot;font&quot;:{&quot;color&quot;:&quot;#000000&quot;,&quot;family&quot;:&quot;Arial&quot;,&quot;size&quot;:12},&quot;ts&quot;:1684859050434,&quot;cs&quot;:&quot;kO/+BpUMSp8cqy8H50gnCQ==&quot;,&quot;size&quot;:{&quot;width&quot;:476.6666666666667,&quot;height&quot;:46.666666666666664}}" id="504" name="Google Shape;504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2450" y="1500800"/>
            <a:ext cx="454025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0900" y="1794875"/>
            <a:ext cx="87773" cy="14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"/>
          <p:cNvSpPr txBox="1"/>
          <p:nvPr>
            <p:ph type="ctrTitle"/>
          </p:nvPr>
        </p:nvSpPr>
        <p:spPr>
          <a:xfrm>
            <a:off x="311725" y="191975"/>
            <a:ext cx="85206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Učení NN - gradient descent</a:t>
            </a:r>
            <a:endParaRPr sz="4580"/>
          </a:p>
        </p:txBody>
      </p:sp>
      <p:pic>
        <p:nvPicPr>
          <p:cNvPr id="511" name="Google Shape;51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25" y="2106350"/>
            <a:ext cx="6496800" cy="26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1"/>
          <p:cNvSpPr txBox="1"/>
          <p:nvPr/>
        </p:nvSpPr>
        <p:spPr>
          <a:xfrm>
            <a:off x="311725" y="867350"/>
            <a:ext cx="81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Pravidlo pro update vah a biasu:</a:t>
            </a:r>
            <a:endParaRPr i="1" sz="2800">
              <a:solidFill>
                <a:schemeClr val="dk2"/>
              </a:solidFill>
            </a:endParaRPr>
          </a:p>
        </p:txBody>
      </p:sp>
      <p:pic>
        <p:nvPicPr>
          <p:cNvPr id="513" name="Google Shape;51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37" y="1482937"/>
            <a:ext cx="1612178" cy="4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651" y="1514797"/>
            <a:ext cx="1367371" cy="4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9075" y="1061100"/>
            <a:ext cx="1792857" cy="42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7&quot;,&quot;type&quot;:&quot;align*&quot;,&quot;backgroundColor&quot;:&quot;#FFFFFF&quot;,&quot;aid&quot;:null,&quot;code&quot;:&quot;\\begin{align*}\n{\\nabla C_{i_{j}}}&amp;={\\left(\\frac{\\partial C_{i_{j}}}{\\partial w_{1}},...,\\frac{\\partial C_{i_{j}}}{\\partial p}\\right)\\;\\text{a}\\;\\nabla C_{i_{j}}^{\\left(k\\right)}\\,\\text{je}\\;k\\text{-tá}\\;\\text{složka}\\;\\text{gradientu}}\t\n\\end{align*}&quot;,&quot;font&quot;:{&quot;color&quot;:&quot;#000000&quot;,&quot;family&quot;:&quot;Arial&quot;,&quot;size&quot;:12},&quot;ts&quot;:1684859050434,&quot;cs&quot;:&quot;kO/+BpUMSp8cqy8H50gnCQ==&quot;,&quot;size&quot;:{&quot;width&quot;:476.6666666666667,&quot;height&quot;:46.666666666666664}}" id="516" name="Google Shape;516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450" y="1500800"/>
            <a:ext cx="454025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0900" y="1794875"/>
            <a:ext cx="87773" cy="14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Rozpoznávání ručně psaných číslic</a:t>
            </a:r>
            <a:endParaRPr sz="4580"/>
          </a:p>
        </p:txBody>
      </p:sp>
      <p:sp>
        <p:nvSpPr>
          <p:cNvPr id="95" name="Google Shape;95;p18"/>
          <p:cNvSpPr txBox="1"/>
          <p:nvPr/>
        </p:nvSpPr>
        <p:spPr>
          <a:xfrm>
            <a:off x="311725" y="1510750"/>
            <a:ext cx="8701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MNIST dataset - 60 000 obrázků ručně psaných číslic od 250 lidí pro trénink, 10 000 obrázků pro test psaných jinými 250 lidmi =&gt; chceme robustní systém, co rozpozná ručně psané číslice!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vstup budeme značit jako </a:t>
            </a:r>
            <a:r>
              <a:rPr b="1" lang="cs" sz="2800">
                <a:solidFill>
                  <a:schemeClr val="dk2"/>
                </a:solidFill>
              </a:rPr>
              <a:t>x</a:t>
            </a:r>
            <a:r>
              <a:rPr lang="cs" sz="2800">
                <a:solidFill>
                  <a:schemeClr val="dk2"/>
                </a:solidFill>
              </a:rPr>
              <a:t>, výstup </a:t>
            </a:r>
            <a:r>
              <a:rPr b="1" lang="cs" sz="2800">
                <a:solidFill>
                  <a:schemeClr val="dk2"/>
                </a:solidFill>
              </a:rPr>
              <a:t>y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325" y="4109050"/>
            <a:ext cx="5195349" cy="9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4</a:t>
            </a:r>
            <a:endParaRPr sz="4580"/>
          </a:p>
        </p:txBody>
      </p:sp>
      <p:sp>
        <p:nvSpPr>
          <p:cNvPr id="523" name="Google Shape;523;p72"/>
          <p:cNvSpPr txBox="1"/>
          <p:nvPr/>
        </p:nvSpPr>
        <p:spPr>
          <a:xfrm>
            <a:off x="311725" y="1360475"/>
            <a:ext cx="8357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udělat krok       , přičemž              ,        ,       tak, abychom minimalizovali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Dokažte, že                     </a:t>
            </a:r>
            <a:r>
              <a:rPr lang="cs" sz="2800">
                <a:solidFill>
                  <a:schemeClr val="dk1"/>
                </a:solidFill>
              </a:rPr>
              <a:t>                      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524" name="Google Shape;5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50" y="1456425"/>
            <a:ext cx="1286850" cy="4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325" y="1491325"/>
            <a:ext cx="497700" cy="3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8100" y="1456422"/>
            <a:ext cx="714665" cy="4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7325" y="1932825"/>
            <a:ext cx="1999493" cy="43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code&quot;:&quot;$$\\xi=\\frac{\\epsilon}{\\left\\|∇C\\right\\|}$$&quot;,&quot;id&quot;:&quot;9&quot;,&quot;font&quot;:{&quot;color&quot;:&quot;#595959&quot;,&quot;size&quot;:17.5,&quot;family&quot;:&quot;Arial&quot;},&quot;aid&quot;:null,&quot;ts&quot;:1684825523231,&quot;cs&quot;:&quot;CI3IbdGqPNz3Yi928uRoRA==&quot;,&quot;size&quot;:{&quot;width&quot;:129.96854960629923,&quot;height&quot;:57.56427086614175}}" id="528" name="Google Shape;528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050" y="2409225"/>
            <a:ext cx="1237950" cy="54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20,&quot;color&quot;:&quot;#595959&quot;},&quot;id&quot;:&quot;10&quot;,&quot;aid&quot;:null,&quot;backgroundColor&quot;:&quot;#FFFFFF&quot;,&quot;type&quot;:&quot;$$&quot;,&quot;code&quot;:&quot;$$\\Delta v:=-\\xi\\nabla C,$$&quot;,&quot;ts&quot;:1684829614893,&quot;cs&quot;:&quot;qbi2efG+dVBRgz5cAqHMFg==&quot;,&quot;size&quot;:{&quot;width&quot;:186.58804488188972,&quot;height&quot;:29.293965616797895}}" id="529" name="Google Shape;529;p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8550" y="2543863"/>
            <a:ext cx="1777251" cy="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3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4</a:t>
            </a:r>
            <a:endParaRPr sz="4580"/>
          </a:p>
        </p:txBody>
      </p:sp>
      <p:sp>
        <p:nvSpPr>
          <p:cNvPr id="535" name="Google Shape;535;p73"/>
          <p:cNvSpPr txBox="1"/>
          <p:nvPr/>
        </p:nvSpPr>
        <p:spPr>
          <a:xfrm>
            <a:off x="311725" y="1360475"/>
            <a:ext cx="8357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udělat krok       , přičemž              ,        ,       tak, abychom minimalizovali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Dokažte, že                     </a:t>
            </a:r>
            <a:r>
              <a:rPr lang="cs" sz="2800">
                <a:solidFill>
                  <a:schemeClr val="dk1"/>
                </a:solidFill>
              </a:rPr>
              <a:t>                      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Jinými slovy dokažte, že “pohyb” ve směru gradientu je optimální krok  (tj. vede k největšímu poklesu účelové funkce).</a:t>
            </a:r>
            <a:r>
              <a:rPr lang="cs" sz="2800">
                <a:solidFill>
                  <a:schemeClr val="dk2"/>
                </a:solidFill>
              </a:rPr>
              <a:t> Pozor, jen v lokální lineární aproximaci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536" name="Google Shape;53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50" y="1456425"/>
            <a:ext cx="1286850" cy="4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325" y="1491325"/>
            <a:ext cx="497700" cy="3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8100" y="1456422"/>
            <a:ext cx="714665" cy="4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7325" y="1932825"/>
            <a:ext cx="1999493" cy="43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code&quot;:&quot;$$\\xi=\\frac{\\epsilon}{\\left\\|∇C\\right\\|}$$&quot;,&quot;id&quot;:&quot;9&quot;,&quot;font&quot;:{&quot;color&quot;:&quot;#595959&quot;,&quot;size&quot;:17.5,&quot;family&quot;:&quot;Arial&quot;},&quot;aid&quot;:null,&quot;ts&quot;:1684825523231,&quot;cs&quot;:&quot;CI3IbdGqPNz3Yi928uRoRA==&quot;,&quot;size&quot;:{&quot;width&quot;:129.96854960629923,&quot;height&quot;:57.56427086614175}}" id="540" name="Google Shape;540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050" y="2409225"/>
            <a:ext cx="1237950" cy="54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20,&quot;color&quot;:&quot;#595959&quot;},&quot;id&quot;:&quot;10&quot;,&quot;aid&quot;:null,&quot;backgroundColor&quot;:&quot;#FFFFFF&quot;,&quot;type&quot;:&quot;$$&quot;,&quot;code&quot;:&quot;$$\\Delta v:=-\\xi\\nabla C,$$&quot;,&quot;ts&quot;:1684829614893,&quot;cs&quot;:&quot;qbi2efG+dVBRgz5cAqHMFg==&quot;,&quot;size&quot;:{&quot;width&quot;:186.58804488188972,&quot;height&quot;:29.293965616797895}}" id="541" name="Google Shape;541;p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8550" y="2543863"/>
            <a:ext cx="1777251" cy="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4</a:t>
            </a:r>
            <a:endParaRPr sz="4580"/>
          </a:p>
        </p:txBody>
      </p:sp>
      <p:sp>
        <p:nvSpPr>
          <p:cNvPr id="547" name="Google Shape;547;p74"/>
          <p:cNvSpPr txBox="1"/>
          <p:nvPr/>
        </p:nvSpPr>
        <p:spPr>
          <a:xfrm>
            <a:off x="588363" y="1188600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Nápověda: Cauchy-Schwarzova nerovnost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548" name="Google Shape;5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892" y="815926"/>
            <a:ext cx="1452046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63" y="785576"/>
            <a:ext cx="934520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0281" y="815924"/>
            <a:ext cx="518995" cy="32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4</a:t>
            </a:r>
            <a:endParaRPr sz="4580"/>
          </a:p>
        </p:txBody>
      </p:sp>
      <p:sp>
        <p:nvSpPr>
          <p:cNvPr id="556" name="Google Shape;556;p75"/>
          <p:cNvSpPr txBox="1"/>
          <p:nvPr/>
        </p:nvSpPr>
        <p:spPr>
          <a:xfrm>
            <a:off x="588363" y="1188600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Nápověda: Cauchy-Schwarzova nerovnost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557" name="Google Shape;55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92" y="785576"/>
            <a:ext cx="1452046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63" y="785576"/>
            <a:ext cx="934520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056" y="785574"/>
            <a:ext cx="518995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\\begin{lalign*}\n&amp;{-\\left\\|u\\right\\|\\left\\|v\\right\\|\\leqslant\\left|\\left\\langle u,v\\right\\rangle \\right|\\leqslant\\left\\|u\\right\\|\\left\\|v\\right\\|,\\,}\\\\\n&amp;{\\left|\\left\\langle u,v\\right\\rangle \\right|=\\left\\|u\\right\\|\\left\\|v\\right\\|\\,\\iff u=\\alpha \\cdot v,\\,\\alpha\\in\\mathbb{R}}\\\\\n\\end{lalign*}&quot;,&quot;id&quot;:&quot;11&quot;,&quot;backgroundColorModified&quot;:false,&quot;font&quot;:{&quot;color&quot;:&quot;#000000&quot;,&quot;size&quot;:17.5,&quot;family&quot;:&quot;Arial&quot;},&quot;aid&quot;:null,&quot;type&quot;:&quot;lalign*&quot;,&quot;ts&quot;:1684862271081,&quot;cs&quot;:&quot;a/61M8aetpXVU7qQxkGKcg==&quot;,&quot;size&quot;:{&quot;width&quot;:471.3333333333333,&quot;height&quot;:63}}" id="560" name="Google Shape;560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9400" y="1825298"/>
            <a:ext cx="44894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4</a:t>
            </a:r>
            <a:endParaRPr sz="4580"/>
          </a:p>
        </p:txBody>
      </p:sp>
      <p:sp>
        <p:nvSpPr>
          <p:cNvPr id="566" name="Google Shape;566;p76"/>
          <p:cNvSpPr txBox="1"/>
          <p:nvPr/>
        </p:nvSpPr>
        <p:spPr>
          <a:xfrm>
            <a:off x="588363" y="1188600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Nápověda: Cauchy-Schwarzova nerovnost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567" name="Google Shape;56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92" y="785576"/>
            <a:ext cx="1452046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63" y="785576"/>
            <a:ext cx="934520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056" y="785574"/>
            <a:ext cx="518995" cy="3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76"/>
          <p:cNvSpPr txBox="1"/>
          <p:nvPr/>
        </p:nvSpPr>
        <p:spPr>
          <a:xfrm>
            <a:off x="609038" y="2564325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Dosadíme aproximaci účelové funkce do CS nerovnosti: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code&quot;:&quot;\\begin{lalign*}\n&amp;{-\\left\\|u\\right\\|\\left\\|v\\right\\|\\leqslant\\left|\\left\\langle u,v\\right\\rangle \\right|\\leqslant\\left\\|u\\right\\|\\left\\|v\\right\\|,\\,}\\\\\n&amp;{\\left|\\left\\langle u,v\\right\\rangle \\right|=\\left\\|u\\right\\|\\left\\|v\\right\\|\\,\\iff u=\\alpha \\cdot v,\\,\\alpha\\in\\mathbb{R}}\\\\\n\\end{lalign*}&quot;,&quot;id&quot;:&quot;11&quot;,&quot;backgroundColorModified&quot;:false,&quot;font&quot;:{&quot;color&quot;:&quot;#000000&quot;,&quot;size&quot;:17.5,&quot;family&quot;:&quot;Arial&quot;},&quot;aid&quot;:null,&quot;type&quot;:&quot;lalign*&quot;,&quot;ts&quot;:1684862271081,&quot;cs&quot;:&quot;a/61M8aetpXVU7qQxkGKcg==&quot;,&quot;size&quot;:{&quot;width&quot;:471.3333333333333,&quot;height&quot;:63}}" id="571" name="Google Shape;571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9400" y="1825298"/>
            <a:ext cx="44894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7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4</a:t>
            </a:r>
            <a:endParaRPr sz="4580"/>
          </a:p>
        </p:txBody>
      </p:sp>
      <p:sp>
        <p:nvSpPr>
          <p:cNvPr id="577" name="Google Shape;577;p77"/>
          <p:cNvSpPr txBox="1"/>
          <p:nvPr/>
        </p:nvSpPr>
        <p:spPr>
          <a:xfrm>
            <a:off x="588363" y="1188600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Nápověda: Cauchy-Schwarzova nerovnost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578" name="Google Shape;57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92" y="785576"/>
            <a:ext cx="1452046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63" y="785576"/>
            <a:ext cx="934520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056" y="785574"/>
            <a:ext cx="518995" cy="3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7"/>
          <p:cNvSpPr txBox="1"/>
          <p:nvPr/>
        </p:nvSpPr>
        <p:spPr>
          <a:xfrm>
            <a:off x="609038" y="2564325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Dosadíme aproximaci účelové funkce do CS nerovnosti: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code&quot;:&quot;\\begin{lalign*}\n&amp;{-\\left\\|u\\right\\|\\left\\|v\\right\\|\\leqslant\\left|\\left\\langle u,v\\right\\rangle \\right|\\leqslant\\left\\|u\\right\\|\\left\\|v\\right\\|,\\,}\\\\\n&amp;{\\left|\\left\\langle u,v\\right\\rangle \\right|=\\left\\|u\\right\\|\\left\\|v\\right\\|\\,\\iff u=\\alpha \\cdot v,\\,\\alpha\\in\\mathbb{R}}\\\\\n\\end{lalign*}&quot;,&quot;id&quot;:&quot;11&quot;,&quot;backgroundColorModified&quot;:false,&quot;font&quot;:{&quot;color&quot;:&quot;#000000&quot;,&quot;size&quot;:17.5,&quot;family&quot;:&quot;Arial&quot;},&quot;aid&quot;:null,&quot;type&quot;:&quot;lalign*&quot;,&quot;ts&quot;:1684862271081,&quot;cs&quot;:&quot;a/61M8aetpXVU7qQxkGKcg==&quot;,&quot;size&quot;:{&quot;width&quot;:471.3333333333333,&quot;height&quot;:63}}" id="582" name="Google Shape;582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9400" y="1825298"/>
            <a:ext cx="44894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2&quot;,&quot;aid&quot;:null,&quot;font&quot;:{&quot;color&quot;:&quot;#000000&quot;,&quot;family&quot;:&quot;Arial&quot;,&quot;size&quot;:15},&quot;code&quot;:&quot;$$-\\left\\|\\nabla C\\right\\|\\cdot\\left\\|\\Delta v\\right\\|=-\\left\\|\\nabla C\\right\\|\\cdot\\epsilon\\leq\\left|\\left\\langle \\nabla C,\\Delta v\\right\\rangle \\right|=\\left|\\nabla C\\cdot\\Delta v\\right|\\leq\\left\\|\\nabla C\\right\\|\\cdot\\left\\|\\Delta v\\right\\|=\\left\\|\\nabla C\\right\\|\\cdot\\epsilon$$&quot;,&quot;backgroundColor&quot;:&quot;#FFFFFF&quot;,&quot;type&quot;:&quot;$$&quot;,&quot;ts&quot;:1684862673823,&quot;cs&quot;:&quot;69m7XhvIMyBJnNPDLmhkiA==&quot;,&quot;size&quot;:{&quot;width&quot;:838,&quot;height&quot;:24}}" id="583" name="Google Shape;583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735" y="3153282"/>
            <a:ext cx="79819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8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4</a:t>
            </a:r>
            <a:endParaRPr sz="4580"/>
          </a:p>
        </p:txBody>
      </p:sp>
      <p:sp>
        <p:nvSpPr>
          <p:cNvPr id="589" name="Google Shape;589;p78"/>
          <p:cNvSpPr txBox="1"/>
          <p:nvPr/>
        </p:nvSpPr>
        <p:spPr>
          <a:xfrm>
            <a:off x="588363" y="1188600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Nápověda: Cauchy-Schwarzova nerovnost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590" name="Google Shape;5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92" y="785576"/>
            <a:ext cx="1452046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63" y="785576"/>
            <a:ext cx="934520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056" y="785574"/>
            <a:ext cx="518995" cy="3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8"/>
          <p:cNvSpPr txBox="1"/>
          <p:nvPr/>
        </p:nvSpPr>
        <p:spPr>
          <a:xfrm>
            <a:off x="609038" y="2564325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Dosadíme aproximaci účelové funkce do CS nerovnosti: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94" name="Google Shape;594;p78"/>
          <p:cNvSpPr txBox="1"/>
          <p:nvPr/>
        </p:nvSpPr>
        <p:spPr>
          <a:xfrm>
            <a:off x="555938" y="3539725"/>
            <a:ext cx="789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2"/>
                </a:solidFill>
              </a:rPr>
              <a:t>Chceme rovnost, tedu musí platit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aid&quot;:null,&quot;code&quot;:&quot;$$\\Delta v=\\alpha\\nabla C,\\,\\alpha\\in\\mathbb{R}$$&quot;,&quot;font&quot;:{&quot;color&quot;:&quot;#000000&quot;,&quot;family&quot;:&quot;Arial&quot;,&quot;size&quot;:12},&quot;id&quot;:&quot;13&quot;,&quot;backgroundColor&quot;:&quot;#FFFFFF&quot;,&quot;ts&quot;:1684862361000,&quot;cs&quot;:&quot;9y5aihINAwSW0nkgaJhVDQ==&quot;,&quot;size&quot;:{&quot;width&quot;:150.5,&quot;height&quot;:17.166666666666668}}" id="595" name="Google Shape;595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4706" y="3692288"/>
            <a:ext cx="1433513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\\begin{lalign*}\n&amp;{-\\left\\|u\\right\\|\\left\\|v\\right\\|\\leqslant\\left|\\left\\langle u,v\\right\\rangle \\right|\\leqslant\\left\\|u\\right\\|\\left\\|v\\right\\|,\\,}\\\\\n&amp;{\\left|\\left\\langle u,v\\right\\rangle \\right|=\\left\\|u\\right\\|\\left\\|v\\right\\|\\,\\iff u=\\alpha \\cdot v,\\,\\alpha\\in\\mathbb{R}}\\\\\n\\end{lalign*}&quot;,&quot;id&quot;:&quot;11&quot;,&quot;backgroundColorModified&quot;:false,&quot;font&quot;:{&quot;color&quot;:&quot;#000000&quot;,&quot;size&quot;:17.5,&quot;family&quot;:&quot;Arial&quot;},&quot;aid&quot;:null,&quot;type&quot;:&quot;lalign*&quot;,&quot;ts&quot;:1684862271081,&quot;cs&quot;:&quot;a/61M8aetpXVU7qQxkGKcg==&quot;,&quot;size&quot;:{&quot;width&quot;:471.3333333333333,&quot;height&quot;:63}}" id="596" name="Google Shape;596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9400" y="1825298"/>
            <a:ext cx="44894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2&quot;,&quot;aid&quot;:null,&quot;font&quot;:{&quot;color&quot;:&quot;#000000&quot;,&quot;family&quot;:&quot;Arial&quot;,&quot;size&quot;:15},&quot;code&quot;:&quot;$$-\\left\\|\\nabla C\\right\\|\\cdot\\left\\|\\Delta v\\right\\|=-\\left\\|\\nabla C\\right\\|\\cdot\\epsilon\\leq\\left|\\left\\langle \\nabla C,\\Delta v\\right\\rangle \\right|=\\left|\\nabla C\\cdot\\Delta v\\right|\\leq\\left\\|\\nabla C\\right\\|\\cdot\\left\\|\\Delta v\\right\\|=\\left\\|\\nabla C\\right\\|\\cdot\\epsilon$$&quot;,&quot;backgroundColor&quot;:&quot;#FFFFFF&quot;,&quot;type&quot;:&quot;$$&quot;,&quot;ts&quot;:1684862673823,&quot;cs&quot;:&quot;69m7XhvIMyBJnNPDLmhkiA==&quot;,&quot;size&quot;:{&quot;width&quot;:838,&quot;height&quot;:24}}" id="597" name="Google Shape;597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6735" y="3153282"/>
            <a:ext cx="79819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4</a:t>
            </a:r>
            <a:endParaRPr sz="4580"/>
          </a:p>
        </p:txBody>
      </p:sp>
      <p:sp>
        <p:nvSpPr>
          <p:cNvPr id="603" name="Google Shape;603;p79"/>
          <p:cNvSpPr txBox="1"/>
          <p:nvPr/>
        </p:nvSpPr>
        <p:spPr>
          <a:xfrm>
            <a:off x="588363" y="1188600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Nápověda: Cauchy-Schwarzova nerovnost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code&quot;:&quot;\\begin{lalign*}\n&amp;{-\\left\\|u\\right\\|\\left\\|v\\right\\|\\leqslant\\left|\\left\\langle u,v\\right\\rangle \\right|\\leqslant\\left\\|u\\right\\|\\left\\|v\\right\\|,\\,}\\\\\n&amp;{\\left|\\left\\langle u,v\\right\\rangle \\right|=\\left\\|u\\right\\|\\left\\|v\\right\\|\\,\\iff u=\\alpha \\cdot v,\\,\\alpha\\in\\mathbb{R}}\\\\\n\\end{lalign*}&quot;,&quot;id&quot;:&quot;11&quot;,&quot;backgroundColorModified&quot;:false,&quot;font&quot;:{&quot;color&quot;:&quot;#000000&quot;,&quot;size&quot;:17.5,&quot;family&quot;:&quot;Arial&quot;},&quot;aid&quot;:null,&quot;type&quot;:&quot;lalign*&quot;,&quot;ts&quot;:1684862271081,&quot;cs&quot;:&quot;a/61M8aetpXVU7qQxkGKcg==&quot;,&quot;size&quot;:{&quot;width&quot;:471.3333333333333,&quot;height&quot;:63}}" id="604" name="Google Shape;6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00" y="1825298"/>
            <a:ext cx="44894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992" y="785576"/>
            <a:ext cx="1452046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263" y="785576"/>
            <a:ext cx="934520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056" y="785574"/>
            <a:ext cx="518995" cy="3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9"/>
          <p:cNvSpPr txBox="1"/>
          <p:nvPr/>
        </p:nvSpPr>
        <p:spPr>
          <a:xfrm>
            <a:off x="609038" y="2564325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Dosadíme aproximaci účelové funkce do CS nerovnosti: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09" name="Google Shape;609;p79"/>
          <p:cNvSpPr txBox="1"/>
          <p:nvPr/>
        </p:nvSpPr>
        <p:spPr>
          <a:xfrm>
            <a:off x="555938" y="3539725"/>
            <a:ext cx="789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2"/>
                </a:solidFill>
              </a:rPr>
              <a:t>Chceme rovnost, tedu musí platit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aid&quot;:null,&quot;code&quot;:&quot;$$\\Delta v=\\alpha\\nabla C,\\,\\alpha\\in\\mathbb{R}$$&quot;,&quot;font&quot;:{&quot;color&quot;:&quot;#000000&quot;,&quot;family&quot;:&quot;Arial&quot;,&quot;size&quot;:12},&quot;id&quot;:&quot;13&quot;,&quot;backgroundColor&quot;:&quot;#FFFFFF&quot;,&quot;ts&quot;:1684862361000,&quot;cs&quot;:&quot;9y5aihINAwSW0nkgaJhVDQ==&quot;,&quot;size&quot;:{&quot;width&quot;:150.5,&quot;height&quot;:17.166666666666668}}" id="610" name="Google Shape;610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4706" y="3692288"/>
            <a:ext cx="1433513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2&quot;,&quot;aid&quot;:null,&quot;font&quot;:{&quot;color&quot;:&quot;#000000&quot;,&quot;family&quot;:&quot;Arial&quot;,&quot;size&quot;:15},&quot;code&quot;:&quot;$$-\\left\\|\\nabla C\\right\\|\\cdot\\left\\|\\Delta v\\right\\|=-\\left\\|\\nabla C\\right\\|\\cdot\\epsilon\\leq\\left|\\left\\langle \\nabla C,\\Delta v\\right\\rangle \\right|=\\left|\\nabla C\\cdot\\Delta v\\right|\\leq\\left\\|\\nabla C\\right\\|\\cdot\\left\\|\\Delta v\\right\\|=\\left\\|\\nabla C\\right\\|\\cdot\\epsilon$$&quot;,&quot;backgroundColor&quot;:&quot;#FFFFFF&quot;,&quot;type&quot;:&quot;$$&quot;,&quot;ts&quot;:1684862673823,&quot;cs&quot;:&quot;69m7XhvIMyBJnNPDLmhkiA==&quot;,&quot;size&quot;:{&quot;width&quot;:838,&quot;height&quot;:24}}" id="611" name="Google Shape;611;p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6735" y="3153282"/>
            <a:ext cx="79819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5&quot;,&quot;font&quot;:{&quot;color&quot;:&quot;#000000&quot;,&quot;size&quot;:14.5,&quot;family&quot;:&quot;Arial&quot;},&quot;code&quot;:&quot;$$\\left\\|\\nabla C\\right\\|\\cdot\\left\\|\\Delta v\\right\\|=\\left\\|\\nabla C\\right\\|\\cdot\\left\\|\\alpha\\cdot\\nabla C\\right\\|=\\left|\\alpha\\right|\\cdot\\left\\|\\nabla C\\right\\|^{2}\\implies\\left\\|\\nabla C\\right\\|\\cdot\\epsilon=\\left|\\alpha\\right|\\cdot\\left\\|\\nabla C\\right\\|^{2}$$&quot;,&quot;backgroundColor&quot;:&quot;#FFFFFF&quot;,&quot;aid&quot;:null,&quot;ts&quot;:1684863400504,&quot;cs&quot;:&quot;Um4T+mCAj+W3x/IP+B406Q==&quot;,&quot;size&quot;:{&quot;width&quot;:748.5,&quot;height&quot;:27.5}}" id="612" name="Google Shape;612;p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8176" y="4163922"/>
            <a:ext cx="7129463" cy="26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0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4</a:t>
            </a:r>
            <a:endParaRPr sz="4580"/>
          </a:p>
        </p:txBody>
      </p:sp>
      <p:pic>
        <p:nvPicPr>
          <p:cNvPr descr="{&quot;backgroundColor&quot;:&quot;#FFFFFF&quot;,&quot;aid&quot;:null,&quot;id&quot;:&quot;14&quot;,&quot;font&quot;:{&quot;family&quot;:&quot;Arial&quot;,&quot;color&quot;:&quot;#000000&quot;,&quot;size&quot;:14},&quot;code&quot;:&quot;\\begin{gather*}\n{\\,\\epsilon=\\left|\\alpha\\right|\\cdot\\left\\|\\nabla C\\right\\|\\,\\iff\\pm\\alpha=\\frac{\\epsilon}{\\left\\|\\nabla C\\right\\|}\\implies\\Delta v=\\pm\\frac{\\epsilon}{\\left\\|\\nabla C\\right\\|}\\,\\cdot\\nabla C}\t\n\\end{gather*}&quot;,&quot;type&quot;:&quot;gather*&quot;,&quot;ts&quot;:1684863486080,&quot;cs&quot;:&quot;8OAG3F1ZYTpfMp4VmLXdGA==&quot;,&quot;size&quot;:{&quot;width&quot;:597.5,&quot;height&quot;:45.5}}" id="618" name="Google Shape;61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163" y="4486109"/>
            <a:ext cx="5691188" cy="4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80"/>
          <p:cNvSpPr txBox="1"/>
          <p:nvPr/>
        </p:nvSpPr>
        <p:spPr>
          <a:xfrm>
            <a:off x="588363" y="1188600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Nápověda: Cauchy-Schwarzova nerovnost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descr="{&quot;backgroundColor&quot;:&quot;#FFFFFF&quot;,&quot;code&quot;:&quot;\\begin{lalign*}\n&amp;{-\\left\\|u\\right\\|\\left\\|v\\right\\|\\leqslant\\left|\\left\\langle u,v\\right\\rangle \\right|\\leqslant\\left\\|u\\right\\|\\left\\|v\\right\\|,\\,}\\\\\n&amp;{\\left|\\left\\langle u,v\\right\\rangle \\right|=\\left\\|u\\right\\|\\left\\|v\\right\\|\\,\\iff u=\\alpha \\cdot v,\\,\\alpha\\in\\mathbb{R}}\\\\\n\\end{lalign*}&quot;,&quot;id&quot;:&quot;11&quot;,&quot;backgroundColorModified&quot;:false,&quot;font&quot;:{&quot;color&quot;:&quot;#000000&quot;,&quot;size&quot;:17.5,&quot;family&quot;:&quot;Arial&quot;},&quot;aid&quot;:null,&quot;type&quot;:&quot;lalign*&quot;,&quot;ts&quot;:1684862271081,&quot;cs&quot;:&quot;a/61M8aetpXVU7qQxkGKcg==&quot;,&quot;size&quot;:{&quot;width&quot;:471.3333333333333,&quot;height&quot;:63}}" id="620" name="Google Shape;62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400" y="1825298"/>
            <a:ext cx="44894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9992" y="785576"/>
            <a:ext cx="1452046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263" y="785576"/>
            <a:ext cx="934520" cy="3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33056" y="785574"/>
            <a:ext cx="518995" cy="3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0"/>
          <p:cNvSpPr txBox="1"/>
          <p:nvPr/>
        </p:nvSpPr>
        <p:spPr>
          <a:xfrm>
            <a:off x="609038" y="2564325"/>
            <a:ext cx="78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dk2"/>
                </a:solidFill>
              </a:rPr>
              <a:t>Dosadíme aproximaci účelové funkce do CS nerovnosti: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id&quot;:&quot;15&quot;,&quot;font&quot;:{&quot;color&quot;:&quot;#000000&quot;,&quot;size&quot;:14.5,&quot;family&quot;:&quot;Arial&quot;},&quot;code&quot;:&quot;$$\\left\\|\\nabla C\\right\\|\\cdot\\left\\|\\Delta v\\right\\|=\\left\\|\\nabla C\\right\\|\\cdot\\left\\|\\alpha\\cdot\\nabla C\\right\\|=\\left|\\alpha\\right|\\cdot\\left\\|\\nabla C\\right\\|^{2}\\implies\\left\\|\\nabla C\\right\\|\\cdot\\epsilon=\\left|\\alpha\\right|\\cdot\\left\\|\\nabla C\\right\\|^{2}$$&quot;,&quot;backgroundColor&quot;:&quot;#FFFFFF&quot;,&quot;aid&quot;:null,&quot;ts&quot;:1684863400504,&quot;cs&quot;:&quot;Um4T+mCAj+W3x/IP+B406Q==&quot;,&quot;size&quot;:{&quot;width&quot;:748.5,&quot;height&quot;:27.5}}" id="625" name="Google Shape;625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8176" y="4163922"/>
            <a:ext cx="71294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80"/>
          <p:cNvSpPr txBox="1"/>
          <p:nvPr/>
        </p:nvSpPr>
        <p:spPr>
          <a:xfrm>
            <a:off x="555938" y="3539725"/>
            <a:ext cx="789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2"/>
                </a:solidFill>
              </a:rPr>
              <a:t>Chceme rovnost, tedu musí platit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aid&quot;:null,&quot;code&quot;:&quot;$$\\Delta v=\\alpha\\nabla C,\\,\\alpha\\in\\mathbb{R}$$&quot;,&quot;font&quot;:{&quot;color&quot;:&quot;#000000&quot;,&quot;family&quot;:&quot;Arial&quot;,&quot;size&quot;:12},&quot;id&quot;:&quot;13&quot;,&quot;backgroundColor&quot;:&quot;#FFFFFF&quot;,&quot;ts&quot;:1684862361000,&quot;cs&quot;:&quot;9y5aihINAwSW0nkgaJhVDQ==&quot;,&quot;size&quot;:{&quot;width&quot;:150.5,&quot;height&quot;:17.166666666666668}}" id="627" name="Google Shape;627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54706" y="3692288"/>
            <a:ext cx="1433513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2&quot;,&quot;aid&quot;:null,&quot;font&quot;:{&quot;color&quot;:&quot;#000000&quot;,&quot;family&quot;:&quot;Arial&quot;,&quot;size&quot;:15},&quot;code&quot;:&quot;$$-\\left\\|\\nabla C\\right\\|\\cdot\\left\\|\\Delta v\\right\\|=-\\left\\|\\nabla C\\right\\|\\cdot\\epsilon\\leq\\left|\\left\\langle \\nabla C,\\Delta v\\right\\rangle \\right|=\\left|\\nabla C\\cdot\\Delta v\\right|\\leq\\left\\|\\nabla C\\right\\|\\cdot\\left\\|\\Delta v\\right\\|=\\left\\|\\nabla C\\right\\|\\cdot\\epsilon$$&quot;,&quot;backgroundColor&quot;:&quot;#FFFFFF&quot;,&quot;type&quot;:&quot;$$&quot;,&quot;ts&quot;:1684862673823,&quot;cs&quot;:&quot;69m7XhvIMyBJnNPDLmhkiA==&quot;,&quot;size&quot;:{&quot;width&quot;:838,&quot;height&quot;:24}}" id="628" name="Google Shape;628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6735" y="3153282"/>
            <a:ext cx="79819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5</a:t>
            </a:r>
            <a:endParaRPr sz="4580"/>
          </a:p>
        </p:txBody>
      </p:sp>
      <p:sp>
        <p:nvSpPr>
          <p:cNvPr id="634" name="Google Shape;634;p81"/>
          <p:cNvSpPr txBox="1"/>
          <p:nvPr/>
        </p:nvSpPr>
        <p:spPr>
          <a:xfrm>
            <a:off x="188250" y="869975"/>
            <a:ext cx="8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Jak to bude v případě funkce jedné proměnné?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Rozpoznávání ručně psaných číslic</a:t>
            </a:r>
            <a:endParaRPr sz="4580"/>
          </a:p>
        </p:txBody>
      </p:sp>
      <p:sp>
        <p:nvSpPr>
          <p:cNvPr id="102" name="Google Shape;102;p19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Vstupní obrázek má 28x28 = 784 pixelů =&gt; vstupní vrstva 784 neuronů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 Kolik výstupní vrstva?</a:t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2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5</a:t>
            </a:r>
            <a:endParaRPr sz="4580"/>
          </a:p>
        </p:txBody>
      </p:sp>
      <p:sp>
        <p:nvSpPr>
          <p:cNvPr id="640" name="Google Shape;640;p82"/>
          <p:cNvSpPr txBox="1"/>
          <p:nvPr/>
        </p:nvSpPr>
        <p:spPr>
          <a:xfrm>
            <a:off x="188250" y="869975"/>
            <a:ext cx="8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Jak to bude v případě funkce jedné proměnné?</a:t>
            </a:r>
            <a:endParaRPr/>
          </a:p>
        </p:txBody>
      </p:sp>
      <p:pic>
        <p:nvPicPr>
          <p:cNvPr descr="{&quot;code&quot;:&quot;\\begin{lalign*}\n&amp;{\\nabla C\\left(x\\right)=C^{\\prime}\\left(x\\right)\\,\\text{a}\\;\\text{zároveň}\\;\\Delta v\\left(x\\right)=-\\frac{\\epsilon}{\\left\\|\\nabla C\\left(x\\right)\\right\\|}\\nabla C\\left(x\\right)=-\\frac{\\epsilon\\cdot C^{\\prime}\\left(x\\right)\\,}{\\left\\|C^{\\prime}\\left(x\\right)\\,\\right\\|\\,}}\\\\\n&amp;{\\text{pokud}\\,\\,C^{\\prime}\\left(x\\right)\\,=0,\\,\\text{jsme}\\;\\text{v}\\;\\text{lokálním}\\;\\text{minimu,}\\;\\text{pokud}\\;C^{\\prime}\\left(x\\right)\\,&gt;0,\\;\\Delta v=-\\epsilon\\,\\;\\text{a}\\;\\text{v}\\;\\text{opačném}\\;\\text{případě}\\;\\Delta v=\\epsilon}\\\\\n&amp;{}\\\\\n\\end{lalign*}&quot;,&quot;backgroundColor&quot;:&quot;#FFFFFF&quot;,&quot;font&quot;:{&quot;color&quot;:&quot;#000000&quot;,&quot;size&quot;:13,&quot;family&quot;:&quot;Arial&quot;},&quot;aid&quot;:null,&quot;id&quot;:&quot;16&quot;,&quot;type&quot;:&quot;lalign*&quot;,&quot;ts&quot;:1684839039922,&quot;cs&quot;:&quot;zHN+tyw39ZSnno+wQmI/8g==&quot;,&quot;size&quot;:{&quot;width&quot;:894.5510761154854,&quot;height&quot;:78.62372703412073}}" id="641" name="Google Shape;64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" y="1442350"/>
            <a:ext cx="8467693" cy="7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575" y="2241325"/>
            <a:ext cx="3602224" cy="27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3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6</a:t>
            </a:r>
            <a:endParaRPr sz="4580"/>
          </a:p>
        </p:txBody>
      </p:sp>
      <p:sp>
        <p:nvSpPr>
          <p:cNvPr id="648" name="Google Shape;648;p83"/>
          <p:cNvSpPr txBox="1"/>
          <p:nvPr/>
        </p:nvSpPr>
        <p:spPr>
          <a:xfrm>
            <a:off x="188250" y="869975"/>
            <a:ext cx="83691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Jaký výhody a nevýhody má online learning (batch velikosti 1)?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4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6</a:t>
            </a:r>
            <a:endParaRPr sz="4580"/>
          </a:p>
        </p:txBody>
      </p:sp>
      <p:sp>
        <p:nvSpPr>
          <p:cNvPr id="654" name="Google Shape;654;p84"/>
          <p:cNvSpPr txBox="1"/>
          <p:nvPr/>
        </p:nvSpPr>
        <p:spPr>
          <a:xfrm>
            <a:off x="188250" y="869975"/>
            <a:ext cx="83691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Jaký výhody a nevýhody má online learning (batch velikosti 1)?</a:t>
            </a:r>
            <a:endParaRPr sz="2800">
              <a:solidFill>
                <a:schemeClr val="dk2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cs" sz="2800">
                <a:solidFill>
                  <a:schemeClr val="dk2"/>
                </a:solidFill>
              </a:rPr>
              <a:t>Výhody: učení je rychlé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5"/>
          <p:cNvSpPr txBox="1"/>
          <p:nvPr>
            <p:ph type="ctrTitle"/>
          </p:nvPr>
        </p:nvSpPr>
        <p:spPr>
          <a:xfrm>
            <a:off x="311725" y="191975"/>
            <a:ext cx="85206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Cvičení 6</a:t>
            </a:r>
            <a:endParaRPr sz="4580"/>
          </a:p>
        </p:txBody>
      </p:sp>
      <p:sp>
        <p:nvSpPr>
          <p:cNvPr id="660" name="Google Shape;660;p85"/>
          <p:cNvSpPr txBox="1"/>
          <p:nvPr/>
        </p:nvSpPr>
        <p:spPr>
          <a:xfrm>
            <a:off x="188250" y="869975"/>
            <a:ext cx="836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Jaký výhody a nevýhody má online learning (batch velikosti 1)?</a:t>
            </a:r>
            <a:endParaRPr sz="2800">
              <a:solidFill>
                <a:schemeClr val="dk2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cs" sz="2800">
                <a:solidFill>
                  <a:schemeClr val="dk2"/>
                </a:solidFill>
              </a:rPr>
              <a:t>Výhody: učení je rychlé</a:t>
            </a:r>
            <a:endParaRPr sz="2800">
              <a:solidFill>
                <a:schemeClr val="dk2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cs" sz="2800">
                <a:solidFill>
                  <a:schemeClr val="dk2"/>
                </a:solidFill>
              </a:rPr>
              <a:t>Nevýhody: nepřesnost aproximace gradientu, i extrémy v datech mají vliv na úpravu parametrů sítě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6"/>
          <p:cNvSpPr txBox="1"/>
          <p:nvPr>
            <p:ph type="ctrTitle"/>
          </p:nvPr>
        </p:nvSpPr>
        <p:spPr>
          <a:xfrm>
            <a:off x="235425" y="1292225"/>
            <a:ext cx="85206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cs" sz="4580"/>
              <a:t>Jenže jak spočítáme gradient přes všechny váhy a biasy?</a:t>
            </a:r>
            <a:endParaRPr b="1" sz="45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Rozpoznávání ručně psaných číslic</a:t>
            </a:r>
            <a:endParaRPr sz="4580"/>
          </a:p>
        </p:txBody>
      </p:sp>
      <p:sp>
        <p:nvSpPr>
          <p:cNvPr id="108" name="Google Shape;108;p20"/>
          <p:cNvSpPr txBox="1"/>
          <p:nvPr/>
        </p:nvSpPr>
        <p:spPr>
          <a:xfrm>
            <a:off x="311725" y="1510750"/>
            <a:ext cx="8701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Vstupní obrázek má 28x28 = 784 pixelů =&gt; vstupní vrstva 784 neuronů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 Kolik výstupní vrstva?</a:t>
            </a:r>
            <a:endParaRPr b="1" sz="2800">
              <a:solidFill>
                <a:schemeClr val="dk2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b="1" lang="cs" sz="2800">
                <a:solidFill>
                  <a:schemeClr val="dk2"/>
                </a:solidFill>
              </a:rPr>
              <a:t>10 neuronů - 1 za každou číslici</a:t>
            </a:r>
            <a:endParaRPr b="1" sz="2800">
              <a:solidFill>
                <a:schemeClr val="dk2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cs" sz="2800">
                <a:solidFill>
                  <a:schemeClr val="dk2"/>
                </a:solidFill>
              </a:rPr>
              <a:t>4 neurony - v binárním vyjádření</a:t>
            </a:r>
            <a:endParaRPr sz="2800">
              <a:solidFill>
                <a:schemeClr val="dk2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cs" sz="2800">
                <a:solidFill>
                  <a:schemeClr val="dk2"/>
                </a:solidFill>
              </a:rPr>
              <a:t>1 neuron - přímá hodnota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10 neuronů ve výstupní vrstvě</a:t>
            </a:r>
            <a:endParaRPr sz="4580"/>
          </a:p>
        </p:txBody>
      </p:sp>
      <p:sp>
        <p:nvSpPr>
          <p:cNvPr id="114" name="Google Shape;114;p21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Divoká fabulace: Představte si, že první neuron v předposlední vrstvě detekuje (pomocí váženého součtu předchozích neuronů) podobný tvar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925" y="2480975"/>
            <a:ext cx="9906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