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b65633e4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b65633e4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b65633e4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b65633e4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b65633e4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b65633e4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b65633e4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b65633e4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b65633e4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b65633e4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b65633e4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b65633e4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b65633e4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b65633e4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b65633e4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b65633e4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b65633e4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b65633e4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b65633e4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b65633e4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b65633e4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b65633e4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b65633e4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b65633e4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b65633e4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b65633e4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b65633e4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b65633e4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b65633e44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b65633e44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b65633e44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4b65633e44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b65633e4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b65633e4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b65633e4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4b65633e4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b65633e4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4b65633e4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b65633e4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4b65633e4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b65633e4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4b65633e4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b65633e4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b65633e4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4b65633e4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4b65633e4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4b65633e44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4b65633e44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4b65633e44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4b65633e44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4b65633e44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4b65633e44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b65633e44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4b65633e44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b65633e44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4b65633e44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4b65633e44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4b65633e44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4b65633e44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4b65633e44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4b65633e44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4b65633e44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4b65633e44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4b65633e44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b65633e4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b65633e4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4b65633e44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4b65633e44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4b65633e44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4b65633e44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4b65633e44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4b65633e44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4b65633e44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4b65633e44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4b65633e44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4b65633e44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4b65633e44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4b65633e44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4b65633e44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4b65633e44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4b65633e44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4b65633e44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4b65633e44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4b65633e44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4b65633e44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4b65633e44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b65633e4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b65633e4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4b65633e44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4b65633e44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4b65633e44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4b65633e44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b65633e4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b65633e4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b65633e4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b65633e4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b65633e4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b65633e4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b65633e4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b65633e4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watch?v=Ilg3gGewQ5U&amp;list=PLZHQObOWTQDNU6R1_67000Dx_ZCJB-3pi&amp;index=3&amp;ab_channel=3Blue1Brow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26.png"/><Relationship Id="rId7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Relationship Id="rId6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10325" y="1653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Backpropagation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744575"/>
            <a:ext cx="8520600" cy="90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5200">
                <a:solidFill>
                  <a:srgbClr val="000000"/>
                </a:solidFill>
              </a:rPr>
              <a:t>Jak se neuronové sítě učí</a:t>
            </a:r>
            <a:endParaRPr sz="52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975" y="2275875"/>
            <a:ext cx="3333300" cy="26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ctrTitle"/>
          </p:nvPr>
        </p:nvSpPr>
        <p:spPr>
          <a:xfrm>
            <a:off x="311725" y="191975"/>
            <a:ext cx="85206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Backpropagation</a:t>
            </a:r>
            <a:endParaRPr sz="4580"/>
          </a:p>
        </p:txBody>
      </p:sp>
      <p:sp>
        <p:nvSpPr>
          <p:cNvPr id="110" name="Google Shape;110;p22"/>
          <p:cNvSpPr txBox="1"/>
          <p:nvPr/>
        </p:nvSpPr>
        <p:spPr>
          <a:xfrm>
            <a:off x="342075" y="964950"/>
            <a:ext cx="8701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Backward propagation of errors = zpětná propagace chyb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ctrTitle"/>
          </p:nvPr>
        </p:nvSpPr>
        <p:spPr>
          <a:xfrm>
            <a:off x="311725" y="191975"/>
            <a:ext cx="85206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Backpropagation</a:t>
            </a:r>
            <a:endParaRPr sz="4580"/>
          </a:p>
        </p:txBody>
      </p:sp>
      <p:sp>
        <p:nvSpPr>
          <p:cNvPr id="116" name="Google Shape;116;p23"/>
          <p:cNvSpPr txBox="1"/>
          <p:nvPr/>
        </p:nvSpPr>
        <p:spPr>
          <a:xfrm>
            <a:off x="342075" y="964950"/>
            <a:ext cx="87015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Backward propagation of errors = zpětná propagace chyb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Chceme určit, jak upravit váhy a biasy aby byla síť trochu lepší pro jeden konkrétní tréninkový data point, respektive batch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ctrTitle"/>
          </p:nvPr>
        </p:nvSpPr>
        <p:spPr>
          <a:xfrm>
            <a:off x="311725" y="191975"/>
            <a:ext cx="85206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Backpropagation</a:t>
            </a:r>
            <a:endParaRPr sz="4580"/>
          </a:p>
        </p:txBody>
      </p:sp>
      <p:sp>
        <p:nvSpPr>
          <p:cNvPr id="122" name="Google Shape;122;p24"/>
          <p:cNvSpPr txBox="1"/>
          <p:nvPr/>
        </p:nvSpPr>
        <p:spPr>
          <a:xfrm>
            <a:off x="342075" y="964950"/>
            <a:ext cx="87015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Backward propagation of errors = zpětná propagace chyb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Chceme určit, jak upravit váhy a biasy aby byla síť trochu lepší pro jeden konkrétní tréninkový data point, respektive batch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 u="sng">
                <a:solidFill>
                  <a:schemeClr val="hlink"/>
                </a:solidFill>
                <a:hlinkClick r:id="rId3"/>
              </a:rPr>
              <a:t>video</a:t>
            </a:r>
            <a:r>
              <a:rPr lang="cs" sz="2800">
                <a:solidFill>
                  <a:schemeClr val="dk2"/>
                </a:solidFill>
              </a:rPr>
              <a:t> od 3blue1brown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ctrTitle"/>
          </p:nvPr>
        </p:nvSpPr>
        <p:spPr>
          <a:xfrm>
            <a:off x="311725" y="191975"/>
            <a:ext cx="85206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Backpropagation</a:t>
            </a:r>
            <a:endParaRPr sz="4580"/>
          </a:p>
        </p:txBody>
      </p:sp>
      <p:sp>
        <p:nvSpPr>
          <p:cNvPr id="128" name="Google Shape;128;p25"/>
          <p:cNvSpPr txBox="1"/>
          <p:nvPr/>
        </p:nvSpPr>
        <p:spPr>
          <a:xfrm>
            <a:off x="342075" y="964950"/>
            <a:ext cx="8701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Vezmeme si jednodušší síť, odvodíme algoritmus a poté ho zobecníme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900" y="2076150"/>
            <a:ext cx="54578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ctrTitle"/>
          </p:nvPr>
        </p:nvSpPr>
        <p:spPr>
          <a:xfrm>
            <a:off x="311725" y="191975"/>
            <a:ext cx="85206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Backpropagation</a:t>
            </a:r>
            <a:endParaRPr sz="4580"/>
          </a:p>
        </p:txBody>
      </p:sp>
      <p:sp>
        <p:nvSpPr>
          <p:cNvPr id="135" name="Google Shape;135;p26"/>
          <p:cNvSpPr txBox="1"/>
          <p:nvPr/>
        </p:nvSpPr>
        <p:spPr>
          <a:xfrm>
            <a:off x="342075" y="964950"/>
            <a:ext cx="8701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Vezmeme si jednodušší síť, odvodíme algoritmus a poté ho zobecníme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900" y="2076150"/>
            <a:ext cx="54578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442500" y="3097350"/>
            <a:ext cx="8701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i="1" lang="cs" sz="2600">
                <a:solidFill>
                  <a:schemeClr val="dk2"/>
                </a:solidFill>
              </a:rPr>
              <a:t>k+1 </a:t>
            </a:r>
            <a:r>
              <a:rPr lang="cs" sz="2600">
                <a:solidFill>
                  <a:schemeClr val="dk2"/>
                </a:solidFill>
              </a:rPr>
              <a:t>vrstev, 1 neuron v každé vrstvě</a:t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ctrTitle"/>
          </p:nvPr>
        </p:nvSpPr>
        <p:spPr>
          <a:xfrm>
            <a:off x="311725" y="191975"/>
            <a:ext cx="85206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Backpropagation</a:t>
            </a:r>
            <a:endParaRPr sz="4580"/>
          </a:p>
        </p:txBody>
      </p:sp>
      <p:sp>
        <p:nvSpPr>
          <p:cNvPr id="143" name="Google Shape;143;p27"/>
          <p:cNvSpPr txBox="1"/>
          <p:nvPr/>
        </p:nvSpPr>
        <p:spPr>
          <a:xfrm>
            <a:off x="342075" y="964950"/>
            <a:ext cx="8701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Vezmeme si jednodušší síť, odvodíme algoritmus a poté ho zobecníme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900" y="2076150"/>
            <a:ext cx="54578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/>
        </p:nvSpPr>
        <p:spPr>
          <a:xfrm>
            <a:off x="442500" y="3097350"/>
            <a:ext cx="8701500" cy="19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i="1" lang="cs" sz="2600">
                <a:solidFill>
                  <a:schemeClr val="dk2"/>
                </a:solidFill>
              </a:rPr>
              <a:t>k+1 </a:t>
            </a:r>
            <a:r>
              <a:rPr lang="cs" sz="2600">
                <a:solidFill>
                  <a:schemeClr val="dk2"/>
                </a:solidFill>
              </a:rPr>
              <a:t>vrstev, 1 neuron v každé vrstvě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prozkoumáme dopad, který bude mít malá změna ve váze </a:t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descr="{&quot;code&quot;:&quot;\\begin{lalign*}\n&amp;{w^{\\left(k\\right)}\\text{,}\\;\\text{biasu}\\;b^{\\left(k\\right)}\\;\\text{nebo}\\;\\text{aktivaci}\\;\\text{předchozí}\\;}\\\\\n&amp;{}\\\\\n&amp;{}\t\n\\end{lalign*}&quot;,&quot;backgroundColor&quot;:&quot;#FFFFFF&quot;,&quot;type&quot;:&quot;lalign*&quot;,&quot;aid&quot;:null,&quot;font&quot;:{&quot;size&quot;:26,&quot;color&quot;:&quot;#595959&quot;,&quot;family&quot;:&quot;Arial&quot;},&quot;id&quot;:&quot;1&quot;,&quot;ts&quot;:1685205903118,&quot;cs&quot;:&quot;aPeB+SjNgggMwlhWpMoXdw==&quot;,&quot;size&quot;:{&quot;width&quot;:674.4999999999999,&quot;height&quot;:46.5}}" id="146" name="Google Shape;1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7356" y="4003013"/>
            <a:ext cx="6424613" cy="442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id&quot;:&quot;2&quot;,&quot;backgroundColor&quot;:&quot;#FFFFFF&quot;,&quot;font&quot;:{&quot;size&quot;:26,&quot;family&quot;:&quot;Arial&quot;,&quot;color&quot;:&quot;#595959&quot;},&quot;type&quot;:&quot;$$&quot;,&quot;code&quot;:&quot;$$\\text{vrstvy}\\;a^{\\left(k-1\\right)}\\,\\text{na}\\;\\text{účelovou}\\;\\text{funkci.}$$&quot;,&quot;ts&quot;:1685205932578,&quot;cs&quot;:&quot;2KiE3eRmOiXHU0G7GvMtFg==&quot;,&quot;size&quot;:{&quot;width&quot;:558,&quot;height&quot;:47}}" id="147" name="Google Shape;14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8175" y="4445925"/>
            <a:ext cx="531495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ctrTitle"/>
          </p:nvPr>
        </p:nvSpPr>
        <p:spPr>
          <a:xfrm>
            <a:off x="311725" y="191975"/>
            <a:ext cx="85206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Backpropagation</a:t>
            </a:r>
            <a:endParaRPr sz="4580"/>
          </a:p>
        </p:txBody>
      </p:sp>
      <p:sp>
        <p:nvSpPr>
          <p:cNvPr id="153" name="Google Shape;153;p28"/>
          <p:cNvSpPr txBox="1"/>
          <p:nvPr/>
        </p:nvSpPr>
        <p:spPr>
          <a:xfrm>
            <a:off x="342075" y="964950"/>
            <a:ext cx="8701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aktivace (vrstvy) neuronů je dána: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425" y="964950"/>
            <a:ext cx="2250625" cy="5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ctrTitle"/>
          </p:nvPr>
        </p:nvSpPr>
        <p:spPr>
          <a:xfrm>
            <a:off x="311725" y="191975"/>
            <a:ext cx="85206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Backpropagation</a:t>
            </a:r>
            <a:endParaRPr sz="4580"/>
          </a:p>
        </p:txBody>
      </p:sp>
      <p:sp>
        <p:nvSpPr>
          <p:cNvPr id="160" name="Google Shape;160;p29"/>
          <p:cNvSpPr txBox="1"/>
          <p:nvPr/>
        </p:nvSpPr>
        <p:spPr>
          <a:xfrm>
            <a:off x="342075" y="964950"/>
            <a:ext cx="8701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aktivace (vrstvy) neuronů je dána: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pro naší síť je výstup dán jako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425" y="964950"/>
            <a:ext cx="2250625" cy="5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325" y="1514625"/>
            <a:ext cx="3261663" cy="3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ctrTitle"/>
          </p:nvPr>
        </p:nvSpPr>
        <p:spPr>
          <a:xfrm>
            <a:off x="311725" y="191975"/>
            <a:ext cx="85206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Backpropagation</a:t>
            </a:r>
            <a:endParaRPr sz="4580"/>
          </a:p>
        </p:txBody>
      </p:sp>
      <p:sp>
        <p:nvSpPr>
          <p:cNvPr id="168" name="Google Shape;168;p30"/>
          <p:cNvSpPr txBox="1"/>
          <p:nvPr/>
        </p:nvSpPr>
        <p:spPr>
          <a:xfrm>
            <a:off x="342075" y="964950"/>
            <a:ext cx="8701500" cy="15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aktivace (vrstvy) neuronů je dána: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pro naší síť je výstup dán jako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definujme si 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425" y="964950"/>
            <a:ext cx="2250625" cy="5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325" y="1514625"/>
            <a:ext cx="3261663" cy="3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9325" y="1952000"/>
            <a:ext cx="2935225" cy="4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ctrTitle"/>
          </p:nvPr>
        </p:nvSpPr>
        <p:spPr>
          <a:xfrm>
            <a:off x="311725" y="191975"/>
            <a:ext cx="85206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Backpropagation</a:t>
            </a:r>
            <a:endParaRPr sz="4580"/>
          </a:p>
        </p:txBody>
      </p:sp>
      <p:sp>
        <p:nvSpPr>
          <p:cNvPr id="177" name="Google Shape;177;p31"/>
          <p:cNvSpPr txBox="1"/>
          <p:nvPr/>
        </p:nvSpPr>
        <p:spPr>
          <a:xfrm>
            <a:off x="342075" y="964950"/>
            <a:ext cx="8701500" cy="19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aktivace (vrstvy) neuronů je dána: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pro naší síť je výstup dán jako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definujme si 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nyní můžeme psát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425" y="964950"/>
            <a:ext cx="2250625" cy="5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325" y="1514625"/>
            <a:ext cx="3261663" cy="3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9325" y="1952000"/>
            <a:ext cx="2935225" cy="4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9548" y="2389700"/>
            <a:ext cx="1497395" cy="4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Účelová funkce</a:t>
            </a:r>
            <a:endParaRPr sz="4580"/>
          </a:p>
        </p:txBody>
      </p:sp>
      <p:sp>
        <p:nvSpPr>
          <p:cNvPr id="62" name="Google Shape;62;p14"/>
          <p:cNvSpPr txBox="1"/>
          <p:nvPr/>
        </p:nvSpPr>
        <p:spPr>
          <a:xfrm>
            <a:off x="311725" y="1510750"/>
            <a:ext cx="8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Funkce všech vah a biasů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ctrTitle"/>
          </p:nvPr>
        </p:nvSpPr>
        <p:spPr>
          <a:xfrm>
            <a:off x="311725" y="191975"/>
            <a:ext cx="85206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Backpropagation</a:t>
            </a:r>
            <a:endParaRPr sz="4580"/>
          </a:p>
        </p:txBody>
      </p:sp>
      <p:sp>
        <p:nvSpPr>
          <p:cNvPr id="187" name="Google Shape;187;p32"/>
          <p:cNvSpPr txBox="1"/>
          <p:nvPr/>
        </p:nvSpPr>
        <p:spPr>
          <a:xfrm>
            <a:off x="342075" y="964950"/>
            <a:ext cx="87015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aktivace (vrstvy) neuronů je dána: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pro naší síť je výstup dán jako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definujme si 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nyní můžeme psát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označme si (cost) jednoho tréninkového příkladu, přičemž </a:t>
            </a:r>
            <a:r>
              <a:rPr b="1" i="1" lang="cs" sz="2600">
                <a:solidFill>
                  <a:schemeClr val="dk2"/>
                </a:solidFill>
              </a:rPr>
              <a:t>y </a:t>
            </a:r>
            <a:r>
              <a:rPr lang="cs" sz="2600">
                <a:solidFill>
                  <a:schemeClr val="dk2"/>
                </a:solidFill>
              </a:rPr>
              <a:t>je správný label, jako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425" y="964950"/>
            <a:ext cx="2250625" cy="5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325" y="1514625"/>
            <a:ext cx="3261663" cy="3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9325" y="1952000"/>
            <a:ext cx="2935225" cy="4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9548" y="2389700"/>
            <a:ext cx="1497395" cy="4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8975" y="3752325"/>
            <a:ext cx="3261675" cy="483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ctrTitle"/>
          </p:nvPr>
        </p:nvSpPr>
        <p:spPr>
          <a:xfrm>
            <a:off x="311725" y="191975"/>
            <a:ext cx="85206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Backpropagation</a:t>
            </a:r>
            <a:endParaRPr sz="4580"/>
          </a:p>
        </p:txBody>
      </p:sp>
      <p:sp>
        <p:nvSpPr>
          <p:cNvPr id="198" name="Google Shape;198;p33"/>
          <p:cNvSpPr txBox="1"/>
          <p:nvPr/>
        </p:nvSpPr>
        <p:spPr>
          <a:xfrm>
            <a:off x="342075" y="964950"/>
            <a:ext cx="87015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aktivace (vrstvy) neuronů je dána: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pro naší síť je výstup dán jako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definujme si 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nyní můžeme psát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označme si (cost) jednoho tréninkového příkladu, přičemž </a:t>
            </a:r>
            <a:r>
              <a:rPr b="1" i="1" lang="cs" sz="2600">
                <a:solidFill>
                  <a:schemeClr val="dk2"/>
                </a:solidFill>
              </a:rPr>
              <a:t>y </a:t>
            </a:r>
            <a:r>
              <a:rPr lang="cs" sz="2600">
                <a:solidFill>
                  <a:schemeClr val="dk2"/>
                </a:solidFill>
              </a:rPr>
              <a:t>je správný label, jako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425" y="964950"/>
            <a:ext cx="2250625" cy="5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325" y="1514625"/>
            <a:ext cx="3261663" cy="3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9325" y="1952000"/>
            <a:ext cx="2935225" cy="4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9548" y="2389700"/>
            <a:ext cx="1497395" cy="4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8975" y="3752325"/>
            <a:ext cx="3261675" cy="483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56650" y="4147400"/>
            <a:ext cx="4925266" cy="8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>
            <a:off x="428150" y="4192925"/>
            <a:ext cx="45333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dohromady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ctrTitle"/>
          </p:nvPr>
        </p:nvSpPr>
        <p:spPr>
          <a:xfrm>
            <a:off x="311725" y="191975"/>
            <a:ext cx="85206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Backpropagation</a:t>
            </a:r>
            <a:endParaRPr sz="4580"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50" y="1024175"/>
            <a:ext cx="449204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2138" y="1072322"/>
            <a:ext cx="3211100" cy="4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ctrTitle"/>
          </p:nvPr>
        </p:nvSpPr>
        <p:spPr>
          <a:xfrm>
            <a:off x="311725" y="191975"/>
            <a:ext cx="85206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Backpropagation</a:t>
            </a:r>
            <a:endParaRPr sz="4580"/>
          </a:p>
        </p:txBody>
      </p:sp>
      <p:sp>
        <p:nvSpPr>
          <p:cNvPr id="218" name="Google Shape;218;p35"/>
          <p:cNvSpPr txBox="1"/>
          <p:nvPr/>
        </p:nvSpPr>
        <p:spPr>
          <a:xfrm>
            <a:off x="311725" y="1898075"/>
            <a:ext cx="8701500" cy="15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chceme najít                  , ale taky</a:t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700" y="1852250"/>
            <a:ext cx="1433125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675" y="1810676"/>
            <a:ext cx="876750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50" y="1024175"/>
            <a:ext cx="449204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2138" y="1072322"/>
            <a:ext cx="3211100" cy="4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ctrTitle"/>
          </p:nvPr>
        </p:nvSpPr>
        <p:spPr>
          <a:xfrm>
            <a:off x="311725" y="191975"/>
            <a:ext cx="85206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Backpropagation</a:t>
            </a:r>
            <a:endParaRPr sz="4580"/>
          </a:p>
        </p:txBody>
      </p:sp>
      <p:sp>
        <p:nvSpPr>
          <p:cNvPr id="228" name="Google Shape;228;p36"/>
          <p:cNvSpPr txBox="1"/>
          <p:nvPr/>
        </p:nvSpPr>
        <p:spPr>
          <a:xfrm>
            <a:off x="311725" y="1898075"/>
            <a:ext cx="8701500" cy="3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chceme najít                  , ale taky</a:t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jinými slovy jak citlivá je účelová funkce na malou změnu váhy, biasu a předchozí aktivace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700" y="1852250"/>
            <a:ext cx="1433125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675" y="1810676"/>
            <a:ext cx="876750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50" y="1024175"/>
            <a:ext cx="449204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2138" y="1072322"/>
            <a:ext cx="3211100" cy="4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ctrTitle"/>
          </p:nvPr>
        </p:nvSpPr>
        <p:spPr>
          <a:xfrm>
            <a:off x="311725" y="191975"/>
            <a:ext cx="85206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Backpropagation</a:t>
            </a:r>
            <a:endParaRPr sz="4580"/>
          </a:p>
        </p:txBody>
      </p:sp>
      <p:sp>
        <p:nvSpPr>
          <p:cNvPr id="238" name="Google Shape;238;p37"/>
          <p:cNvSpPr txBox="1"/>
          <p:nvPr/>
        </p:nvSpPr>
        <p:spPr>
          <a:xfrm>
            <a:off x="311725" y="1898075"/>
            <a:ext cx="8701500" cy="3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chceme najít                  , ale taky</a:t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jinými slovy jak citlivá je účelová funkce na malou změnu váhy, biasu a předchozí aktivace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 použijeme řetězové pravidlo </a:t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600">
                <a:solidFill>
                  <a:schemeClr val="dk2"/>
                </a:solidFill>
              </a:rPr>
              <a:t>(derivace složené funkce)</a:t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700" y="1852250"/>
            <a:ext cx="1433125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675" y="1810676"/>
            <a:ext cx="876750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50" y="1024175"/>
            <a:ext cx="449204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2138" y="1072322"/>
            <a:ext cx="3211100" cy="4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ctrTitle"/>
          </p:nvPr>
        </p:nvSpPr>
        <p:spPr>
          <a:xfrm>
            <a:off x="311725" y="191975"/>
            <a:ext cx="84126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5329"/>
              <a:buNone/>
            </a:pPr>
            <a:r>
              <a:rPr lang="cs" sz="2522"/>
              <a:t>Backpropagation</a:t>
            </a:r>
            <a:endParaRPr sz="2522"/>
          </a:p>
        </p:txBody>
      </p:sp>
      <p:sp>
        <p:nvSpPr>
          <p:cNvPr id="248" name="Google Shape;248;p38"/>
          <p:cNvSpPr txBox="1"/>
          <p:nvPr/>
        </p:nvSpPr>
        <p:spPr>
          <a:xfrm>
            <a:off x="311725" y="1343075"/>
            <a:ext cx="8701500" cy="15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derivujeme složenou funkci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50" y="584075"/>
            <a:ext cx="449204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type&quot;:&quot;$$&quot;,&quot;id&quot;:&quot;3&quot;,&quot;font&quot;:{&quot;family&quot;:&quot;Arial&quot;,&quot;color&quot;:&quot;#595959&quot;,&quot;size&quot;:26},&quot;aid&quot;:null,&quot;code&quot;:&quot;$$\\frac{\\partial C_{ij}}{\\partial w^{\\left(k\\right)}}=\\frac{\\partial C_{ij}}{\\partial a^{\\left(k\\right)}}\\cdot\\frac{\\partial a^{\\left(k\\right)}}{\\partial z^{\\left(k\\right)}}\\cdot\\frac{\\partial z^{\\left(k\\right)}}{\\partial w^{\\left(k\\right)}}$$&quot;,&quot;ts&quot;:1685267548453,&quot;cs&quot;:&quot;nZdAcCtSbhB4ZjkwsO0TmA==&quot;,&quot;size&quot;:{&quot;width&quot;:526.5,&quot;height&quot;:96.5}}" id="250" name="Google Shape;25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796" y="1343071"/>
            <a:ext cx="3433051" cy="6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8463" y="617147"/>
            <a:ext cx="3211100" cy="4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ctrTitle"/>
          </p:nvPr>
        </p:nvSpPr>
        <p:spPr>
          <a:xfrm>
            <a:off x="311725" y="191975"/>
            <a:ext cx="84126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5329"/>
              <a:buNone/>
            </a:pPr>
            <a:r>
              <a:rPr lang="cs" sz="2522"/>
              <a:t>Backpropagation</a:t>
            </a:r>
            <a:endParaRPr sz="2522"/>
          </a:p>
        </p:txBody>
      </p:sp>
      <p:sp>
        <p:nvSpPr>
          <p:cNvPr id="257" name="Google Shape;257;p39"/>
          <p:cNvSpPr txBox="1"/>
          <p:nvPr/>
        </p:nvSpPr>
        <p:spPr>
          <a:xfrm>
            <a:off x="311725" y="1343075"/>
            <a:ext cx="8701500" cy="19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derivujeme složenou funkci</a:t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přepíšeme jako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258" name="Google Shape;2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50" y="584075"/>
            <a:ext cx="449204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1850" y="2184850"/>
            <a:ext cx="2851750" cy="88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type&quot;:&quot;$$&quot;,&quot;id&quot;:&quot;3&quot;,&quot;font&quot;:{&quot;family&quot;:&quot;Arial&quot;,&quot;color&quot;:&quot;#595959&quot;,&quot;size&quot;:26},&quot;aid&quot;:null,&quot;code&quot;:&quot;$$\\frac{\\partial C_{ij}}{\\partial w^{\\left(k\\right)}}=\\frac{\\partial C_{ij}}{\\partial a^{\\left(k\\right)}}\\cdot\\frac{\\partial a^{\\left(k\\right)}}{\\partial z^{\\left(k\\right)}}\\cdot\\frac{\\partial z^{\\left(k\\right)}}{\\partial w^{\\left(k\\right)}}$$&quot;,&quot;ts&quot;:1685267548453,&quot;cs&quot;:&quot;nZdAcCtSbhB4ZjkwsO0TmA==&quot;,&quot;size&quot;:{&quot;width&quot;:526.5,&quot;height&quot;:96.5}}" id="260" name="Google Shape;26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1796" y="1343071"/>
            <a:ext cx="3433051" cy="6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8463" y="617147"/>
            <a:ext cx="3211100" cy="4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ctrTitle"/>
          </p:nvPr>
        </p:nvSpPr>
        <p:spPr>
          <a:xfrm>
            <a:off x="311725" y="191975"/>
            <a:ext cx="84126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5329"/>
              <a:buNone/>
            </a:pPr>
            <a:r>
              <a:rPr lang="cs" sz="2522"/>
              <a:t>Backpropagation</a:t>
            </a:r>
            <a:endParaRPr sz="2522"/>
          </a:p>
        </p:txBody>
      </p:sp>
      <p:sp>
        <p:nvSpPr>
          <p:cNvPr id="267" name="Google Shape;267;p40"/>
          <p:cNvSpPr txBox="1"/>
          <p:nvPr/>
        </p:nvSpPr>
        <p:spPr>
          <a:xfrm>
            <a:off x="311725" y="1343075"/>
            <a:ext cx="87015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derivujeme složenou funkci</a:t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přepíšeme jako</a:t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nyní spočítáme tyto derivace</a:t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50" y="584075"/>
            <a:ext cx="449204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1850" y="2184850"/>
            <a:ext cx="2851750" cy="88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type&quot;:&quot;$$&quot;,&quot;id&quot;:&quot;3&quot;,&quot;font&quot;:{&quot;family&quot;:&quot;Arial&quot;,&quot;color&quot;:&quot;#595959&quot;,&quot;size&quot;:26},&quot;aid&quot;:null,&quot;code&quot;:&quot;$$\\frac{\\partial C_{ij}}{\\partial w^{\\left(k\\right)}}=\\frac{\\partial C_{ij}}{\\partial a^{\\left(k\\right)}}\\cdot\\frac{\\partial a^{\\left(k\\right)}}{\\partial z^{\\left(k\\right)}}\\cdot\\frac{\\partial z^{\\left(k\\right)}}{\\partial w^{\\left(k\\right)}}$$&quot;,&quot;ts&quot;:1685267548453,&quot;cs&quot;:&quot;nZdAcCtSbhB4ZjkwsO0TmA==&quot;,&quot;size&quot;:{&quot;width&quot;:526.5,&quot;height&quot;:96.5}}" id="270" name="Google Shape;27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1796" y="1343071"/>
            <a:ext cx="3433051" cy="6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8463" y="617147"/>
            <a:ext cx="3211100" cy="4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ctrTitle"/>
          </p:nvPr>
        </p:nvSpPr>
        <p:spPr>
          <a:xfrm>
            <a:off x="311725" y="191975"/>
            <a:ext cx="84126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5329"/>
              <a:buNone/>
            </a:pPr>
            <a:r>
              <a:rPr lang="cs" sz="2522"/>
              <a:t>Backpropagation</a:t>
            </a:r>
            <a:endParaRPr sz="2522"/>
          </a:p>
        </p:txBody>
      </p:sp>
      <p:pic>
        <p:nvPicPr>
          <p:cNvPr id="277" name="Google Shape;2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50" y="584075"/>
            <a:ext cx="449204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25" y="1343075"/>
            <a:ext cx="1752750" cy="72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1"/>
          <p:cNvSpPr txBox="1"/>
          <p:nvPr/>
        </p:nvSpPr>
        <p:spPr>
          <a:xfrm>
            <a:off x="311725" y="1343075"/>
            <a:ext cx="5760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280" name="Google Shape;28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7850" y="1614286"/>
            <a:ext cx="2629581" cy="3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Účelová funkce</a:t>
            </a:r>
            <a:endParaRPr sz="4580"/>
          </a:p>
        </p:txBody>
      </p:sp>
      <p:sp>
        <p:nvSpPr>
          <p:cNvPr id="68" name="Google Shape;68;p15"/>
          <p:cNvSpPr txBox="1"/>
          <p:nvPr/>
        </p:nvSpPr>
        <p:spPr>
          <a:xfrm>
            <a:off x="311725" y="1510750"/>
            <a:ext cx="8701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Funkce všech vah a biasů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Měří, jak “dobře” se síť chová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ctrTitle"/>
          </p:nvPr>
        </p:nvSpPr>
        <p:spPr>
          <a:xfrm>
            <a:off x="311725" y="191975"/>
            <a:ext cx="84126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5329"/>
              <a:buNone/>
            </a:pPr>
            <a:r>
              <a:rPr lang="cs" sz="2522"/>
              <a:t>Backpropagation</a:t>
            </a:r>
            <a:endParaRPr sz="2522"/>
          </a:p>
        </p:txBody>
      </p:sp>
      <p:pic>
        <p:nvPicPr>
          <p:cNvPr id="286" name="Google Shape;2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50" y="584075"/>
            <a:ext cx="449204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25" y="1343075"/>
            <a:ext cx="1752750" cy="72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2"/>
          <p:cNvSpPr txBox="1"/>
          <p:nvPr/>
        </p:nvSpPr>
        <p:spPr>
          <a:xfrm>
            <a:off x="311725" y="1343075"/>
            <a:ext cx="5760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descr="{&quot;aid&quot;:null,&quot;backgroundColor&quot;:&quot;#FFFFFF&quot;,&quot;code&quot;:&quot;$$\\sigma\\left(z\\right)=\\frac{1}{1+e^{-z}}=\\frac{1+e^{-z}-e^{-z}}{1+e^{-z}}=1-\\frac{e^{-z}}{1+e^{-z}}$$&quot;,&quot;id&quot;:&quot;4&quot;,&quot;font&quot;:{&quot;color&quot;:&quot;#000000&quot;,&quot;family&quot;:&quot;Arial&quot;,&quot;size&quot;:12},&quot;type&quot;:&quot;$$&quot;,&quot;ts&quot;:1685268221706,&quot;cs&quot;:&quot;2W43JvJ2hvdBD8BuKJ6EKw==&quot;,&quot;size&quot;:{&quot;width&quot;:388.3333333333333,&quot;height&quot;:40}}" id="289" name="Google Shape;28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9300" y="1478513"/>
            <a:ext cx="36988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1100" y="2313125"/>
            <a:ext cx="3951296" cy="69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49850" y="2079113"/>
            <a:ext cx="1117250" cy="3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ctrTitle"/>
          </p:nvPr>
        </p:nvSpPr>
        <p:spPr>
          <a:xfrm>
            <a:off x="311725" y="191975"/>
            <a:ext cx="84126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5329"/>
              <a:buNone/>
            </a:pPr>
            <a:r>
              <a:rPr lang="cs" sz="2522"/>
              <a:t>Backpropagation</a:t>
            </a:r>
            <a:endParaRPr sz="2522"/>
          </a:p>
        </p:txBody>
      </p:sp>
      <p:pic>
        <p:nvPicPr>
          <p:cNvPr id="297" name="Google Shape;2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00" y="811724"/>
            <a:ext cx="3493950" cy="43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ctrTitle"/>
          </p:nvPr>
        </p:nvSpPr>
        <p:spPr>
          <a:xfrm>
            <a:off x="311725" y="191975"/>
            <a:ext cx="84126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5329"/>
              <a:buNone/>
            </a:pPr>
            <a:r>
              <a:rPr lang="cs" sz="2522"/>
              <a:t>Backpropagation</a:t>
            </a:r>
            <a:endParaRPr sz="2522"/>
          </a:p>
        </p:txBody>
      </p:sp>
      <p:pic>
        <p:nvPicPr>
          <p:cNvPr id="303" name="Google Shape;3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50" y="584075"/>
            <a:ext cx="449204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25" y="1343075"/>
            <a:ext cx="1752750" cy="7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350" y="2248638"/>
            <a:ext cx="6639166" cy="72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4"/>
          <p:cNvSpPr txBox="1"/>
          <p:nvPr/>
        </p:nvSpPr>
        <p:spPr>
          <a:xfrm>
            <a:off x="311725" y="1343075"/>
            <a:ext cx="5760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ctrTitle"/>
          </p:nvPr>
        </p:nvSpPr>
        <p:spPr>
          <a:xfrm>
            <a:off x="311725" y="191975"/>
            <a:ext cx="84126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5329"/>
              <a:buNone/>
            </a:pPr>
            <a:r>
              <a:rPr lang="cs" sz="2522"/>
              <a:t>Backpropagation</a:t>
            </a:r>
            <a:endParaRPr sz="2522"/>
          </a:p>
        </p:txBody>
      </p:sp>
      <p:pic>
        <p:nvPicPr>
          <p:cNvPr id="312" name="Google Shape;3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50" y="584075"/>
            <a:ext cx="449204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25" y="1343075"/>
            <a:ext cx="1752750" cy="7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350" y="2248638"/>
            <a:ext cx="6639166" cy="72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5"/>
          <p:cNvSpPr txBox="1"/>
          <p:nvPr/>
        </p:nvSpPr>
        <p:spPr>
          <a:xfrm>
            <a:off x="311725" y="1343075"/>
            <a:ext cx="5760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316" name="Google Shape;316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8050" y="3154225"/>
            <a:ext cx="2089575" cy="69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1538" y="3044747"/>
            <a:ext cx="3211100" cy="4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ctrTitle"/>
          </p:nvPr>
        </p:nvSpPr>
        <p:spPr>
          <a:xfrm>
            <a:off x="311725" y="191975"/>
            <a:ext cx="84126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5329"/>
              <a:buNone/>
            </a:pPr>
            <a:r>
              <a:rPr lang="cs" sz="2522"/>
              <a:t>Backpropagation</a:t>
            </a:r>
            <a:endParaRPr sz="2522"/>
          </a:p>
        </p:txBody>
      </p:sp>
      <p:pic>
        <p:nvPicPr>
          <p:cNvPr id="323" name="Google Shape;32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50" y="584075"/>
            <a:ext cx="449204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25" y="1343075"/>
            <a:ext cx="1752750" cy="7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350" y="2248638"/>
            <a:ext cx="6639166" cy="72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6"/>
          <p:cNvSpPr txBox="1"/>
          <p:nvPr/>
        </p:nvSpPr>
        <p:spPr>
          <a:xfrm>
            <a:off x="311725" y="1343075"/>
            <a:ext cx="2775900" cy="3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dosadíme do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327" name="Google Shape;327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8050" y="3154225"/>
            <a:ext cx="2089575" cy="69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6325" y="3799375"/>
            <a:ext cx="2851750" cy="8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type="ctrTitle"/>
          </p:nvPr>
        </p:nvSpPr>
        <p:spPr>
          <a:xfrm>
            <a:off x="311725" y="191975"/>
            <a:ext cx="84126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5329"/>
              <a:buNone/>
            </a:pPr>
            <a:r>
              <a:rPr lang="cs" sz="2522"/>
              <a:t>Backpropagation</a:t>
            </a:r>
            <a:endParaRPr sz="2522"/>
          </a:p>
        </p:txBody>
      </p:sp>
      <p:pic>
        <p:nvPicPr>
          <p:cNvPr id="334" name="Google Shape;33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50" y="584075"/>
            <a:ext cx="449204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25" y="1343075"/>
            <a:ext cx="1752750" cy="7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350" y="2248638"/>
            <a:ext cx="6639166" cy="72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7"/>
          <p:cNvSpPr txBox="1"/>
          <p:nvPr/>
        </p:nvSpPr>
        <p:spPr>
          <a:xfrm>
            <a:off x="311725" y="1343075"/>
            <a:ext cx="5760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338" name="Google Shape;338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8050" y="3154225"/>
            <a:ext cx="2089575" cy="69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88463" y="617147"/>
            <a:ext cx="3211100" cy="4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1025" y="4163375"/>
            <a:ext cx="8839201" cy="752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>
            <p:ph type="ctrTitle"/>
          </p:nvPr>
        </p:nvSpPr>
        <p:spPr>
          <a:xfrm>
            <a:off x="311725" y="191975"/>
            <a:ext cx="84126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5329"/>
              <a:buNone/>
            </a:pPr>
            <a:r>
              <a:rPr lang="cs" sz="2522"/>
              <a:t>Backpropagation</a:t>
            </a:r>
            <a:endParaRPr sz="2522"/>
          </a:p>
        </p:txBody>
      </p:sp>
      <p:pic>
        <p:nvPicPr>
          <p:cNvPr id="346" name="Google Shape;34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50" y="584075"/>
            <a:ext cx="4492049" cy="7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8"/>
          <p:cNvSpPr txBox="1"/>
          <p:nvPr/>
        </p:nvSpPr>
        <p:spPr>
          <a:xfrm>
            <a:off x="311725" y="1343075"/>
            <a:ext cx="8701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Analogicky pro bias a předchozí aktivaci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>
            <p:ph type="ctrTitle"/>
          </p:nvPr>
        </p:nvSpPr>
        <p:spPr>
          <a:xfrm>
            <a:off x="311725" y="191975"/>
            <a:ext cx="84126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5329"/>
              <a:buNone/>
            </a:pPr>
            <a:r>
              <a:rPr lang="cs" sz="2522"/>
              <a:t>Backpropagation</a:t>
            </a:r>
            <a:endParaRPr sz="2522"/>
          </a:p>
        </p:txBody>
      </p:sp>
      <p:pic>
        <p:nvPicPr>
          <p:cNvPr id="353" name="Google Shape;35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50" y="584075"/>
            <a:ext cx="4492049" cy="7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9"/>
          <p:cNvSpPr txBox="1"/>
          <p:nvPr/>
        </p:nvSpPr>
        <p:spPr>
          <a:xfrm>
            <a:off x="311725" y="1343075"/>
            <a:ext cx="8701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Analogicky pro bias a předchozí aktivaci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355" name="Google Shape;35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50" y="2158076"/>
            <a:ext cx="5560049" cy="9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type="ctrTitle"/>
          </p:nvPr>
        </p:nvSpPr>
        <p:spPr>
          <a:xfrm>
            <a:off x="311725" y="191975"/>
            <a:ext cx="84126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5329"/>
              <a:buNone/>
            </a:pPr>
            <a:r>
              <a:rPr lang="cs" sz="2522"/>
              <a:t>Backpropagation</a:t>
            </a:r>
            <a:endParaRPr sz="2522"/>
          </a:p>
        </p:txBody>
      </p:sp>
      <p:pic>
        <p:nvPicPr>
          <p:cNvPr id="361" name="Google Shape;36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50" y="584075"/>
            <a:ext cx="4492049" cy="7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0"/>
          <p:cNvSpPr txBox="1"/>
          <p:nvPr/>
        </p:nvSpPr>
        <p:spPr>
          <a:xfrm>
            <a:off x="311725" y="1343075"/>
            <a:ext cx="8701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Analogicky pro bias a předchozí aktivaci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363" name="Google Shape;36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50" y="2158076"/>
            <a:ext cx="5560049" cy="9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150" y="3294200"/>
            <a:ext cx="6504799" cy="8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/>
          <p:nvPr>
            <p:ph type="ctrTitle"/>
          </p:nvPr>
        </p:nvSpPr>
        <p:spPr>
          <a:xfrm>
            <a:off x="311725" y="191975"/>
            <a:ext cx="84126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5329"/>
              <a:buNone/>
            </a:pPr>
            <a:r>
              <a:rPr lang="cs" sz="2522"/>
              <a:t>Backpropagation</a:t>
            </a:r>
            <a:endParaRPr sz="2522"/>
          </a:p>
        </p:txBody>
      </p:sp>
      <p:pic>
        <p:nvPicPr>
          <p:cNvPr id="370" name="Google Shape;37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50" y="584075"/>
            <a:ext cx="4492049" cy="7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1"/>
          <p:cNvSpPr txBox="1"/>
          <p:nvPr/>
        </p:nvSpPr>
        <p:spPr>
          <a:xfrm>
            <a:off x="311725" y="1343075"/>
            <a:ext cx="8701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Analogicky pro bias a předchozí aktivaci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372" name="Google Shape;3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50" y="2158076"/>
            <a:ext cx="5560049" cy="9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150" y="3294200"/>
            <a:ext cx="6504799" cy="8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1"/>
          <p:cNvSpPr txBox="1"/>
          <p:nvPr/>
        </p:nvSpPr>
        <p:spPr>
          <a:xfrm>
            <a:off x="311725" y="4098300"/>
            <a:ext cx="8701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iterativně můžeme postupovat pro 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descr="{&quot;font&quot;:{&quot;family&quot;:&quot;Arial&quot;,&quot;color&quot;:&quot;#595959&quot;,&quot;size&quot;:26},&quot;id&quot;:&quot;5&quot;,&quot;code&quot;:&quot;$$w^{\\left(k-1\\right)},...,w^{\\left(1\\right)}\\,\\text{a}\\;\\text{pro}\\,\\,b^{\\left(k-1\\right)},...,b^{\\left(1\\right)}$$&quot;,&quot;aid&quot;:null,&quot;type&quot;:&quot;$$&quot;,&quot;backgroundColor&quot;:&quot;#FFFFFF&quot;,&quot;ts&quot;:1685277038375,&quot;cs&quot;:&quot;vH43HiT5TuWxHn+SkN9OIA==&quot;,&quot;size&quot;:{&quot;width&quot;:609.5,&quot;height&quot;:46.5}}" id="375" name="Google Shape;375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0700" y="4644021"/>
            <a:ext cx="4019351" cy="3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Účelová funkce</a:t>
            </a:r>
            <a:endParaRPr sz="4580"/>
          </a:p>
        </p:txBody>
      </p:sp>
      <p:sp>
        <p:nvSpPr>
          <p:cNvPr id="74" name="Google Shape;74;p16"/>
          <p:cNvSpPr txBox="1"/>
          <p:nvPr/>
        </p:nvSpPr>
        <p:spPr>
          <a:xfrm>
            <a:off x="311725" y="1510750"/>
            <a:ext cx="87015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Funkce všech vah a biasů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Měří, jak “dobře” se síť chová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Rozdíl mezi výstupem ze sítě a labelů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type="ctrTitle"/>
          </p:nvPr>
        </p:nvSpPr>
        <p:spPr>
          <a:xfrm>
            <a:off x="311725" y="191975"/>
            <a:ext cx="84126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5329"/>
              <a:buNone/>
            </a:pPr>
            <a:r>
              <a:rPr lang="cs" sz="2522"/>
              <a:t>Backpropagation</a:t>
            </a:r>
            <a:endParaRPr sz="2522"/>
          </a:p>
        </p:txBody>
      </p:sp>
      <p:sp>
        <p:nvSpPr>
          <p:cNvPr id="381" name="Google Shape;381;p52"/>
          <p:cNvSpPr txBox="1"/>
          <p:nvPr/>
        </p:nvSpPr>
        <p:spPr>
          <a:xfrm>
            <a:off x="311725" y="736175"/>
            <a:ext cx="870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máme vše co potřebujeme pro gradient descent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3"/>
          <p:cNvSpPr txBox="1"/>
          <p:nvPr>
            <p:ph type="ctrTitle"/>
          </p:nvPr>
        </p:nvSpPr>
        <p:spPr>
          <a:xfrm>
            <a:off x="311725" y="191975"/>
            <a:ext cx="84126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5329"/>
              <a:buNone/>
            </a:pPr>
            <a:r>
              <a:rPr lang="cs" sz="2522"/>
              <a:t>Backpropagation</a:t>
            </a:r>
            <a:endParaRPr sz="2522"/>
          </a:p>
        </p:txBody>
      </p:sp>
      <p:sp>
        <p:nvSpPr>
          <p:cNvPr id="387" name="Google Shape;387;p53"/>
          <p:cNvSpPr txBox="1"/>
          <p:nvPr/>
        </p:nvSpPr>
        <p:spPr>
          <a:xfrm>
            <a:off x="311725" y="736175"/>
            <a:ext cx="8701500" cy="15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máme vše co potřebujeme pro gradient descent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zbývá nám algoritmus zobecnit pro libovolnou síť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"/>
          <p:cNvSpPr txBox="1"/>
          <p:nvPr>
            <p:ph type="ctrTitle"/>
          </p:nvPr>
        </p:nvSpPr>
        <p:spPr>
          <a:xfrm>
            <a:off x="311725" y="191975"/>
            <a:ext cx="84126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5329"/>
              <a:buNone/>
            </a:pPr>
            <a:r>
              <a:rPr lang="cs" sz="2522"/>
              <a:t>Backpropagation</a:t>
            </a:r>
            <a:endParaRPr sz="2522"/>
          </a:p>
        </p:txBody>
      </p:sp>
      <p:sp>
        <p:nvSpPr>
          <p:cNvPr id="393" name="Google Shape;393;p54"/>
          <p:cNvSpPr txBox="1"/>
          <p:nvPr/>
        </p:nvSpPr>
        <p:spPr>
          <a:xfrm>
            <a:off x="311725" y="736175"/>
            <a:ext cx="8701500" cy="15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máme vše co potřebujeme pro gradient descent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zbývá nám algoritmus zobecnit pro libovolnou síť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394" name="Google Shape;39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887" y="1793400"/>
            <a:ext cx="5594225" cy="32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5"/>
          <p:cNvSpPr txBox="1"/>
          <p:nvPr>
            <p:ph type="ctrTitle"/>
          </p:nvPr>
        </p:nvSpPr>
        <p:spPr>
          <a:xfrm>
            <a:off x="311725" y="191975"/>
            <a:ext cx="84126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5329"/>
              <a:buNone/>
            </a:pPr>
            <a:r>
              <a:rPr lang="cs" sz="2522"/>
              <a:t>Backpropagation</a:t>
            </a:r>
            <a:endParaRPr sz="2522"/>
          </a:p>
        </p:txBody>
      </p:sp>
      <p:sp>
        <p:nvSpPr>
          <p:cNvPr id="400" name="Google Shape;400;p55"/>
          <p:cNvSpPr txBox="1"/>
          <p:nvPr/>
        </p:nvSpPr>
        <p:spPr>
          <a:xfrm>
            <a:off x="311725" y="736175"/>
            <a:ext cx="87015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rPr lang="cs" sz="1900">
                <a:solidFill>
                  <a:schemeClr val="dk2"/>
                </a:solidFill>
              </a:rPr>
              <a:t>index </a:t>
            </a:r>
            <a:r>
              <a:rPr b="1" lang="cs" sz="1900">
                <a:solidFill>
                  <a:schemeClr val="dk2"/>
                </a:solidFill>
              </a:rPr>
              <a:t>g</a:t>
            </a:r>
            <a:r>
              <a:rPr lang="cs" sz="1900">
                <a:solidFill>
                  <a:schemeClr val="dk2"/>
                </a:solidFill>
              </a:rPr>
              <a:t> značí </a:t>
            </a:r>
            <a:r>
              <a:rPr b="1" lang="cs" sz="1900">
                <a:solidFill>
                  <a:schemeClr val="dk2"/>
                </a:solidFill>
              </a:rPr>
              <a:t>g</a:t>
            </a:r>
            <a:r>
              <a:rPr lang="cs" sz="1900">
                <a:solidFill>
                  <a:schemeClr val="dk2"/>
                </a:solidFill>
              </a:rPr>
              <a:t>-tý neuron </a:t>
            </a:r>
            <a:r>
              <a:rPr b="1" lang="cs" sz="1900">
                <a:solidFill>
                  <a:schemeClr val="dk2"/>
                </a:solidFill>
              </a:rPr>
              <a:t>k</a:t>
            </a:r>
            <a:r>
              <a:rPr lang="cs" sz="1900">
                <a:solidFill>
                  <a:schemeClr val="dk2"/>
                </a:solidFill>
              </a:rPr>
              <a:t>-té vrstvy, </a:t>
            </a:r>
            <a:r>
              <a:rPr b="1" lang="cs" sz="1900">
                <a:solidFill>
                  <a:schemeClr val="dk2"/>
                </a:solidFill>
              </a:rPr>
              <a:t>h </a:t>
            </a:r>
            <a:r>
              <a:rPr lang="cs" sz="1900">
                <a:solidFill>
                  <a:schemeClr val="dk2"/>
                </a:solidFill>
              </a:rPr>
              <a:t>značí </a:t>
            </a:r>
            <a:r>
              <a:rPr b="1" lang="cs" sz="1900">
                <a:solidFill>
                  <a:schemeClr val="dk2"/>
                </a:solidFill>
              </a:rPr>
              <a:t>h</a:t>
            </a:r>
            <a:r>
              <a:rPr lang="cs" sz="1900">
                <a:solidFill>
                  <a:schemeClr val="dk2"/>
                </a:solidFill>
              </a:rPr>
              <a:t>-tý neuron </a:t>
            </a:r>
            <a:r>
              <a:rPr b="1" lang="cs" sz="1900">
                <a:solidFill>
                  <a:schemeClr val="dk2"/>
                </a:solidFill>
              </a:rPr>
              <a:t>(k-1)-</a:t>
            </a:r>
            <a:r>
              <a:rPr lang="cs" sz="1900">
                <a:solidFill>
                  <a:schemeClr val="dk2"/>
                </a:solidFill>
              </a:rPr>
              <a:t>vrstvy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/>
          <p:nvPr>
            <p:ph type="ctrTitle"/>
          </p:nvPr>
        </p:nvSpPr>
        <p:spPr>
          <a:xfrm>
            <a:off x="311725" y="191975"/>
            <a:ext cx="84126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5329"/>
              <a:buNone/>
            </a:pPr>
            <a:r>
              <a:rPr lang="cs" sz="2522"/>
              <a:t>Backpropagation</a:t>
            </a:r>
            <a:endParaRPr sz="2522"/>
          </a:p>
        </p:txBody>
      </p:sp>
      <p:sp>
        <p:nvSpPr>
          <p:cNvPr id="406" name="Google Shape;406;p56"/>
          <p:cNvSpPr txBox="1"/>
          <p:nvPr/>
        </p:nvSpPr>
        <p:spPr>
          <a:xfrm>
            <a:off x="311725" y="736175"/>
            <a:ext cx="87015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rPr lang="cs" sz="1900">
                <a:solidFill>
                  <a:schemeClr val="dk2"/>
                </a:solidFill>
              </a:rPr>
              <a:t>index </a:t>
            </a:r>
            <a:r>
              <a:rPr b="1" lang="cs" sz="1900">
                <a:solidFill>
                  <a:schemeClr val="dk2"/>
                </a:solidFill>
              </a:rPr>
              <a:t>g</a:t>
            </a:r>
            <a:r>
              <a:rPr lang="cs" sz="1900">
                <a:solidFill>
                  <a:schemeClr val="dk2"/>
                </a:solidFill>
              </a:rPr>
              <a:t> značí </a:t>
            </a:r>
            <a:r>
              <a:rPr b="1" lang="cs" sz="1900">
                <a:solidFill>
                  <a:schemeClr val="dk2"/>
                </a:solidFill>
              </a:rPr>
              <a:t>g</a:t>
            </a:r>
            <a:r>
              <a:rPr lang="cs" sz="1900">
                <a:solidFill>
                  <a:schemeClr val="dk2"/>
                </a:solidFill>
              </a:rPr>
              <a:t>-tý neuron </a:t>
            </a:r>
            <a:r>
              <a:rPr b="1" lang="cs" sz="1900">
                <a:solidFill>
                  <a:schemeClr val="dk2"/>
                </a:solidFill>
              </a:rPr>
              <a:t>k</a:t>
            </a:r>
            <a:r>
              <a:rPr lang="cs" sz="1900">
                <a:solidFill>
                  <a:schemeClr val="dk2"/>
                </a:solidFill>
              </a:rPr>
              <a:t>-té vrstvy, </a:t>
            </a:r>
            <a:r>
              <a:rPr b="1" lang="cs" sz="1900">
                <a:solidFill>
                  <a:schemeClr val="dk2"/>
                </a:solidFill>
              </a:rPr>
              <a:t>h </a:t>
            </a:r>
            <a:r>
              <a:rPr lang="cs" sz="1900">
                <a:solidFill>
                  <a:schemeClr val="dk2"/>
                </a:solidFill>
              </a:rPr>
              <a:t>značí </a:t>
            </a:r>
            <a:r>
              <a:rPr b="1" lang="cs" sz="1900">
                <a:solidFill>
                  <a:schemeClr val="dk2"/>
                </a:solidFill>
              </a:rPr>
              <a:t>h</a:t>
            </a:r>
            <a:r>
              <a:rPr lang="cs" sz="1900">
                <a:solidFill>
                  <a:schemeClr val="dk2"/>
                </a:solidFill>
              </a:rPr>
              <a:t>-tý neuron </a:t>
            </a:r>
            <a:r>
              <a:rPr b="1" lang="cs" sz="1900">
                <a:solidFill>
                  <a:schemeClr val="dk2"/>
                </a:solidFill>
              </a:rPr>
              <a:t>(k-1)-</a:t>
            </a:r>
            <a:r>
              <a:rPr lang="cs" sz="1900">
                <a:solidFill>
                  <a:schemeClr val="dk2"/>
                </a:solidFill>
              </a:rPr>
              <a:t>vrstvy</a:t>
            </a:r>
            <a:endParaRPr sz="19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407" name="Google Shape;40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50" y="1350100"/>
            <a:ext cx="16531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7"/>
          <p:cNvSpPr txBox="1"/>
          <p:nvPr>
            <p:ph type="ctrTitle"/>
          </p:nvPr>
        </p:nvSpPr>
        <p:spPr>
          <a:xfrm>
            <a:off x="311725" y="191975"/>
            <a:ext cx="84126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5329"/>
              <a:buNone/>
            </a:pPr>
            <a:r>
              <a:rPr lang="cs" sz="2522"/>
              <a:t>Backpropagation</a:t>
            </a:r>
            <a:endParaRPr sz="2522"/>
          </a:p>
        </p:txBody>
      </p:sp>
      <p:sp>
        <p:nvSpPr>
          <p:cNvPr id="413" name="Google Shape;413;p57"/>
          <p:cNvSpPr txBox="1"/>
          <p:nvPr/>
        </p:nvSpPr>
        <p:spPr>
          <a:xfrm>
            <a:off x="311725" y="736175"/>
            <a:ext cx="87015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rPr lang="cs" sz="1900">
                <a:solidFill>
                  <a:schemeClr val="dk2"/>
                </a:solidFill>
              </a:rPr>
              <a:t>index </a:t>
            </a:r>
            <a:r>
              <a:rPr b="1" lang="cs" sz="1900">
                <a:solidFill>
                  <a:schemeClr val="dk2"/>
                </a:solidFill>
              </a:rPr>
              <a:t>g</a:t>
            </a:r>
            <a:r>
              <a:rPr lang="cs" sz="1900">
                <a:solidFill>
                  <a:schemeClr val="dk2"/>
                </a:solidFill>
              </a:rPr>
              <a:t> značí </a:t>
            </a:r>
            <a:r>
              <a:rPr b="1" lang="cs" sz="1900">
                <a:solidFill>
                  <a:schemeClr val="dk2"/>
                </a:solidFill>
              </a:rPr>
              <a:t>g</a:t>
            </a:r>
            <a:r>
              <a:rPr lang="cs" sz="1900">
                <a:solidFill>
                  <a:schemeClr val="dk2"/>
                </a:solidFill>
              </a:rPr>
              <a:t>-tý neuron </a:t>
            </a:r>
            <a:r>
              <a:rPr b="1" lang="cs" sz="1900">
                <a:solidFill>
                  <a:schemeClr val="dk2"/>
                </a:solidFill>
              </a:rPr>
              <a:t>k</a:t>
            </a:r>
            <a:r>
              <a:rPr lang="cs" sz="1900">
                <a:solidFill>
                  <a:schemeClr val="dk2"/>
                </a:solidFill>
              </a:rPr>
              <a:t>-té vrstvy, </a:t>
            </a:r>
            <a:r>
              <a:rPr b="1" lang="cs" sz="1900">
                <a:solidFill>
                  <a:schemeClr val="dk2"/>
                </a:solidFill>
              </a:rPr>
              <a:t>h </a:t>
            </a:r>
            <a:r>
              <a:rPr lang="cs" sz="1900">
                <a:solidFill>
                  <a:schemeClr val="dk2"/>
                </a:solidFill>
              </a:rPr>
              <a:t>značí </a:t>
            </a:r>
            <a:r>
              <a:rPr b="1" lang="cs" sz="1900">
                <a:solidFill>
                  <a:schemeClr val="dk2"/>
                </a:solidFill>
              </a:rPr>
              <a:t>h</a:t>
            </a:r>
            <a:r>
              <a:rPr lang="cs" sz="1900">
                <a:solidFill>
                  <a:schemeClr val="dk2"/>
                </a:solidFill>
              </a:rPr>
              <a:t>-tý neuron </a:t>
            </a:r>
            <a:r>
              <a:rPr b="1" lang="cs" sz="1900">
                <a:solidFill>
                  <a:schemeClr val="dk2"/>
                </a:solidFill>
              </a:rPr>
              <a:t>(k-1)-</a:t>
            </a:r>
            <a:r>
              <a:rPr lang="cs" sz="1900">
                <a:solidFill>
                  <a:schemeClr val="dk2"/>
                </a:solidFill>
              </a:rPr>
              <a:t>vrstvy</a:t>
            </a:r>
            <a:endParaRPr sz="19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414" name="Google Shape;41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50" y="1350100"/>
            <a:ext cx="16531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550" y="2071050"/>
            <a:ext cx="2039216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8"/>
          <p:cNvSpPr txBox="1"/>
          <p:nvPr>
            <p:ph type="ctrTitle"/>
          </p:nvPr>
        </p:nvSpPr>
        <p:spPr>
          <a:xfrm>
            <a:off x="311725" y="191975"/>
            <a:ext cx="84126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5329"/>
              <a:buNone/>
            </a:pPr>
            <a:r>
              <a:rPr lang="cs" sz="2522"/>
              <a:t>Backpropagation</a:t>
            </a:r>
            <a:endParaRPr sz="2522"/>
          </a:p>
        </p:txBody>
      </p:sp>
      <p:sp>
        <p:nvSpPr>
          <p:cNvPr id="421" name="Google Shape;421;p58"/>
          <p:cNvSpPr txBox="1"/>
          <p:nvPr/>
        </p:nvSpPr>
        <p:spPr>
          <a:xfrm>
            <a:off x="311725" y="736175"/>
            <a:ext cx="870150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rPr lang="cs" sz="1900">
                <a:solidFill>
                  <a:schemeClr val="dk2"/>
                </a:solidFill>
              </a:rPr>
              <a:t>index </a:t>
            </a:r>
            <a:r>
              <a:rPr b="1" lang="cs" sz="1900">
                <a:solidFill>
                  <a:schemeClr val="dk2"/>
                </a:solidFill>
              </a:rPr>
              <a:t>g</a:t>
            </a:r>
            <a:r>
              <a:rPr lang="cs" sz="1900">
                <a:solidFill>
                  <a:schemeClr val="dk2"/>
                </a:solidFill>
              </a:rPr>
              <a:t> značí </a:t>
            </a:r>
            <a:r>
              <a:rPr b="1" lang="cs" sz="1900">
                <a:solidFill>
                  <a:schemeClr val="dk2"/>
                </a:solidFill>
              </a:rPr>
              <a:t>g</a:t>
            </a:r>
            <a:r>
              <a:rPr lang="cs" sz="1900">
                <a:solidFill>
                  <a:schemeClr val="dk2"/>
                </a:solidFill>
              </a:rPr>
              <a:t>-tý neuron </a:t>
            </a:r>
            <a:r>
              <a:rPr b="1" lang="cs" sz="1900">
                <a:solidFill>
                  <a:schemeClr val="dk2"/>
                </a:solidFill>
              </a:rPr>
              <a:t>k</a:t>
            </a:r>
            <a:r>
              <a:rPr lang="cs" sz="1900">
                <a:solidFill>
                  <a:schemeClr val="dk2"/>
                </a:solidFill>
              </a:rPr>
              <a:t>-té vrstvy, </a:t>
            </a:r>
            <a:r>
              <a:rPr b="1" lang="cs" sz="1900">
                <a:solidFill>
                  <a:schemeClr val="dk2"/>
                </a:solidFill>
              </a:rPr>
              <a:t>h </a:t>
            </a:r>
            <a:r>
              <a:rPr lang="cs" sz="1900">
                <a:solidFill>
                  <a:schemeClr val="dk2"/>
                </a:solidFill>
              </a:rPr>
              <a:t>značí </a:t>
            </a:r>
            <a:r>
              <a:rPr b="1" lang="cs" sz="1900">
                <a:solidFill>
                  <a:schemeClr val="dk2"/>
                </a:solidFill>
              </a:rPr>
              <a:t>h</a:t>
            </a:r>
            <a:r>
              <a:rPr lang="cs" sz="1900">
                <a:solidFill>
                  <a:schemeClr val="dk2"/>
                </a:solidFill>
              </a:rPr>
              <a:t>-tý neuron </a:t>
            </a:r>
            <a:r>
              <a:rPr b="1" lang="cs" sz="1900">
                <a:solidFill>
                  <a:schemeClr val="dk2"/>
                </a:solidFill>
              </a:rPr>
              <a:t>(k-1)-</a:t>
            </a:r>
            <a:r>
              <a:rPr lang="cs" sz="1900">
                <a:solidFill>
                  <a:schemeClr val="dk2"/>
                </a:solidFill>
              </a:rPr>
              <a:t>vrstvy</a:t>
            </a:r>
            <a:endParaRPr sz="19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422" name="Google Shape;42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50" y="1350100"/>
            <a:ext cx="16531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550" y="2071050"/>
            <a:ext cx="2039216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550" y="2844800"/>
            <a:ext cx="1068135" cy="3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"/>
          <p:cNvSpPr txBox="1"/>
          <p:nvPr>
            <p:ph type="ctrTitle"/>
          </p:nvPr>
        </p:nvSpPr>
        <p:spPr>
          <a:xfrm>
            <a:off x="311725" y="191975"/>
            <a:ext cx="84126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5329"/>
              <a:buNone/>
            </a:pPr>
            <a:r>
              <a:rPr lang="cs" sz="2522"/>
              <a:t>Backpropagation</a:t>
            </a:r>
            <a:endParaRPr sz="2522"/>
          </a:p>
        </p:txBody>
      </p:sp>
      <p:sp>
        <p:nvSpPr>
          <p:cNvPr id="430" name="Google Shape;430;p59"/>
          <p:cNvSpPr txBox="1"/>
          <p:nvPr/>
        </p:nvSpPr>
        <p:spPr>
          <a:xfrm>
            <a:off x="311725" y="736175"/>
            <a:ext cx="87015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rPr lang="cs" sz="1900">
                <a:solidFill>
                  <a:schemeClr val="dk2"/>
                </a:solidFill>
              </a:rPr>
              <a:t>index </a:t>
            </a:r>
            <a:r>
              <a:rPr b="1" lang="cs" sz="1900">
                <a:solidFill>
                  <a:schemeClr val="dk2"/>
                </a:solidFill>
              </a:rPr>
              <a:t>g</a:t>
            </a:r>
            <a:r>
              <a:rPr lang="cs" sz="1900">
                <a:solidFill>
                  <a:schemeClr val="dk2"/>
                </a:solidFill>
              </a:rPr>
              <a:t> značí </a:t>
            </a:r>
            <a:r>
              <a:rPr b="1" lang="cs" sz="1900">
                <a:solidFill>
                  <a:schemeClr val="dk2"/>
                </a:solidFill>
              </a:rPr>
              <a:t>g</a:t>
            </a:r>
            <a:r>
              <a:rPr lang="cs" sz="1900">
                <a:solidFill>
                  <a:schemeClr val="dk2"/>
                </a:solidFill>
              </a:rPr>
              <a:t>-tý neuron </a:t>
            </a:r>
            <a:r>
              <a:rPr b="1" lang="cs" sz="1900">
                <a:solidFill>
                  <a:schemeClr val="dk2"/>
                </a:solidFill>
              </a:rPr>
              <a:t>k</a:t>
            </a:r>
            <a:r>
              <a:rPr lang="cs" sz="1900">
                <a:solidFill>
                  <a:schemeClr val="dk2"/>
                </a:solidFill>
              </a:rPr>
              <a:t>-té vrstvy, </a:t>
            </a:r>
            <a:r>
              <a:rPr b="1" lang="cs" sz="1900">
                <a:solidFill>
                  <a:schemeClr val="dk2"/>
                </a:solidFill>
              </a:rPr>
              <a:t>h </a:t>
            </a:r>
            <a:r>
              <a:rPr lang="cs" sz="1900">
                <a:solidFill>
                  <a:schemeClr val="dk2"/>
                </a:solidFill>
              </a:rPr>
              <a:t>značí </a:t>
            </a:r>
            <a:r>
              <a:rPr b="1" lang="cs" sz="1900">
                <a:solidFill>
                  <a:schemeClr val="dk2"/>
                </a:solidFill>
              </a:rPr>
              <a:t>h</a:t>
            </a:r>
            <a:r>
              <a:rPr lang="cs" sz="1900">
                <a:solidFill>
                  <a:schemeClr val="dk2"/>
                </a:solidFill>
              </a:rPr>
              <a:t>-tý neuron </a:t>
            </a:r>
            <a:r>
              <a:rPr b="1" lang="cs" sz="1900">
                <a:solidFill>
                  <a:schemeClr val="dk2"/>
                </a:solidFill>
              </a:rPr>
              <a:t>(k-1)-</a:t>
            </a:r>
            <a:r>
              <a:rPr lang="cs" sz="1900">
                <a:solidFill>
                  <a:schemeClr val="dk2"/>
                </a:solidFill>
              </a:rPr>
              <a:t>vrstvy</a:t>
            </a:r>
            <a:endParaRPr sz="19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rPr lang="cs" sz="1900">
                <a:solidFill>
                  <a:schemeClr val="dk2"/>
                </a:solidFill>
              </a:rPr>
              <a:t>pro derivace získáme </a:t>
            </a:r>
            <a:endParaRPr sz="19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900">
                <a:solidFill>
                  <a:schemeClr val="dk2"/>
                </a:solidFill>
              </a:rPr>
              <a:t>velmi podobné výsledky: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431" name="Google Shape;43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50" y="1350100"/>
            <a:ext cx="16531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550" y="2071050"/>
            <a:ext cx="2039216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550" y="2844800"/>
            <a:ext cx="1068135" cy="3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0"/>
          <p:cNvSpPr txBox="1"/>
          <p:nvPr>
            <p:ph type="ctrTitle"/>
          </p:nvPr>
        </p:nvSpPr>
        <p:spPr>
          <a:xfrm>
            <a:off x="311725" y="191975"/>
            <a:ext cx="84126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5329"/>
              <a:buNone/>
            </a:pPr>
            <a:r>
              <a:rPr lang="cs" sz="2522"/>
              <a:t>Backpropagation</a:t>
            </a:r>
            <a:endParaRPr sz="2522"/>
          </a:p>
        </p:txBody>
      </p:sp>
      <p:sp>
        <p:nvSpPr>
          <p:cNvPr id="439" name="Google Shape;439;p60"/>
          <p:cNvSpPr txBox="1"/>
          <p:nvPr/>
        </p:nvSpPr>
        <p:spPr>
          <a:xfrm>
            <a:off x="311725" y="736175"/>
            <a:ext cx="87015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rPr lang="cs" sz="1900">
                <a:solidFill>
                  <a:schemeClr val="dk2"/>
                </a:solidFill>
              </a:rPr>
              <a:t>index </a:t>
            </a:r>
            <a:r>
              <a:rPr b="1" lang="cs" sz="1900">
                <a:solidFill>
                  <a:schemeClr val="dk2"/>
                </a:solidFill>
              </a:rPr>
              <a:t>g</a:t>
            </a:r>
            <a:r>
              <a:rPr lang="cs" sz="1900">
                <a:solidFill>
                  <a:schemeClr val="dk2"/>
                </a:solidFill>
              </a:rPr>
              <a:t> značí </a:t>
            </a:r>
            <a:r>
              <a:rPr b="1" lang="cs" sz="1900">
                <a:solidFill>
                  <a:schemeClr val="dk2"/>
                </a:solidFill>
              </a:rPr>
              <a:t>g</a:t>
            </a:r>
            <a:r>
              <a:rPr lang="cs" sz="1900">
                <a:solidFill>
                  <a:schemeClr val="dk2"/>
                </a:solidFill>
              </a:rPr>
              <a:t>-tý neuron </a:t>
            </a:r>
            <a:r>
              <a:rPr b="1" lang="cs" sz="1900">
                <a:solidFill>
                  <a:schemeClr val="dk2"/>
                </a:solidFill>
              </a:rPr>
              <a:t>k</a:t>
            </a:r>
            <a:r>
              <a:rPr lang="cs" sz="1900">
                <a:solidFill>
                  <a:schemeClr val="dk2"/>
                </a:solidFill>
              </a:rPr>
              <a:t>-té vrstvy, </a:t>
            </a:r>
            <a:r>
              <a:rPr b="1" lang="cs" sz="1900">
                <a:solidFill>
                  <a:schemeClr val="dk2"/>
                </a:solidFill>
              </a:rPr>
              <a:t>h </a:t>
            </a:r>
            <a:r>
              <a:rPr lang="cs" sz="1900">
                <a:solidFill>
                  <a:schemeClr val="dk2"/>
                </a:solidFill>
              </a:rPr>
              <a:t>značí </a:t>
            </a:r>
            <a:r>
              <a:rPr b="1" lang="cs" sz="1900">
                <a:solidFill>
                  <a:schemeClr val="dk2"/>
                </a:solidFill>
              </a:rPr>
              <a:t>h</a:t>
            </a:r>
            <a:r>
              <a:rPr lang="cs" sz="1900">
                <a:solidFill>
                  <a:schemeClr val="dk2"/>
                </a:solidFill>
              </a:rPr>
              <a:t>-tý neuron </a:t>
            </a:r>
            <a:r>
              <a:rPr b="1" lang="cs" sz="1900">
                <a:solidFill>
                  <a:schemeClr val="dk2"/>
                </a:solidFill>
              </a:rPr>
              <a:t>(k-1)-</a:t>
            </a:r>
            <a:r>
              <a:rPr lang="cs" sz="1900">
                <a:solidFill>
                  <a:schemeClr val="dk2"/>
                </a:solidFill>
              </a:rPr>
              <a:t>vrstvy</a:t>
            </a:r>
            <a:endParaRPr sz="19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rPr lang="cs" sz="1900">
                <a:solidFill>
                  <a:schemeClr val="dk2"/>
                </a:solidFill>
              </a:rPr>
              <a:t>pro derivace získáme </a:t>
            </a:r>
            <a:endParaRPr sz="19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900">
                <a:solidFill>
                  <a:schemeClr val="dk2"/>
                </a:solidFill>
              </a:rPr>
              <a:t>velmi podobné výsledky: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440" name="Google Shape;44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50" y="1350100"/>
            <a:ext cx="16531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550" y="2071050"/>
            <a:ext cx="2039216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550" y="2844800"/>
            <a:ext cx="1068135" cy="3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6900" y="1785625"/>
            <a:ext cx="5307099" cy="33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/>
          <p:nvPr>
            <p:ph type="ctrTitle"/>
          </p:nvPr>
        </p:nvSpPr>
        <p:spPr>
          <a:xfrm>
            <a:off x="311725" y="191975"/>
            <a:ext cx="84126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5329"/>
              <a:buNone/>
            </a:pPr>
            <a:r>
              <a:rPr lang="cs" sz="2522"/>
              <a:t>Backpropagation</a:t>
            </a:r>
            <a:endParaRPr sz="2522"/>
          </a:p>
        </p:txBody>
      </p:sp>
      <p:sp>
        <p:nvSpPr>
          <p:cNvPr id="449" name="Google Shape;449;p61"/>
          <p:cNvSpPr txBox="1"/>
          <p:nvPr/>
        </p:nvSpPr>
        <p:spPr>
          <a:xfrm>
            <a:off x="311725" y="3656900"/>
            <a:ext cx="8701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450" name="Google Shape;450;p61"/>
          <p:cNvSpPr txBox="1"/>
          <p:nvPr/>
        </p:nvSpPr>
        <p:spPr>
          <a:xfrm>
            <a:off x="464125" y="888575"/>
            <a:ext cx="87015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rPr lang="cs" sz="1900">
                <a:solidFill>
                  <a:schemeClr val="dk2"/>
                </a:solidFill>
              </a:rPr>
              <a:t>znovu použijeme vzorec pro derivaci složené funkce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25" y="191975"/>
            <a:ext cx="85206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80"/>
              <a:t>Účelová funkce</a:t>
            </a:r>
            <a:endParaRPr sz="4580"/>
          </a:p>
        </p:txBody>
      </p:sp>
      <p:sp>
        <p:nvSpPr>
          <p:cNvPr id="80" name="Google Shape;80;p17"/>
          <p:cNvSpPr txBox="1"/>
          <p:nvPr/>
        </p:nvSpPr>
        <p:spPr>
          <a:xfrm>
            <a:off x="311725" y="1510750"/>
            <a:ext cx="87015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Funkce všech vah a biasů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Měří, jak “dobře” se síť chová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Rozdíl mezi výstupem ze sítě a labelů</a:t>
            </a:r>
            <a:endParaRPr sz="2800">
              <a:solidFill>
                <a:schemeClr val="dk2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cs" sz="2800">
                <a:solidFill>
                  <a:schemeClr val="dk2"/>
                </a:solidFill>
              </a:rPr>
              <a:t>např. 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938" y="3143600"/>
            <a:ext cx="3905716" cy="12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type="ctrTitle"/>
          </p:nvPr>
        </p:nvSpPr>
        <p:spPr>
          <a:xfrm>
            <a:off x="311725" y="191975"/>
            <a:ext cx="84126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5329"/>
              <a:buNone/>
            </a:pPr>
            <a:r>
              <a:rPr lang="cs" sz="2522"/>
              <a:t>Backpropagation</a:t>
            </a:r>
            <a:endParaRPr sz="2522"/>
          </a:p>
        </p:txBody>
      </p:sp>
      <p:sp>
        <p:nvSpPr>
          <p:cNvPr id="456" name="Google Shape;456;p62"/>
          <p:cNvSpPr txBox="1"/>
          <p:nvPr/>
        </p:nvSpPr>
        <p:spPr>
          <a:xfrm>
            <a:off x="311725" y="3656900"/>
            <a:ext cx="8701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457" name="Google Shape;45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50" y="1338925"/>
            <a:ext cx="5423524" cy="20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2"/>
          <p:cNvSpPr txBox="1"/>
          <p:nvPr/>
        </p:nvSpPr>
        <p:spPr>
          <a:xfrm>
            <a:off x="464125" y="888575"/>
            <a:ext cx="87015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rPr lang="cs" sz="1900">
                <a:solidFill>
                  <a:schemeClr val="dk2"/>
                </a:solidFill>
              </a:rPr>
              <a:t>znovu použijeme vzorec pro derivaci složené funkce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3"/>
          <p:cNvSpPr txBox="1"/>
          <p:nvPr>
            <p:ph type="ctrTitle"/>
          </p:nvPr>
        </p:nvSpPr>
        <p:spPr>
          <a:xfrm>
            <a:off x="311725" y="191975"/>
            <a:ext cx="8412600" cy="3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5329"/>
              <a:buNone/>
            </a:pPr>
            <a:r>
              <a:rPr lang="cs" sz="2522"/>
              <a:t>Backpropagation</a:t>
            </a:r>
            <a:endParaRPr sz="2522"/>
          </a:p>
        </p:txBody>
      </p:sp>
      <p:sp>
        <p:nvSpPr>
          <p:cNvPr id="464" name="Google Shape;464;p63"/>
          <p:cNvSpPr txBox="1"/>
          <p:nvPr/>
        </p:nvSpPr>
        <p:spPr>
          <a:xfrm>
            <a:off x="311725" y="3656900"/>
            <a:ext cx="87015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rPr lang="cs" sz="1900">
                <a:solidFill>
                  <a:schemeClr val="dk2"/>
                </a:solidFill>
              </a:rPr>
              <a:t>v reálu se nepočítá prvek po prvku, ale využívá se maticového násobení a Hadamardova produktu (viz kniha) - příště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465" name="Google Shape;46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50" y="1338925"/>
            <a:ext cx="5423524" cy="20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63"/>
          <p:cNvSpPr txBox="1"/>
          <p:nvPr/>
        </p:nvSpPr>
        <p:spPr>
          <a:xfrm>
            <a:off x="464125" y="888575"/>
            <a:ext cx="87015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</a:pPr>
            <a:r>
              <a:rPr lang="cs" sz="1900">
                <a:solidFill>
                  <a:schemeClr val="dk2"/>
                </a:solidFill>
              </a:rPr>
              <a:t>znovu použijeme vzorec pro derivaci složené funkce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11700" y="207125"/>
            <a:ext cx="8520600" cy="7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Gradient descent</a:t>
            </a:r>
            <a:endParaRPr sz="4580"/>
          </a:p>
        </p:txBody>
      </p:sp>
      <p:sp>
        <p:nvSpPr>
          <p:cNvPr id="87" name="Google Shape;87;p18"/>
          <p:cNvSpPr txBox="1"/>
          <p:nvPr/>
        </p:nvSpPr>
        <p:spPr>
          <a:xfrm>
            <a:off x="410350" y="970925"/>
            <a:ext cx="8701500" cy="19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Váhy a biasy upravujeme v každém kroku gradient descentu na základě tréninkových dat v batchi. </a:t>
            </a:r>
            <a:r>
              <a:rPr lang="cs" sz="2600">
                <a:solidFill>
                  <a:schemeClr val="dk2"/>
                </a:solidFill>
              </a:rPr>
              <a:t>Pohybujeme se ve “směru” záporného gradientu účelové funkce</a:t>
            </a:r>
            <a:endParaRPr b="1"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0" y="207125"/>
            <a:ext cx="8520600" cy="7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Gradient descent</a:t>
            </a:r>
            <a:endParaRPr sz="4580"/>
          </a:p>
        </p:txBody>
      </p:sp>
      <p:sp>
        <p:nvSpPr>
          <p:cNvPr id="93" name="Google Shape;93;p19"/>
          <p:cNvSpPr txBox="1"/>
          <p:nvPr/>
        </p:nvSpPr>
        <p:spPr>
          <a:xfrm>
            <a:off x="410350" y="970925"/>
            <a:ext cx="87015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Váhy a biasy upravujeme v každém kroku gradient descentu na základě tréninkových dat v batchi. Pohybujeme se ve “směru” záporného gradientu účelové funkce</a:t>
            </a:r>
            <a:endParaRPr sz="26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cs" sz="2600">
                <a:solidFill>
                  <a:schemeClr val="dk2"/>
                </a:solidFill>
              </a:rPr>
              <a:t>Tím docílíme nejvyššího poklesu hodnoty účelové funkce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311700" y="207125"/>
            <a:ext cx="8520600" cy="7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s" sz="4580"/>
              <a:t>Gradient descent</a:t>
            </a:r>
            <a:endParaRPr sz="4580"/>
          </a:p>
        </p:txBody>
      </p:sp>
      <p:sp>
        <p:nvSpPr>
          <p:cNvPr id="99" name="Google Shape;99;p20"/>
          <p:cNvSpPr txBox="1"/>
          <p:nvPr/>
        </p:nvSpPr>
        <p:spPr>
          <a:xfrm>
            <a:off x="410350" y="970925"/>
            <a:ext cx="8701500" cy="42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Váhy a biasy upravujeme v každém kroku gradient descentu na základě tréninkových dat v batchi. Pohybujeme se ve “směru” záporného gradientu účelové funkce</a:t>
            </a:r>
            <a:endParaRPr sz="26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cs" sz="2600">
                <a:solidFill>
                  <a:schemeClr val="dk2"/>
                </a:solidFill>
              </a:rPr>
              <a:t>Tím docílíme nejvyššího poklesu hodnoty účelové funkce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cs" sz="2600">
                <a:solidFill>
                  <a:schemeClr val="dk2"/>
                </a:solidFill>
              </a:rPr>
              <a:t>Poznámka: čím větší je hodnota prvku gradientu, tím citlivější je účelová funkce na změnu příslušné proměnné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1835900" y="2374525"/>
            <a:ext cx="8914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900">
                <a:solidFill>
                  <a:schemeClr val="dk2"/>
                </a:solidFill>
              </a:rPr>
              <a:t>Jak gradient spočítat?</a:t>
            </a:r>
            <a:endParaRPr b="1" sz="3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