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118fb28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118fb28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18fb28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18fb28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18fb28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18fb28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18fb288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18fb288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118fb288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118fb288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18fb28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118fb28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18fb28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18fb28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118fb288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118fb288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18fb28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118fb28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18fb288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118fb288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b65633e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b65633e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18fb288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118fb288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118fb288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118fb288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118fb288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118fb288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118fb288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118fb288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118fb288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118fb288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118fb288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118fb288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118fb288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118fb288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118fb288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118fb288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18fb288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18fb288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118fb288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118fb288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118fb2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118fb2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118fb288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118fb288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118fb288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118fb288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118fb288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118fb288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118fb288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118fb288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118fb288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118fb288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118fb288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118fb288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118fb288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118fb288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118fb288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118fb288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118fb288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118fb288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118fb288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118fb288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18fb28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18fb28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118fb288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118fb288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118fb288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118fb288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118fb288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118fb288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118fb288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118fb288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118fb288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118fb288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118fb288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5118fb288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118fb288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118fb288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118fb288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118fb288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118fb288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118fb288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5118fb288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5118fb288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8fb28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8fb28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5118fb288c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5118fb288c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118fb288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118fb288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118fb288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5118fb288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118fb288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118fb288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118fb288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5118fb288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118fb288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118fb288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5118fb288c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5118fb288c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5118fb288c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5118fb288c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118fb288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5118fb288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118fb288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118fb288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8fb28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8fb28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118fb288c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118fb288c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5118fb288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5118fb288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5118fb288c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5118fb288c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118fb288c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118fb288c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5118fb288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5118fb288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118fb288c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5118fb288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118fb288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5118fb288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118fb288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118fb288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5118fb288c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5118fb288c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5118fb288c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5118fb288c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18fb28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18fb28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5118fb288c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5118fb288c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5118fb288c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5118fb288c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118fb28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118fb28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118fb28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118fb28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Relationship Id="rId4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Relationship Id="rId4" Type="http://schemas.openxmlformats.org/officeDocument/2006/relationships/image" Target="../media/image44.png"/><Relationship Id="rId5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Relationship Id="rId4" Type="http://schemas.openxmlformats.org/officeDocument/2006/relationships/image" Target="../media/image44.png"/><Relationship Id="rId5" Type="http://schemas.openxmlformats.org/officeDocument/2006/relationships/image" Target="../media/image36.png"/><Relationship Id="rId6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Relationship Id="rId4" Type="http://schemas.openxmlformats.org/officeDocument/2006/relationships/image" Target="../media/image39.png"/><Relationship Id="rId5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0325" y="1653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Backpropagation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744575"/>
            <a:ext cx="85206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5200">
                <a:solidFill>
                  <a:srgbClr val="000000"/>
                </a:solidFill>
              </a:rPr>
              <a:t>Jak se neuronové sítě učí</a:t>
            </a:r>
            <a:endParaRPr sz="52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975" y="2275875"/>
            <a:ext cx="3333300" cy="26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21250" y="623925"/>
            <a:ext cx="8701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Zavedeme </a:t>
            </a:r>
            <a:r>
              <a:rPr b="1" i="1" lang="cs" sz="2800">
                <a:solidFill>
                  <a:schemeClr val="dk2"/>
                </a:solidFill>
              </a:rPr>
              <a:t>chybu j-tého neuronu v l-té vrstvě: </a:t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Trošku změníme</a:t>
            </a:r>
            <a:r>
              <a:rPr lang="cs" sz="2800">
                <a:solidFill>
                  <a:schemeClr val="dk2"/>
                </a:solidFill>
              </a:rPr>
              <a:t> chování neuronu, takže místo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To vede ke změně účelové funkce o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Pokud je      velké, můžeme hodnotu úč. funkce snížit volbou      (s opačným znaménkem)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5&quot;,&quot;type&quot;:&quot;$$&quot;,&quot;font&quot;:{&quot;color&quot;:&quot;#595959&quot;,&quot;family&quot;:&quot;Arial&quot;,&quot;size&quot;:28},&quot;code&quot;:&quot;$$\\delta_{j}^{l}$$&quot;,&quot;aid&quot;:null,&quot;backgroundColor&quot;:&quot;#FFFFFF&quot;,&quot;ts&quot;:1686406426362,&quot;cs&quot;:&quot;gHGsltGLa6wQyZPBwFDaSg==&quot;,&quot;size&quot;:{&quot;width&quot;:30.5,&quot;height&quot;:56.833333333333336}}"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698" y="701550"/>
            <a:ext cx="247075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sigma\\left(z_{j}^{l}\\right)\\;\\text{je}\\,\\text{výstup}\\,\\text{z}\\,\\text{neuronu}\\;\\sigma\\left(z_{j}^{l}+\\Delta z_{j}^{l}\\right)$$&quot;,&quot;id&quot;:&quot;6&quot;,&quot;aid&quot;:null,&quot;font&quot;:{&quot;size&quot;:20,&quot;color&quot;:&quot;#595959&quot;,&quot;family&quot;:&quot;Arial&quot;},&quot;type&quot;:&quot;$$&quot;,&quot;backgroundColor&quot;:&quot;#FFFFFF&quot;,&quot;ts&quot;:1686407121154,&quot;cs&quot;:&quot;wTJaCbVdf2CzP2STSKuQeQ==&quot;,&quot;size&quot;:{&quot;width&quot;:499,&quot;height&quot;:40.5}}"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69" y="1734248"/>
            <a:ext cx="4752975" cy="38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id&quot;:&quot;7&quot;,&quot;code&quot;:&quot;$$\\frac{\\partial C}{\\partial z_{j}^{l}}\\Delta z_{j}^{l}$$&quot;,&quot;font&quot;:{&quot;family&quot;:&quot;Arial&quot;,&quot;color&quot;:&quot;#595959&quot;,&quot;size&quot;:28},&quot;aid&quot;:null,&quot;ts&quot;:1686407205275,&quot;cs&quot;:&quot;wKHp/qWdEuYhFr6Fiet0wg==&quot;,&quot;size&quot;:{&quot;width&quot;:143.5,&quot;height&quot;:115.66666666666667}}"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650" y="2120000"/>
            <a:ext cx="757275" cy="61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2688" y="3040646"/>
            <a:ext cx="365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 z_{j}^{l}$$&quot;,&quot;font&quot;:{&quot;family&quot;:&quot;Arial&quot;,&quot;color&quot;:&quot;#595959&quot;,&quot;size&quot;:28},&quot;backgroundColor&quot;:&quot;#FFFFFF&quot;,&quot;aid&quot;:null,&quot;type&quot;:&quot;$$&quot;,&quot;id&quot;:&quot;8&quot;,&quot;ts&quot;:1686407548722,&quot;cs&quot;:&quot;ifMkqF5RoOENOj+ZQA/KPg==&quot;,&quot;size&quot;:{&quot;width&quot;:67.5,&quot;height&quot;:56.833333333333336}}"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5275" y="3768495"/>
            <a:ext cx="425308" cy="3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221250" y="623925"/>
            <a:ext cx="8701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Zavedeme </a:t>
            </a:r>
            <a:r>
              <a:rPr b="1" i="1" lang="cs" sz="2800">
                <a:solidFill>
                  <a:schemeClr val="dk2"/>
                </a:solidFill>
              </a:rPr>
              <a:t>chybu j-tého neuronu v l-té vrstvě: </a:t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Trošku změníme</a:t>
            </a:r>
            <a:r>
              <a:rPr lang="cs" sz="2800">
                <a:solidFill>
                  <a:schemeClr val="dk2"/>
                </a:solidFill>
              </a:rPr>
              <a:t> chování neuronu, takže místo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To vede ke změně účelové funkce o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Pokud je      velké, můžeme hodnotu úč. funkce snížit volbou      (s opačným znaménkem)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Pokud je malé, nic moc nezmůžeme. 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5&quot;,&quot;type&quot;:&quot;$$&quot;,&quot;font&quot;:{&quot;color&quot;:&quot;#595959&quot;,&quot;family&quot;:&quot;Arial&quot;,&quot;size&quot;:28},&quot;code&quot;:&quot;$$\\delta_{j}^{l}$$&quot;,&quot;aid&quot;:null,&quot;backgroundColor&quot;:&quot;#FFFFFF&quot;,&quot;ts&quot;:1686406426362,&quot;cs&quot;:&quot;gHGsltGLa6wQyZPBwFDaSg==&quot;,&quot;size&quot;:{&quot;width&quot;:30.5,&quot;height&quot;:56.833333333333336}}"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698" y="701550"/>
            <a:ext cx="247075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sigma\\left(z_{j}^{l}\\right)\\;\\text{je}\\,\\text{výstup}\\,\\text{z}\\,\\text{neuronu}\\;\\sigma\\left(z_{j}^{l}+\\Delta z_{j}^{l}\\right)$$&quot;,&quot;id&quot;:&quot;6&quot;,&quot;aid&quot;:null,&quot;font&quot;:{&quot;size&quot;:20,&quot;color&quot;:&quot;#595959&quot;,&quot;family&quot;:&quot;Arial&quot;},&quot;type&quot;:&quot;$$&quot;,&quot;backgroundColor&quot;:&quot;#FFFFFF&quot;,&quot;ts&quot;:1686407121154,&quot;cs&quot;:&quot;wTJaCbVdf2CzP2STSKuQeQ==&quot;,&quot;size&quot;:{&quot;width&quot;:499,&quot;height&quot;:40.5}}"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69" y="1734248"/>
            <a:ext cx="4752975" cy="38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id&quot;:&quot;7&quot;,&quot;code&quot;:&quot;$$\\frac{\\partial C}{\\partial z_{j}^{l}}\\Delta z_{j}^{l}$$&quot;,&quot;font&quot;:{&quot;family&quot;:&quot;Arial&quot;,&quot;color&quot;:&quot;#595959&quot;,&quot;size&quot;:28},&quot;aid&quot;:null,&quot;ts&quot;:1686407205275,&quot;cs&quot;:&quot;wKHp/qWdEuYhFr6Fiet0wg==&quot;,&quot;size&quot;:{&quot;width&quot;:143.5,&quot;height&quot;:115.66666666666667}}"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650" y="2120000"/>
            <a:ext cx="757275" cy="61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2688" y="3040646"/>
            <a:ext cx="365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 z_{j}^{l}$$&quot;,&quot;font&quot;:{&quot;family&quot;:&quot;Arial&quot;,&quot;color&quot;:&quot;#595959&quot;,&quot;size&quot;:28},&quot;backgroundColor&quot;:&quot;#FFFFFF&quot;,&quot;aid&quot;:null,&quot;type&quot;:&quot;$$&quot;,&quot;id&quot;:&quot;8&quot;,&quot;ts&quot;:1686407548722,&quot;cs&quot;:&quot;ifMkqF5RoOENOj+ZQA/KPg==&quot;,&quot;size&quot;:{&quot;width&quot;:67.5,&quot;height&quot;:56.833333333333336}}" id="136" name="Google Shape;13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5275" y="3768495"/>
            <a:ext cx="425308" cy="3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se tedy dá chápat jako chyba konkrétního neuronu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626921"/>
            <a:ext cx="3651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221250" y="623925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se tedy dá chápat jako chyba konkrétního neuronu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Proto </a:t>
            </a:r>
            <a:r>
              <a:rPr b="1" i="1" lang="cs" sz="2800">
                <a:solidFill>
                  <a:schemeClr val="dk2"/>
                </a:solidFill>
              </a:rPr>
              <a:t>chyba j-tého neuronu v l-té vrstvě </a:t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code&quot;:&quot;$$\\delta_{j}^{l}\\equiv\\frac{\\partial C}{\\partial z_{j}^{l}}$$&quot;,&quot;font&quot;:{&quot;size&quot;:23.5,&quot;family&quot;:&quot;Arial&quot;,&quot;color&quot;:&quot;#595959&quot;},&quot;id&quot;:&quot;5&quot;,&quot;aid&quot;:null,&quot;ts&quot;:1686407686202,&quot;cs&quot;:&quot;fqfrxjAUuVCD28F0BLq65g==&quot;,&quot;size&quot;:{&quot;width&quot;:138.99999999999997,&quot;height&quot;:97.1666666666667}}"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00" y="2410098"/>
            <a:ext cx="950124" cy="66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63" y="626921"/>
            <a:ext cx="3651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221250" y="623925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se tedy dá chápat jako chyba konkrétního neuronu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Proto </a:t>
            </a:r>
            <a:r>
              <a:rPr b="1" i="1" lang="cs" sz="2800">
                <a:solidFill>
                  <a:schemeClr val="dk2"/>
                </a:solidFill>
              </a:rPr>
              <a:t>chyba j-tého neuronu v l-té vrstvě </a:t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Vektor chyb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lang="cs" sz="2800">
                <a:solidFill>
                  <a:schemeClr val="dk2"/>
                </a:solidFill>
              </a:rPr>
              <a:t>-té vrstvy označíme jako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code&quot;:&quot;$$\\delta_{j}^{l}\\equiv\\frac{\\partial C}{\\partial z_{j}^{l}}$$&quot;,&quot;font&quot;:{&quot;size&quot;:23.5,&quot;family&quot;:&quot;Arial&quot;,&quot;color&quot;:&quot;#595959&quot;},&quot;id&quot;:&quot;5&quot;,&quot;aid&quot;:null,&quot;ts&quot;:1686407686202,&quot;cs&quot;:&quot;fqfrxjAUuVCD28F0BLq65g==&quot;,&quot;size&quot;:{&quot;width&quot;:138.99999999999997,&quot;height&quot;:97.1666666666667}}"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00" y="2410098"/>
            <a:ext cx="950124" cy="66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63" y="626921"/>
            <a:ext cx="365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^{l}$$&quot;,&quot;font&quot;:{&quot;family&quot;:&quot;Arial&quot;,&quot;size&quot;:28,&quot;color&quot;:&quot;#595959&quot;},&quot;backgroundColor&quot;:&quot;#FFFFFF&quot;,&quot;id&quot;:&quot;9&quot;,&quot;type&quot;:&quot;$$&quot;,&quot;aid&quot;:null,&quot;ts&quot;:1686407766266,&quot;cs&quot;:&quot;XUUwm36S9xfa4qovW849Ww==&quot;,&quot;size&quot;:{&quot;width&quot;:26.333333333333332,&quot;height&quot;:40}}"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250" y="3129175"/>
            <a:ext cx="2508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221250" y="623925"/>
            <a:ext cx="8701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se tedy dá chápat jako chyba konkrétního neuronu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Proto </a:t>
            </a:r>
            <a:r>
              <a:rPr b="1" i="1" lang="cs" sz="2800">
                <a:solidFill>
                  <a:schemeClr val="dk2"/>
                </a:solidFill>
              </a:rPr>
              <a:t>chyba j-tého neuronu v l-té vrstvě </a:t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Vektor chyb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lang="cs" sz="2800">
                <a:solidFill>
                  <a:schemeClr val="dk2"/>
                </a:solidFill>
              </a:rPr>
              <a:t>-té vrstvy označíme jako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neměníme přímo output neuronu (tj. po aplikaci aktivační funkce)?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code&quot;:&quot;$$\\delta_{j}^{l}\\equiv\\frac{\\partial C}{\\partial z_{j}^{l}}$$&quot;,&quot;font&quot;:{&quot;size&quot;:23.5,&quot;family&quot;:&quot;Arial&quot;,&quot;color&quot;:&quot;#595959&quot;},&quot;id&quot;:&quot;5&quot;,&quot;aid&quot;:null,&quot;ts&quot;:1686407686202,&quot;cs&quot;:&quot;fqfrxjAUuVCD28F0BLq65g==&quot;,&quot;size&quot;:{&quot;width&quot;:138.99999999999997,&quot;height&quot;:97.1666666666667}}"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00" y="2410098"/>
            <a:ext cx="950124" cy="66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63" y="626921"/>
            <a:ext cx="365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^{l}$$&quot;,&quot;font&quot;:{&quot;family&quot;:&quot;Arial&quot;,&quot;size&quot;:28,&quot;color&quot;:&quot;#595959&quot;},&quot;backgroundColor&quot;:&quot;#FFFFFF&quot;,&quot;id&quot;:&quot;9&quot;,&quot;type&quot;:&quot;$$&quot;,&quot;aid&quot;:null,&quot;ts&quot;:1686407766266,&quot;cs&quot;:&quot;XUUwm36S9xfa4qovW849Ww==&quot;,&quot;size&quot;:{&quot;width&quot;:26.333333333333332,&quot;height&quot;:40}}"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250" y="3129175"/>
            <a:ext cx="2508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221250" y="623925"/>
            <a:ext cx="87015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se tedy dá chápat jako chyba konkrétního neuronu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Proto </a:t>
            </a:r>
            <a:r>
              <a:rPr b="1" i="1" lang="cs" sz="2800">
                <a:solidFill>
                  <a:schemeClr val="dk2"/>
                </a:solidFill>
              </a:rPr>
              <a:t>chyba j-tého neuronu v l-té vrstvě </a:t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Vektor chyb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lang="cs" sz="2800">
                <a:solidFill>
                  <a:schemeClr val="dk2"/>
                </a:solidFill>
              </a:rPr>
              <a:t>-té vrstvy označíme jako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neměníme přímo output neuronu (tj. po aplikaci aktivační funkce)? </a:t>
            </a:r>
            <a:r>
              <a:rPr b="1" lang="cs" sz="2800">
                <a:solidFill>
                  <a:schemeClr val="dk2"/>
                </a:solidFill>
              </a:rPr>
              <a:t>Odvození je pak pracnější, ale mohli bychom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code&quot;:&quot;$$\\delta_{j}^{l}\\equiv\\frac{\\partial C}{\\partial z_{j}^{l}}$$&quot;,&quot;font&quot;:{&quot;size&quot;:23.5,&quot;family&quot;:&quot;Arial&quot;,&quot;color&quot;:&quot;#595959&quot;},&quot;id&quot;:&quot;5&quot;,&quot;aid&quot;:null,&quot;ts&quot;:1686407686202,&quot;cs&quot;:&quot;fqfrxjAUuVCD28F0BLq65g==&quot;,&quot;size&quot;:{&quot;width&quot;:138.99999999999997,&quot;height&quot;:97.1666666666667}}"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00" y="2410098"/>
            <a:ext cx="950124" cy="66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font&quot;:{&quot;color&quot;:&quot;#595959&quot;,&quot;size&quot;:15.5,&quot;family&quot;:&quot;Arial&quot;},&quot;code&quot;:&quot;$$\\frac{\\partial C}{\\partial z_{j}^{l}}\\,$$&quot;,&quot;id&quot;:&quot;7&quot;,&quot;ts&quot;:1686407476772,&quot;cs&quot;:&quot;RiCnHxvBIM2w2aZFIqDfUg==&quot;,&quot;size&quot;:{&quot;width&quot;:38.333333333333336,&quot;height&quot;:64.00000000000004}}"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63" y="626921"/>
            <a:ext cx="365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^{l}$$&quot;,&quot;font&quot;:{&quot;family&quot;:&quot;Arial&quot;,&quot;size&quot;:28,&quot;color&quot;:&quot;#595959&quot;},&quot;backgroundColor&quot;:&quot;#FFFFFF&quot;,&quot;id&quot;:&quot;9&quot;,&quot;type&quot;:&quot;$$&quot;,&quot;aid&quot;:null,&quot;ts&quot;:1686407766266,&quot;cs&quot;:&quot;XUUwm36S9xfa4qovW849Ww==&quot;,&quot;size&quot;:{&quot;width&quot;:26.333333333333332,&quot;height&quot;:40}}"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250" y="3129175"/>
            <a:ext cx="2508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Chyba výstupní vrstvy     se rovná: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aid&quot;:null,&quot;id&quot;:&quot;10&quot;,&quot;font&quot;:{&quot;size&quot;:28,&quot;color&quot;:&quot;#595959&quot;,&quot;family&quot;:&quot;Arial&quot;},&quot;code&quot;:&quot;$$\\delta^{L}$$&quot;,&quot;type&quot;:&quot;$$&quot;,&quot;backgroundColor&quot;:&quot;#FFFFFF&quot;,&quot;ts&quot;:1686410187920,&quot;cs&quot;:&quot;dmnR83sVWlSrGD6lUf8FBQ==&quot;,&quot;size&quot;:{&quot;width&quot;:38,&quot;height&quot;:39.666666666666664}}"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0" y="772800"/>
            <a:ext cx="299700" cy="31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325" y="623925"/>
            <a:ext cx="1953896" cy="7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Chyba výstupní vrstvy     se rovná: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aid&quot;:null,&quot;id&quot;:&quot;10&quot;,&quot;font&quot;:{&quot;size&quot;:28,&quot;color&quot;:&quot;#595959&quot;,&quot;family&quot;:&quot;Arial&quot;},&quot;code&quot;:&quot;$$\\delta^{L}$$&quot;,&quot;type&quot;:&quot;$$&quot;,&quot;backgroundColor&quot;:&quot;#FFFFFF&quot;,&quot;ts&quot;:1686410187920,&quot;cs&quot;:&quot;dmnR83sVWlSrGD6lUf8FBQ==&quot;,&quot;size&quot;:{&quot;width&quot;:38,&quot;height&quot;:39.666666666666664}}"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0" y="772800"/>
            <a:ext cx="299700" cy="31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325" y="623925"/>
            <a:ext cx="1953896" cy="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21250" y="143070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  popisuje, jak se změní </a:t>
            </a:r>
            <a:r>
              <a:rPr b="1" lang="cs" sz="2800">
                <a:solidFill>
                  <a:schemeClr val="dk2"/>
                </a:solidFill>
              </a:rPr>
              <a:t>C </a:t>
            </a:r>
            <a:r>
              <a:rPr lang="cs" sz="2800">
                <a:solidFill>
                  <a:schemeClr val="dk2"/>
                </a:solidFill>
              </a:rPr>
              <a:t>v závislosti na</a:t>
            </a:r>
            <a:r>
              <a:rPr b="1" i="1" lang="cs" sz="2800">
                <a:solidFill>
                  <a:schemeClr val="dk2"/>
                </a:solidFill>
              </a:rPr>
              <a:t> j</a:t>
            </a:r>
            <a:r>
              <a:rPr lang="cs" sz="2800">
                <a:solidFill>
                  <a:schemeClr val="dk2"/>
                </a:solidFill>
              </a:rPr>
              <a:t>-té aktivaci (pokud na tomto neuronu příliš nezáleží, bude malé)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font&quot;:{&quot;size&quot;:28,&quot;color&quot;:&quot;#595959&quot;,&quot;family&quot;:&quot;Arial&quot;},&quot;backgroundColor&quot;:&quot;#FFFFFF&quot;,&quot;aid&quot;:null,&quot;code&quot;:&quot;$$\\frac{\\partial C}{\\partial a_{j}^{L}}$$&quot;,&quot;type&quot;:&quot;$$&quot;,&quot;id&quot;:&quot;12&quot;,&quot;ts&quot;:1686410718174,&quot;cs&quot;:&quot;GuLkQx4uO7oTIEuMVKPFwA==&quot;,&quot;size&quot;:{&quot;width&quot;:80,&quot;height&quot;:115}}"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25" y="1365500"/>
            <a:ext cx="463223" cy="6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Chyba výstupní vrstvy     se rovná: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aid&quot;:null,&quot;id&quot;:&quot;10&quot;,&quot;font&quot;:{&quot;size&quot;:28,&quot;color&quot;:&quot;#595959&quot;,&quot;family&quot;:&quot;Arial&quot;},&quot;code&quot;:&quot;$$\\delta^{L}$$&quot;,&quot;type&quot;:&quot;$$&quot;,&quot;backgroundColor&quot;:&quot;#FFFFFF&quot;,&quot;ts&quot;:1686410187920,&quot;cs&quot;:&quot;dmnR83sVWlSrGD6lUf8FBQ==&quot;,&quot;size&quot;:{&quot;width&quot;:38,&quot;height&quot;:39.666666666666664}}"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0" y="772800"/>
            <a:ext cx="299700" cy="31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325" y="623925"/>
            <a:ext cx="1953896" cy="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221250" y="1430700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  popisuje, jak se změní </a:t>
            </a:r>
            <a:r>
              <a:rPr b="1" lang="cs" sz="2800">
                <a:solidFill>
                  <a:schemeClr val="dk2"/>
                </a:solidFill>
              </a:rPr>
              <a:t>C </a:t>
            </a:r>
            <a:r>
              <a:rPr lang="cs" sz="2800">
                <a:solidFill>
                  <a:schemeClr val="dk2"/>
                </a:solidFill>
              </a:rPr>
              <a:t>v závislosti na</a:t>
            </a:r>
            <a:r>
              <a:rPr b="1" i="1" lang="cs" sz="2800">
                <a:solidFill>
                  <a:schemeClr val="dk2"/>
                </a:solidFill>
              </a:rPr>
              <a:t> j</a:t>
            </a:r>
            <a:r>
              <a:rPr lang="cs" sz="2800">
                <a:solidFill>
                  <a:schemeClr val="dk2"/>
                </a:solidFill>
              </a:rPr>
              <a:t>-té aktivaci (pokud na tomto neuronu příliš nezáleží, bude malé)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        popisuje, jak se mění aktivace (výstup neuronu) na základě     . Tedy jak závisí aktivační funkce na změně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font&quot;:{&quot;size&quot;:28,&quot;color&quot;:&quot;#595959&quot;,&quot;family&quot;:&quot;Arial&quot;},&quot;backgroundColor&quot;:&quot;#FFFFFF&quot;,&quot;aid&quot;:null,&quot;code&quot;:&quot;$$\\frac{\\partial C}{\\partial a_{j}^{L}}$$&quot;,&quot;type&quot;:&quot;$$&quot;,&quot;id&quot;:&quot;12&quot;,&quot;ts&quot;:1686410718174,&quot;cs&quot;:&quot;GuLkQx4uO7oTIEuMVKPFwA==&quot;,&quot;size&quot;:{&quot;width&quot;:80,&quot;height&quot;:115}}"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25" y="1365500"/>
            <a:ext cx="463223" cy="66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sigma^{\\prime}\\left(z_{j}^{L}\\right)$$&quot;,&quot;backgroundColor&quot;:&quot;#FFFFFF&quot;,&quot;aid&quot;:null,&quot;id&quot;:&quot;13&quot;,&quot;font&quot;:{&quot;size&quot;:28,&quot;family&quot;:&quot;Arial&quot;,&quot;color&quot;:&quot;#595959&quot;},&quot;type&quot;:&quot;$$&quot;,&quot;ts&quot;:1686410779216,&quot;cs&quot;:&quot;0gMTpn+lbphe9NvqnoNKCg==&quot;,&quot;size&quot;:{&quot;width&quot;:111.66666666666667,&quot;height&quot;:56.5}}"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827" y="3075376"/>
            <a:ext cx="702500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backgroundColor&quot;:&quot;#FFFFFF&quot;,&quot;font&quot;:{&quot;color&quot;:&quot;#595959&quot;,&quot;family&quot;:&quot;Arial&quot;,&quot;size&quot;:28},&quot;id&quot;:&quot;14&quot;,&quot;code&quot;:&quot;$$z_{j}^{L}$$&quot;,&quot;ts&quot;:1686410810523,&quot;cs&quot;:&quot;Cq1TIlJWZDCKyr9MVcf/Zw==&quot;,&quot;size&quot;:{&quot;width&quot;:39,&quot;height&quot;:56.5}}" id="209" name="Google Shape;2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5900" y="3489982"/>
            <a:ext cx="299700" cy="434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backgroundColor&quot;:&quot;#FFFFFF&quot;,&quot;font&quot;:{&quot;color&quot;:&quot;#595959&quot;,&quot;family&quot;:&quot;Arial&quot;,&quot;size&quot;:28},&quot;id&quot;:&quot;14&quot;,&quot;code&quot;:&quot;$$z_{j}^{L}$$&quot;,&quot;ts&quot;:1686410810523,&quot;cs&quot;:&quot;Cq1TIlJWZDCKyr9MVcf/Zw==&quot;,&quot;size&quot;:{&quot;width&quot;:39,&quot;height&quot;:56.5}}" id="210" name="Google Shape;21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4200" y="3980207"/>
            <a:ext cx="299700" cy="43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25" y="191975"/>
            <a:ext cx="85206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62" name="Google Shape;62;p14"/>
          <p:cNvSpPr txBox="1"/>
          <p:nvPr/>
        </p:nvSpPr>
        <p:spPr>
          <a:xfrm>
            <a:off x="311725" y="151075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Hadamardův produkt: 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1. </a:t>
            </a:r>
            <a:r>
              <a:rPr b="1" lang="cs" sz="2800">
                <a:solidFill>
                  <a:schemeClr val="dk2"/>
                </a:solidFill>
              </a:rPr>
              <a:t>Chyba výstupní vrstvy</a:t>
            </a:r>
            <a:r>
              <a:rPr lang="cs" sz="2800">
                <a:solidFill>
                  <a:schemeClr val="dk2"/>
                </a:solidFill>
              </a:rPr>
              <a:t>     se rovná: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aid&quot;:null,&quot;id&quot;:&quot;10&quot;,&quot;font&quot;:{&quot;size&quot;:28,&quot;color&quot;:&quot;#595959&quot;,&quot;family&quot;:&quot;Arial&quot;},&quot;code&quot;:&quot;$$\\delta^{L}$$&quot;,&quot;type&quot;:&quot;$$&quot;,&quot;backgroundColor&quot;:&quot;#FFFFFF&quot;,&quot;ts&quot;:1686410187920,&quot;cs&quot;:&quot;dmnR83sVWlSrGD6lUf8FBQ==&quot;,&quot;size&quot;:{&quot;width&quot;:38,&quot;height&quot;:39.666666666666664}}"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50" y="779143"/>
            <a:ext cx="299700" cy="312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850" y="647900"/>
            <a:ext cx="1953896" cy="7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1. Chyba výstupní vrstvy</a:t>
            </a:r>
            <a:r>
              <a:rPr lang="cs" sz="2800">
                <a:solidFill>
                  <a:schemeClr val="dk2"/>
                </a:solidFill>
              </a:rPr>
              <a:t>     se rovná: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aid&quot;:null,&quot;id&quot;:&quot;10&quot;,&quot;font&quot;:{&quot;size&quot;:28,&quot;color&quot;:&quot;#595959&quot;,&quot;family&quot;:&quot;Arial&quot;},&quot;code&quot;:&quot;$$\\delta^{L}$$&quot;,&quot;type&quot;:&quot;$$&quot;,&quot;backgroundColor&quot;:&quot;#FFFFFF&quot;,&quot;ts&quot;:1686410187920,&quot;cs&quot;:&quot;dmnR83sVWlSrGD6lUf8FBQ==&quot;,&quot;size&quot;:{&quot;width&quot;:38,&quot;height&quot;:39.666666666666664}}"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50" y="779143"/>
            <a:ext cx="299700" cy="312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850" y="647900"/>
            <a:ext cx="1953896" cy="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745275" y="194725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Přepíšeme jako: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aid&quot;:null,&quot;font&quot;:{&quot;family&quot;:&quot;Arial&quot;,&quot;color&quot;:&quot;#000000&quot;,&quot;size&quot;:18},&quot;code&quot;:&quot;$$\\delta^{L}=\\begin{pmatrix}\n{\\frac{\\partial C}{\\partial a_{1}^{L}}}\\\\\n{\\vdots}\\\\\n{\\frac{\\partial C}{\\partial a_{n}^{L}}}\\\\\n\\end{pmatrix}\\odot\\begin{pmatrix}\n{\\sigma^{\\prime}\\left(z_{1}^{L}\\right)}\\\\\n{\\vdots}\\\\\n{\\sigma^{\\prime}\\left(z_{n}^{L}\\right)}\\\\\n\\end{pmatrix}=\\nabla_{a}C\\odot\\sigma^{\\prime}\\left(z^{L}\\right)$$&quot;,&quot;type&quot;:&quot;$$&quot;,&quot;backgroundColor&quot;:&quot;#FFFFFF&quot;,&quot;id&quot;:&quot;15&quot;,&quot;ts&quot;:1686599953469,&quot;cs&quot;:&quot;//Re7XghRIm8Y7Z1qCjwzw==&quot;,&quot;size&quot;:{&quot;width&quot;:520,&quot;height&quot;:151}}"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600" y="1649217"/>
            <a:ext cx="4953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1. Chyba výstupní vrstvy</a:t>
            </a:r>
            <a:r>
              <a:rPr lang="cs" sz="2800">
                <a:solidFill>
                  <a:schemeClr val="dk2"/>
                </a:solidFill>
              </a:rPr>
              <a:t>     se rovná: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aid&quot;:null,&quot;id&quot;:&quot;10&quot;,&quot;font&quot;:{&quot;size&quot;:28,&quot;color&quot;:&quot;#595959&quot;,&quot;family&quot;:&quot;Arial&quot;},&quot;code&quot;:&quot;$$\\delta^{L}$$&quot;,&quot;type&quot;:&quot;$$&quot;,&quot;backgroundColor&quot;:&quot;#FFFFFF&quot;,&quot;ts&quot;:1686410187920,&quot;cs&quot;:&quot;dmnR83sVWlSrGD6lUf8FBQ==&quot;,&quot;size&quot;:{&quot;width&quot;:38,&quot;height&quot;:39.666666666666664}}"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50" y="779143"/>
            <a:ext cx="299700" cy="312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850" y="647900"/>
            <a:ext cx="1953896" cy="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745275" y="194725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Přepíšeme jako: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871950" y="328915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 MSE: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font&quot;:{&quot;color&quot;:&quot;#595959&quot;,&quot;size&quot;:28,&quot;family&quot;:&quot;Arial&quot;},&quot;id&quot;:&quot;16&quot;,&quot;code&quot;:&quot;$$\\nabla_{a}C=\\left(a^{L}-y\\right)\\implies\\delta^{L}=\\left(a^{L}-y\\right)\\odot\\sigma^{\\prime}\\left(z^{L}\\right)$$&quot;,&quot;aid&quot;:null,&quot;ts&quot;:1686411219940,&quot;cs&quot;:&quot;9L+7ENvKRnt2W9+t8ZTRZw==&quot;,&quot;size&quot;:{&quot;width&quot;:856,&quot;height&quot;:55}}" id="239" name="Google Shape;2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250" y="4046725"/>
            <a:ext cx="6102625" cy="3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Arial&quot;,&quot;color&quot;:&quot;#000000&quot;,&quot;size&quot;:18},&quot;code&quot;:&quot;$$\\delta^{L}=\\begin{pmatrix}\n{\\frac{\\partial C}{\\partial a_{1}^{L}}}\\\\\n{\\vdots}\\\\\n{\\frac{\\partial C}{\\partial a_{n}^{L}}}\\\\\n\\end{pmatrix}\\odot\\begin{pmatrix}\n{\\sigma^{\\prime}\\left(z_{1}^{L}\\right)}\\\\\n{\\vdots}\\\\\n{\\sigma^{\\prime}\\left(z_{n}^{L}\\right)}\\\\\n\\end{pmatrix}=\\nabla_{a}C\\odot\\sigma^{\\prime}\\left(z^{L}\\right)$$&quot;,&quot;type&quot;:&quot;$$&quot;,&quot;backgroundColor&quot;:&quot;#FFFFFF&quot;,&quot;id&quot;:&quot;15&quot;,&quot;ts&quot;:1686599953469,&quot;cs&quot;:&quot;//Re7XghRIm8Y7Z1qCjwzw==&quot;,&quot;size&quot;:{&quot;width&quot;:520,&quot;height&quot;:151}}" id="240" name="Google Shape;24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3600" y="1649217"/>
            <a:ext cx="4953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2. </a:t>
            </a:r>
            <a:r>
              <a:rPr b="1" lang="cs" sz="2800">
                <a:solidFill>
                  <a:schemeClr val="dk2"/>
                </a:solidFill>
              </a:rPr>
              <a:t>Chyba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b="1" lang="cs" sz="2800">
                <a:solidFill>
                  <a:schemeClr val="dk2"/>
                </a:solidFill>
              </a:rPr>
              <a:t>-té vrstvy</a:t>
            </a:r>
            <a:r>
              <a:rPr b="1" lang="cs" sz="2800">
                <a:solidFill>
                  <a:schemeClr val="dk2"/>
                </a:solidFill>
              </a:rPr>
              <a:t> v závislosti na </a:t>
            </a:r>
            <a:r>
              <a:rPr b="1" i="1" lang="cs" sz="2800">
                <a:solidFill>
                  <a:schemeClr val="dk2"/>
                </a:solidFill>
              </a:rPr>
              <a:t>(l+1)</a:t>
            </a:r>
            <a:r>
              <a:rPr b="1" lang="cs" sz="2800">
                <a:solidFill>
                  <a:schemeClr val="dk2"/>
                </a:solidFill>
              </a:rPr>
              <a:t> vrstvě: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backgroundColor&quot;:&quot;#FFFFFF&quot;,&quot;type&quot;:&quot;$$&quot;,&quot;id&quot;:&quot;17&quot;,&quot;code&quot;:&quot;$$\\delta^{l}=\\left(\\left(w^{l+1}\\right)^{T}\\delta^{l+1}\\right)\\odot\\sigma^{\\prime}\\left(z^{l}\\right)$$&quot;,&quot;font&quot;:{&quot;color&quot;:&quot;#000000&quot;,&quot;size&quot;:18,&quot;family&quot;:&quot;Arial&quot;},&quot;aid&quot;:null,&quot;ts&quot;:1686414242261,&quot;cs&quot;:&quot;D2d+XwDh+PhIBKk/ox0ubQ==&quot;,&quot;size&quot;:{&quot;width&quot;:328.75,&quot;height&quot;:50.75}}"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17" y="1393550"/>
            <a:ext cx="3131344" cy="48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2. Chyba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b="1" lang="cs" sz="2800">
                <a:solidFill>
                  <a:schemeClr val="dk2"/>
                </a:solidFill>
              </a:rPr>
              <a:t>-té vrstvy v závislosti na </a:t>
            </a:r>
            <a:r>
              <a:rPr b="1" i="1" lang="cs" sz="2800">
                <a:solidFill>
                  <a:schemeClr val="dk2"/>
                </a:solidFill>
              </a:rPr>
              <a:t>(l+1)</a:t>
            </a:r>
            <a:r>
              <a:rPr b="1" lang="cs" sz="2800">
                <a:solidFill>
                  <a:schemeClr val="dk2"/>
                </a:solidFill>
              </a:rPr>
              <a:t> vrstvě: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backgroundColor&quot;:&quot;#FFFFFF&quot;,&quot;type&quot;:&quot;$$&quot;,&quot;id&quot;:&quot;17&quot;,&quot;code&quot;:&quot;$$\\delta^{l}=\\left(\\left(w^{l+1}\\right)^{T}\\delta^{l+1}\\right)\\odot\\sigma^{\\prime}\\left(z^{l}\\right)$$&quot;,&quot;font&quot;:{&quot;color&quot;:&quot;#000000&quot;,&quot;size&quot;:18,&quot;family&quot;:&quot;Arial&quot;},&quot;aid&quot;:null,&quot;ts&quot;:1686414242261,&quot;cs&quot;:&quot;D2d+XwDh+PhIBKk/ox0ubQ==&quot;,&quot;size&quot;:{&quot;width&quot;:328.75,&quot;height&quot;:50.75}}"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17" y="1393550"/>
            <a:ext cx="3131344" cy="4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584400" y="216550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když známe chybu </a:t>
            </a:r>
            <a:r>
              <a:rPr b="1" i="1" lang="cs" sz="2800">
                <a:solidFill>
                  <a:schemeClr val="dk2"/>
                </a:solidFill>
              </a:rPr>
              <a:t>(l+1) </a:t>
            </a:r>
            <a:r>
              <a:rPr lang="cs" sz="2800">
                <a:solidFill>
                  <a:schemeClr val="dk2"/>
                </a:solidFill>
              </a:rPr>
              <a:t>vrstvy, vynásobíme ji transponovanou maticí vah (jako bychom chtěli tuto chybu posunout do předchozí vrstvy)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2. Chyba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b="1" lang="cs" sz="2800">
                <a:solidFill>
                  <a:schemeClr val="dk2"/>
                </a:solidFill>
              </a:rPr>
              <a:t>-té vrstvy v závislosti na </a:t>
            </a:r>
            <a:r>
              <a:rPr b="1" i="1" lang="cs" sz="2800">
                <a:solidFill>
                  <a:schemeClr val="dk2"/>
                </a:solidFill>
              </a:rPr>
              <a:t>(l+1)</a:t>
            </a:r>
            <a:r>
              <a:rPr b="1" lang="cs" sz="2800">
                <a:solidFill>
                  <a:schemeClr val="dk2"/>
                </a:solidFill>
              </a:rPr>
              <a:t> vrstvě: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backgroundColor&quot;:&quot;#FFFFFF&quot;,&quot;type&quot;:&quot;$$&quot;,&quot;id&quot;:&quot;17&quot;,&quot;code&quot;:&quot;$$\\delta^{l}=\\left(\\left(w^{l+1}\\right)^{T}\\delta^{l+1}\\right)\\odot\\sigma^{\\prime}\\left(z^{l}\\right)$$&quot;,&quot;font&quot;:{&quot;color&quot;:&quot;#000000&quot;,&quot;size&quot;:18,&quot;family&quot;:&quot;Arial&quot;},&quot;aid&quot;:null,&quot;ts&quot;:1686414242261,&quot;cs&quot;:&quot;D2d+XwDh+PhIBKk/ox0ubQ==&quot;,&quot;size&quot;:{&quot;width&quot;:328.75,&quot;height&quot;:50.75}}"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17" y="1393550"/>
            <a:ext cx="3131344" cy="4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584400" y="216550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když známe chybu </a:t>
            </a:r>
            <a:r>
              <a:rPr b="1" i="1" lang="cs" sz="2800">
                <a:solidFill>
                  <a:schemeClr val="dk2"/>
                </a:solidFill>
              </a:rPr>
              <a:t>(l+1) </a:t>
            </a:r>
            <a:r>
              <a:rPr lang="cs" sz="2800">
                <a:solidFill>
                  <a:schemeClr val="dk2"/>
                </a:solidFill>
              </a:rPr>
              <a:t>vrstvy, vynásobíme ji transponovanou maticí vah (jako bychom chtěli tuto chybu posunout do předchozí vrstvy)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nyní dokážeme spočítat chybu jakékoliv vrstvy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3</a:t>
            </a:r>
            <a:r>
              <a:rPr b="1" lang="cs" sz="2800">
                <a:solidFill>
                  <a:schemeClr val="dk2"/>
                </a:solidFill>
              </a:rPr>
              <a:t>. Změna C na základě změny libovolného biasu: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font&quot;:{&quot;family&quot;:&quot;Arial&quot;,&quot;size&quot;:12,&quot;color&quot;:&quot;#000000&quot;},&quot;id&quot;:&quot;18&quot;,&quot;backgroundColor&quot;:&quot;#FFFFFF&quot;,&quot;type&quot;:&quot;$$&quot;,&quot;code&quot;:&quot;$$\\frac{\\partial C}{\\partial b_{j}^{l}}=\\delta_{j}^{l}$$&quot;,&quot;aid&quot;:null,&quot;ts&quot;:1686414515128,&quot;cs&quot;:&quot;uv9eJyBJb4N/DJ9pEKOKrg==&quot;,&quot;size&quot;:{&quot;width&quot;:69.83333333333333,&quot;height&quot;:49.666666666666664}}"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50" y="1338650"/>
            <a:ext cx="951575" cy="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3</a:t>
            </a:r>
            <a:r>
              <a:rPr b="1" lang="cs" sz="2800">
                <a:solidFill>
                  <a:schemeClr val="dk2"/>
                </a:solidFill>
              </a:rPr>
              <a:t>. Změna C na základě změny libovolného biasu: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font&quot;:{&quot;family&quot;:&quot;Arial&quot;,&quot;size&quot;:12,&quot;color&quot;:&quot;#000000&quot;},&quot;id&quot;:&quot;18&quot;,&quot;backgroundColor&quot;:&quot;#FFFFFF&quot;,&quot;type&quot;:&quot;$$&quot;,&quot;code&quot;:&quot;$$\\frac{\\partial C}{\\partial b_{j}^{l}}=\\delta_{j}^{l}$$&quot;,&quot;aid&quot;:null,&quot;ts&quot;:1686414515128,&quot;cs&quot;:&quot;uv9eJyBJb4N/DJ9pEKOKrg==&quot;,&quot;size&quot;:{&quot;width&quot;:69.83333333333333,&quot;height&quot;:49.666666666666664}}"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50" y="1338650"/>
            <a:ext cx="951575" cy="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584400" y="216550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tedy chyba neuronu se rovná poměru změny </a:t>
            </a:r>
            <a:r>
              <a:rPr b="1" i="1" lang="cs" sz="2800">
                <a:solidFill>
                  <a:schemeClr val="dk2"/>
                </a:solidFill>
              </a:rPr>
              <a:t>C</a:t>
            </a:r>
            <a:r>
              <a:rPr lang="cs" sz="2800">
                <a:solidFill>
                  <a:schemeClr val="dk2"/>
                </a:solidFill>
              </a:rPr>
              <a:t> ku změně příslušného biasu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3</a:t>
            </a:r>
            <a:r>
              <a:rPr b="1" lang="cs" sz="2800">
                <a:solidFill>
                  <a:schemeClr val="dk2"/>
                </a:solidFill>
              </a:rPr>
              <a:t>. Změna C na základě změny libovolného biasu: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584400" y="216550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tedy chyba neuronu se rovná poměru změny </a:t>
            </a:r>
            <a:r>
              <a:rPr b="1" i="1" lang="cs" sz="2800">
                <a:solidFill>
                  <a:schemeClr val="dk2"/>
                </a:solidFill>
              </a:rPr>
              <a:t>C</a:t>
            </a:r>
            <a:r>
              <a:rPr lang="cs" sz="2800">
                <a:solidFill>
                  <a:schemeClr val="dk2"/>
                </a:solidFill>
              </a:rPr>
              <a:t> ku změně příslušného biasu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tyto chyby už dokážeme spočítat díky předchozím dvěma rovnicím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font&quot;:{&quot;family&quot;:&quot;Arial&quot;,&quot;size&quot;:12,&quot;color&quot;:&quot;#000000&quot;},&quot;id&quot;:&quot;18&quot;,&quot;backgroundColor&quot;:&quot;#FFFFFF&quot;,&quot;type&quot;:&quot;$$&quot;,&quot;code&quot;:&quot;$$\\frac{\\partial C}{\\partial b_{j}^{l}}=\\delta_{j}^{l}$$&quot;,&quot;aid&quot;:null,&quot;ts&quot;:1686414515128,&quot;cs&quot;:&quot;uv9eJyBJb4N/DJ9pEKOKrg==&quot;,&quot;size&quot;:{&quot;width&quot;:69.83333333333333,&quot;height&quot;:49.666666666666664}}"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50" y="1338650"/>
            <a:ext cx="951575" cy="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4</a:t>
            </a:r>
            <a:r>
              <a:rPr b="1" lang="cs" sz="2800">
                <a:solidFill>
                  <a:schemeClr val="dk2"/>
                </a:solidFill>
              </a:rPr>
              <a:t>. Změna C na základě změny libovolné váhy: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00" y="1296425"/>
            <a:ext cx="1530900" cy="6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25" y="191975"/>
            <a:ext cx="85206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68" name="Google Shape;68;p15"/>
          <p:cNvSpPr txBox="1"/>
          <p:nvPr/>
        </p:nvSpPr>
        <p:spPr>
          <a:xfrm>
            <a:off x="311725" y="151075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Hadamardův produkt: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1&quot;,&quot;font&quot;:{&quot;size&quot;:28,&quot;color&quot;:&quot;#595959&quot;,&quot;family&quot;:&quot;Arial&quot;},&quot;aid&quot;:null,&quot;backgroundColor&quot;:&quot;#FFFFFF&quot;,&quot;type&quot;:&quot;$$&quot;,&quot;code&quot;:&quot;$$\\begin{pmatrix}\n{1}\\\\\n{2}\\\\\n{3}\\\\\n\\end{pmatrix}\\odot\\begin{pmatrix}\n{2}\\\\\n{4}\\\\\n{3}\\\\\n\\end{pmatrix}=\\begin{pmatrix}\n{1\\cdot2}\\\\\n{2\\cdot4}\\\\\n{3\\cdot3}\\\\\n\\end{pmatrix}=\\begin{pmatrix}\n{2}\\\\\n{8}\\\\\n{9}\\\\\n\\end{pmatrix}$$&quot;,&quot;ts&quot;:1686405561358,&quot;cs&quot;:&quot;E3+aw3U0uMp9qMTc8Ewr+g==&quot;,&quot;size&quot;:{&quot;width&quot;:593,&quot;height&quot;:166.5}}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975" y="2471625"/>
            <a:ext cx="5648325" cy="158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4. Změna C na základě změny libovolné váhy: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00" y="1296425"/>
            <a:ext cx="1530900" cy="6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584400" y="216550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tuto parciální derivaci tedy můžeme spočítat pomocí chyby neuronu a aktivace předchozího neuronu (což už umíme)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4. Změna C na základě změny libovolné váhy: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00" y="1296425"/>
            <a:ext cx="1530900" cy="6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584400" y="216550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tuto parciální derivaci tedy můžeme spočítat pomocí chyby neuronu a aktivace předchozího neuronu (což už umíme)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schematicky lze zapsat jako: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20&quot;,&quot;type&quot;:&quot;$$&quot;,&quot;font&quot;:{&quot;family&quot;:&quot;Arial&quot;,&quot;color&quot;:&quot;#000000&quot;,&quot;size&quot;:12},&quot;aid&quot;:null,&quot;backgroundColor&quot;:&quot;#FFFFFF&quot;,&quot;code&quot;:&quot;$$\\frac{\\partial C}{\\partial w}\\equiv a_{\\text{in}}\\delta_{\\text{out}}$$&quot;,&quot;ts&quot;:1686415258879,&quot;cs&quot;:&quot;Woq19I5qBBoJndxtUo65ew==&quot;,&quot;size&quot;:{&quot;width&quot;:104.83333333333333,&quot;height&quot;:39.5}}" id="310" name="Google Shape;3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775" y="3695378"/>
            <a:ext cx="1221825" cy="4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4. Změna C na základě změny libovolné váhy: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16" name="Google Shape;316;p44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00" y="1296425"/>
            <a:ext cx="1530900" cy="6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584400" y="2165500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tuto parciální derivaci tedy můžeme spočítat pomocí chyby neuronu a aktivace předchozího neuronu (což už umíme)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schematicky lze zapsat jako: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pokud je aktivace malá, parc. derivace je taky malá =&gt; prvek gradientu je malý =&gt; váha se učí pomalu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20&quot;,&quot;type&quot;:&quot;$$&quot;,&quot;font&quot;:{&quot;family&quot;:&quot;Arial&quot;,&quot;color&quot;:&quot;#000000&quot;,&quot;size&quot;:12},&quot;aid&quot;:null,&quot;backgroundColor&quot;:&quot;#FFFFFF&quot;,&quot;code&quot;:&quot;$$\\frac{\\partial C}{\\partial w}\\equiv a_{\\text{in}}\\delta_{\\text{out}}$$&quot;,&quot;ts&quot;:1686415258879,&quot;cs&quot;:&quot;Woq19I5qBBoJndxtUo65ew==&quot;,&quot;size&quot;:{&quot;width&quot;:104.83333333333333,&quot;height&quot;:39.5}}" id="319" name="Google Shape;3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775" y="3695378"/>
            <a:ext cx="1221825" cy="4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221250" y="558725"/>
            <a:ext cx="90477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váha se bude učit pomalu, pokud její input neuron má malou aktivaci (výstup je malý), nebo pokud má výstupní neuron nízkou/vysokou aktivaci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221250" y="558725"/>
            <a:ext cx="90477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váha se bude učit pomalu, pokud její input neuron má malou aktivaci (výstup je malý), nebo pokud má výstupní neuron nízkou/vysokou aktivaci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rovnice budou platit pro obecnou aktivační funkci =&gt; to nám umožní definovat aktivační funkce s určitými učícími vlastnostmi (např. tak, abychom zabránili nízké aktivaci/saturaci neuronů a učení tak nebylo pomalé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221250" y="558725"/>
            <a:ext cx="21942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Shrnutí: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1.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2.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3.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4. 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aid&quot;:null,&quot;backgroundColor&quot;:&quot;#FFFFFF&quot;,&quot;font&quot;:{&quot;family&quot;:&quot;Arial&quot;,&quot;size&quot;:16.5,&quot;color&quot;:&quot;#595959&quot;},&quot;id&quot;:&quot;11&quot;,&quot;type&quot;:&quot;$$&quot;,&quot;code&quot;:&quot;$$\\delta_{j}^{L}=\\frac{\\partial C}{\\partial a_{j}^{L}}\\sigma^{\\prime}\\left(z_{j}^{L}\\right)\\;\\text{zapíšeme}\\;\\text{jako}\\;\\nabla_{a}C\\odot\\sigma^{\\prime}\\left(z^{L}\\right)$$&quot;,&quot;ts&quot;:1686488399753,&quot;cs&quot;:&quot;+B13rADlOddAExnxDu9Q5w==&quot;,&quot;size&quot;:{&quot;width&quot;:500,&quot;height&quot;:68}}"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925" y="1569748"/>
            <a:ext cx="4762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7&quot;,&quot;backgroundColor&quot;:&quot;#FFFFFF&quot;,&quot;font&quot;:{&quot;family&quot;:&quot;Arial&quot;,&quot;color&quot;:&quot;#000000&quot;,&quot;size&quot;:18},&quot;aid&quot;:null,&quot;code&quot;:&quot;$$\\delta^{l}=\\left(\\left(w^{l+1}\\right)^{T}\\delta^{l+1}\\right)\\odot\\sigma^{\\prime}\\left(z^{l}\\right),\\,\\text{po}\\;\\text{prvcích}\\;\\delta_{j}^{l}=\\sum_{k=1}^{n_{l+1}}w_{kj}^{l+1}\\delta_{k}^{l+1}\\sigma^{\\prime}\\left(z_{j}^{l}\\right)$$&quot;,&quot;ts&quot;:1686488554414,&quot;cs&quot;:&quot;Id0YWcZ3lx1YwJIBpybbuw==&quot;,&quot;size&quot;:{&quot;width&quot;:755.5,&quot;height&quot;:74.5}}" id="342" name="Google Shape;3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917" y="2482941"/>
            <a:ext cx="7196138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7,&quot;family&quot;:&quot;Arial&quot;,&quot;color&quot;:&quot;#000000&quot;},&quot;code&quot;:&quot;$$\\frac{\\partial C}{\\partial b_{j}^{l}}=\\delta_{j}^{l}\\,$$&quot;,&quot;backgroundColor&quot;:&quot;#FFFFFF&quot;,&quot;id&quot;:&quot;18&quot;,&quot;aid&quot;:null,&quot;ts&quot;:1686488840230,&quot;cs&quot;:&quot;WXOiNzpML/Zf5Dzw9oxrzQ==&quot;,&quot;size&quot;:{&quot;width&quot;:99,&quot;height&quot;:70.33333333333333}}" id="343" name="Google Shape;34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950" y="3472000"/>
            <a:ext cx="942975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344" name="Google Shape;34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8550" y="4421375"/>
            <a:ext cx="1530900" cy="6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352" name="Google Shape;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221250" y="558725"/>
            <a:ext cx="8511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a aplikujeme derivaci složené funkce:</a:t>
            </a: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221250" y="558725"/>
            <a:ext cx="8511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a aplikujeme derivaci složené funkce:</a:t>
            </a: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delta_{j}^{L}\\equiv\\frac{\\partial C}{\\partial z_{j}^{L}}=\\sum_{k=1}^{n_{L}}\\frac{\\partial C}{\\partial a_{k}^{L}}\\frac{\\partial a_{k}^{L}}{\\partial z_{j}^{L}}$$&quot;,&quot;id&quot;:&quot;5&quot;,&quot;font&quot;:{&quot;color&quot;:&quot;#595959&quot;,&quot;size&quot;:16.5,&quot;family&quot;:&quot;Arial&quot;},&quot;type&quot;:&quot;$$&quot;,&quot;backgroundColor&quot;:&quot;#FFFFFF&quot;,&quot;ts&quot;:1686481762678,&quot;cs&quot;:&quot;0JOXWeEmweBFmotvFHLYAQ==&quot;,&quot;size&quot;:{&quot;width&quot;:290.25,&quot;height&quot;:73.75}}" id="369" name="Google Shape;3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25" y="1978976"/>
            <a:ext cx="2764631" cy="70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75" name="Google Shape;375;p5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221250" y="558725"/>
            <a:ext cx="8511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a aplikujeme derivaci složené funkce:</a:t>
            </a: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delta_{j}^{L}\\equiv\\frac{\\partial C}{\\partial z_{j}^{L}}=\\sum_{k=1}^{n_{L}}\\frac{\\partial C}{\\partial a_{k}^{L}}\\frac{\\partial a_{k}^{L}}{\\partial z_{j}^{L}}$$&quot;,&quot;id&quot;:&quot;5&quot;,&quot;font&quot;:{&quot;color&quot;:&quot;#595959&quot;,&quot;size&quot;:16.5,&quot;family&quot;:&quot;Arial&quot;},&quot;type&quot;:&quot;$$&quot;,&quot;backgroundColor&quot;:&quot;#FFFFFF&quot;,&quot;ts&quot;:1686481762678,&quot;cs&quot;:&quot;0JOXWeEmweBFmotvFHLYAQ==&quot;,&quot;size&quot;:{&quot;width&quot;:290.25,&quot;height&quot;:73.75}}" id="378" name="Google Shape;3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25" y="1978976"/>
            <a:ext cx="2764631" cy="70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1"/>
          <p:cNvSpPr txBox="1"/>
          <p:nvPr/>
        </p:nvSpPr>
        <p:spPr>
          <a:xfrm>
            <a:off x="3608025" y="1837925"/>
            <a:ext cx="85116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přitom aktivace k-tého neuronu poslední vrstvy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závisí pouze na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font&quot;:{&quot;color&quot;:&quot;#595959&quot;,&quot;family&quot;:&quot;Arial&quot;,&quot;size&quot;:17.5},&quot;aid&quot;:null,&quot;code&quot;:&quot;$$z_{k}^{L}\\implies\\frac{\\partial a_{k}^{L}}{\\partial z_{j^{L}}}=0\\,\\;\\text{pokud}\\;j\\neq k$$&quot;,&quot;type&quot;:&quot;$$&quot;,&quot;id&quot;:&quot;21&quot;,&quot;ts&quot;:1686482184053,&quot;cs&quot;:&quot;9LGhY5nS8iNs9/pzMpwk6g==&quot;,&quot;size&quot;:{&quot;width&quot;:367,&quot;height&quot;:72.66666666666667}}" id="380" name="Google Shape;3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950" y="2225301"/>
            <a:ext cx="3283810" cy="6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připomenutí: chceme popsat, jak změna vah a biasů ovlivní účelovou funkci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221250" y="558725"/>
            <a:ext cx="8511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a aplikujeme derivaci složené funkce:</a:t>
            </a: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388" name="Google Shape;3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delta_{j}^{L}\\equiv\\frac{\\partial C}{\\partial z_{j}^{L}}=\\sum_{k=1}^{n_{L}}\\frac{\\partial C}{\\partial a_{k}^{L}}\\frac{\\partial a_{k}^{L}}{\\partial z_{j}^{L}}$$&quot;,&quot;id&quot;:&quot;5&quot;,&quot;font&quot;:{&quot;color&quot;:&quot;#595959&quot;,&quot;size&quot;:16.5,&quot;family&quot;:&quot;Arial&quot;},&quot;type&quot;:&quot;$$&quot;,&quot;backgroundColor&quot;:&quot;#FFFFFF&quot;,&quot;ts&quot;:1686481762678,&quot;cs&quot;:&quot;0JOXWeEmweBFmotvFHLYAQ==&quot;,&quot;size&quot;:{&quot;width&quot;:290.25,&quot;height&quot;:73.75}}" id="389" name="Google Shape;3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25" y="1978976"/>
            <a:ext cx="2764631" cy="70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 txBox="1"/>
          <p:nvPr/>
        </p:nvSpPr>
        <p:spPr>
          <a:xfrm>
            <a:off x="3608025" y="1837925"/>
            <a:ext cx="85116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přitom aktivace k-tého neuronu poslední vrstvy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závisí pouze na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font&quot;:{&quot;color&quot;:&quot;#595959&quot;,&quot;family&quot;:&quot;Arial&quot;,&quot;size&quot;:17.5},&quot;aid&quot;:null,&quot;code&quot;:&quot;$$z_{k}^{L}\\implies\\frac{\\partial a_{k}^{L}}{\\partial z_{j^{L}}}=0\\,\\;\\text{pokud}\\;j\\neq k$$&quot;,&quot;type&quot;:&quot;$$&quot;,&quot;id&quot;:&quot;21&quot;,&quot;ts&quot;:1686482184053,&quot;cs&quot;:&quot;9LGhY5nS8iNs9/pzMpwk6g==&quot;,&quot;size&quot;:{&quot;width&quot;:367,&quot;height&quot;:72.66666666666667}}" id="391" name="Google Shape;39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950" y="2225301"/>
            <a:ext cx="328381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 txBox="1"/>
          <p:nvPr/>
        </p:nvSpPr>
        <p:spPr>
          <a:xfrm>
            <a:off x="221250" y="3088275"/>
            <a:ext cx="891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Dohromady tedy                  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\\equiv\\frac{\\partial C}{\\partial z_{j}^{L}}=\\sum_{k=1}^{n_{L}}\\frac{\\partial C}{\\partial a_{k}^{L}}\\frac{\\partial a_{k}^{L}}{\\partial z_{j}^{L}}=\\frac{\\partial C}{\\partial a_{j}^{L}}\\frac{\\partial a_{j}^{L}}{\\partial z_{j}^{L}}$$&quot;,&quot;font&quot;:{&quot;family&quot;:&quot;Arial&quot;,&quot;color&quot;:&quot;#595959&quot;,&quot;size&quot;:16.5},&quot;aid&quot;:null,&quot;backgroundColor&quot;:&quot;#FFFFFF&quot;,&quot;id&quot;:&quot;5&quot;,&quot;type&quot;:&quot;$$&quot;,&quot;ts&quot;:1686485988593,&quot;cs&quot;:&quot;0DW3MBSlrojcBTj+BS17Rg==&quot;,&quot;size&quot;:{&quot;width&quot;:431.3333333333333,&quot;height&quot;:76.66666666666667}}" id="393" name="Google Shape;39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3675" y="2989913"/>
            <a:ext cx="4108450" cy="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00" name="Google Shape;400;p53"/>
          <p:cNvSpPr txBox="1"/>
          <p:nvPr/>
        </p:nvSpPr>
        <p:spPr>
          <a:xfrm>
            <a:off x="221250" y="558725"/>
            <a:ext cx="8511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a aplikujeme derivaci složené funkce:</a:t>
            </a: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delta_{j}^{L}\\equiv\\frac{\\partial C}{\\partial z_{j}^{L}}=\\sum_{k=1}^{n_{L}}\\frac{\\partial C}{\\partial a_{k}^{L}}\\frac{\\partial a_{k}^{L}}{\\partial z_{j}^{L}}$$&quot;,&quot;id&quot;:&quot;5&quot;,&quot;font&quot;:{&quot;color&quot;:&quot;#595959&quot;,&quot;size&quot;:16.5,&quot;family&quot;:&quot;Arial&quot;},&quot;type&quot;:&quot;$$&quot;,&quot;backgroundColor&quot;:&quot;#FFFFFF&quot;,&quot;ts&quot;:1686481762678,&quot;cs&quot;:&quot;0JOXWeEmweBFmotvFHLYAQ==&quot;,&quot;size&quot;:{&quot;width&quot;:290.25,&quot;height&quot;:73.75}}" id="402" name="Google Shape;40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25" y="1978976"/>
            <a:ext cx="2764631" cy="70246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3"/>
          <p:cNvSpPr txBox="1"/>
          <p:nvPr/>
        </p:nvSpPr>
        <p:spPr>
          <a:xfrm>
            <a:off x="3608025" y="1837925"/>
            <a:ext cx="85116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přitom aktivace k-tého neuronu poslední vrstvy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závisí pouze na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font&quot;:{&quot;color&quot;:&quot;#595959&quot;,&quot;family&quot;:&quot;Arial&quot;,&quot;size&quot;:17.5},&quot;aid&quot;:null,&quot;code&quot;:&quot;$$z_{k}^{L}\\implies\\frac{\\partial a_{k}^{L}}{\\partial z_{j^{L}}}=0\\,\\;\\text{pokud}\\;j\\neq k$$&quot;,&quot;type&quot;:&quot;$$&quot;,&quot;id&quot;:&quot;21&quot;,&quot;ts&quot;:1686482184053,&quot;cs&quot;:&quot;9LGhY5nS8iNs9/pzMpwk6g==&quot;,&quot;size&quot;:{&quot;width&quot;:367,&quot;height&quot;:72.66666666666667}}" id="404" name="Google Shape;40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950" y="2225301"/>
            <a:ext cx="328381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3"/>
          <p:cNvSpPr txBox="1"/>
          <p:nvPr/>
        </p:nvSpPr>
        <p:spPr>
          <a:xfrm>
            <a:off x="221250" y="3088275"/>
            <a:ext cx="891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Dohromady tedy                  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Dále víme, že                  , což můžeme dosadit do předchozího vztahu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\\equiv\\frac{\\partial C}{\\partial z_{j}^{L}}=\\sum_{k=1}^{n_{L}}\\frac{\\partial C}{\\partial a_{k}^{L}}\\frac{\\partial a_{k}^{L}}{\\partial z_{j}^{L}}=\\frac{\\partial C}{\\partial a_{j}^{L}}\\frac{\\partial a_{j}^{L}}{\\partial z_{j}^{L}}$$&quot;,&quot;font&quot;:{&quot;family&quot;:&quot;Arial&quot;,&quot;color&quot;:&quot;#595959&quot;,&quot;size&quot;:16.5},&quot;aid&quot;:null,&quot;backgroundColor&quot;:&quot;#FFFFFF&quot;,&quot;id&quot;:&quot;5&quot;,&quot;type&quot;:&quot;$$&quot;,&quot;ts&quot;:1686485988593,&quot;cs&quot;:&quot;0DW3MBSlrojcBTj+BS17Rg==&quot;,&quot;size&quot;:{&quot;width&quot;:431.3333333333333,&quot;height&quot;:76.66666666666667}}" id="406" name="Google Shape;406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3675" y="2989913"/>
            <a:ext cx="41084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a_{j}^{L}=\\sigma\\left(z_{j}^{L}\\right)$$&quot;,&quot;aid&quot;:null,&quot;id&quot;:&quot;22&quot;,&quot;type&quot;:&quot;$$&quot;,&quot;backgroundColor&quot;:&quot;#FFFFFF&quot;,&quot;font&quot;:{&quot;color&quot;:&quot;#595959&quot;,&quot;size&quot;:20,&quot;family&quot;:&quot;Arial&quot;},&quot;ts&quot;:1686486043374,&quot;cs&quot;:&quot;ibQ8UC62QFl2aGJ6YNfkCw==&quot;,&quot;size&quot;:{&quot;width&quot;:146.83333333333334,&quot;height&quot;:40.333333333333336}}" id="407" name="Google Shape;407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3400" y="3905116"/>
            <a:ext cx="1183749" cy="32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13" name="Google Shape;413;p54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14" name="Google Shape;414;p54"/>
          <p:cNvSpPr txBox="1"/>
          <p:nvPr/>
        </p:nvSpPr>
        <p:spPr>
          <a:xfrm>
            <a:off x="221250" y="558725"/>
            <a:ext cx="8511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1.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a aplikujeme derivaci složené funkce:</a:t>
            </a:r>
            <a:r>
              <a:rPr lang="c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a_{j}^{L}}\\sigma^{\\prime}\\left(z_{j}^{L}\\right)$$&quot;,&quot;backgroundColor&quot;:&quot;#FFFFFF&quot;,&quot;aid&quot;:null,&quot;font&quot;:{&quot;size&quot;:28,&quot;color&quot;:&quot;#595959&quot;,&quot;family&quot;:&quot;Arial&quot;},&quot;type&quot;:&quot;$$&quot;,&quot;id&quot;:&quot;11&quot;,&quot;ts&quot;:1686410282279,&quot;cs&quot;:&quot;fuav5invH0EQNml0Nk+fcQ==&quot;,&quot;size&quot;:{&quot;width&quot;:303,&quot;height&quot;:115}}"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606613"/>
            <a:ext cx="1713177" cy="650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delta_{j}^{L}\\equiv\\frac{\\partial C}{\\partial z_{j}^{L}}=\\sum_{k=1}^{n_{L}}\\frac{\\partial C}{\\partial a_{k}^{L}}\\frac{\\partial a_{k}^{L}}{\\partial z_{j}^{L}}$$&quot;,&quot;id&quot;:&quot;5&quot;,&quot;font&quot;:{&quot;color&quot;:&quot;#595959&quot;,&quot;size&quot;:16.5,&quot;family&quot;:&quot;Arial&quot;},&quot;type&quot;:&quot;$$&quot;,&quot;backgroundColor&quot;:&quot;#FFFFFF&quot;,&quot;ts&quot;:1686481762678,&quot;cs&quot;:&quot;0JOXWeEmweBFmotvFHLYAQ==&quot;,&quot;size&quot;:{&quot;width&quot;:290.25,&quot;height&quot;:73.75}}" id="416" name="Google Shape;4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25" y="1978976"/>
            <a:ext cx="2764631" cy="70246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4"/>
          <p:cNvSpPr txBox="1"/>
          <p:nvPr/>
        </p:nvSpPr>
        <p:spPr>
          <a:xfrm>
            <a:off x="3608025" y="1837925"/>
            <a:ext cx="85116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přitom aktivace k-tého neuronu poslední vrstvy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závisí pouze na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font&quot;:{&quot;color&quot;:&quot;#595959&quot;,&quot;family&quot;:&quot;Arial&quot;,&quot;size&quot;:17.5},&quot;aid&quot;:null,&quot;code&quot;:&quot;$$z_{k}^{L}\\implies\\frac{\\partial a_{k}^{L}}{\\partial z_{j^{L}}}=0\\,\\;\\text{pokud}\\;j\\neq k$$&quot;,&quot;type&quot;:&quot;$$&quot;,&quot;id&quot;:&quot;21&quot;,&quot;ts&quot;:1686482184053,&quot;cs&quot;:&quot;9LGhY5nS8iNs9/pzMpwk6g==&quot;,&quot;size&quot;:{&quot;width&quot;:367,&quot;height&quot;:72.66666666666667}}" id="418" name="Google Shape;41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950" y="2225301"/>
            <a:ext cx="328381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 txBox="1"/>
          <p:nvPr/>
        </p:nvSpPr>
        <p:spPr>
          <a:xfrm>
            <a:off x="221250" y="3088275"/>
            <a:ext cx="891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Dohromady tedy                      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Dále víme, že                  , což můžeme dosadit do předchozího vztahu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\\equiv\\frac{\\partial C}{\\partial z_{j}^{L}}=\\sum_{k=1}^{n_{L}}\\frac{\\partial C}{\\partial a_{k}^{L}}\\frac{\\partial a_{k}^{L}}{\\partial z_{j}^{L}}=\\frac{\\partial C}{\\partial a_{j}^{L}}\\frac{\\partial a_{j}^{L}}{\\partial z_{j}^{L}}$$&quot;,&quot;font&quot;:{&quot;family&quot;:&quot;Arial&quot;,&quot;color&quot;:&quot;#595959&quot;,&quot;size&quot;:16.5},&quot;aid&quot;:null,&quot;backgroundColor&quot;:&quot;#FFFFFF&quot;,&quot;id&quot;:&quot;5&quot;,&quot;type&quot;:&quot;$$&quot;,&quot;ts&quot;:1686485988593,&quot;cs&quot;:&quot;0DW3MBSlrojcBTj+BS17Rg==&quot;,&quot;size&quot;:{&quot;width&quot;:431.3333333333333,&quot;height&quot;:76.66666666666667}}" id="420" name="Google Shape;42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3675" y="2989913"/>
            <a:ext cx="41084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a_{j}^{L}=\\sigma\\left(z_{j}^{L}\\right)$$&quot;,&quot;aid&quot;:null,&quot;id&quot;:&quot;22&quot;,&quot;type&quot;:&quot;$$&quot;,&quot;backgroundColor&quot;:&quot;#FFFFFF&quot;,&quot;font&quot;:{&quot;color&quot;:&quot;#595959&quot;,&quot;size&quot;:20,&quot;family&quot;:&quot;Arial&quot;},&quot;ts&quot;:1686486043374,&quot;cs&quot;:&quot;ibQ8UC62QFl2aGJ6YNfkCw==&quot;,&quot;size&quot;:{&quot;width&quot;:146.83333333333334,&quot;height&quot;:40.333333333333336}}" id="421" name="Google Shape;421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3400" y="3905116"/>
            <a:ext cx="1183749" cy="325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16.5},&quot;id&quot;:&quot;5&quot;,&quot;code&quot;:&quot;$$\\delta_{j}^{L}\\equiv\\frac{\\partial C}{\\partial z_{j}^{L}}=\\sum_{k=1}^{n_{L}}\\frac{\\partial C}{\\partial a_{k}^{L}}\\frac{\\partial a_{k}^{L}}{\\partial z_{j}^{L}}=\\frac{\\partial C}{\\partial a_{j}^{L}}\\frac{\\partial a_{j}^{L}}{\\partial z_{j}^{L}}=\\frac{\\partial C}{\\partial a_{j}^{L}}\\frac{\\partial \\sigma }{\\partial z_{j}^{L}}\\left(z_{j}^{L}\\right)=\\frac{\\partial C}{\\partial a_{j}^{L}}\\sigma^{\\prime}\\left(z_{j}^{L}\\right)$$&quot;,&quot;backgroundColor&quot;:&quot;#FFFFFF&quot;,&quot;type&quot;:&quot;$$&quot;,&quot;aid&quot;:null,&quot;ts&quot;:1686486387976,&quot;cs&quot;:&quot;s7Lu4KcFWu3Q2juOaaMVGg==&quot;,&quot;size&quot;:{&quot;width&quot;:777,&quot;height&quot;:77}}" id="422" name="Google Shape;422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537" y="4361491"/>
            <a:ext cx="74009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28" name="Google Shape;428;p55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2.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font&quot;:{&quot;color&quot;:&quot;#000000&quot;,&quot;family&quot;:&quot;Arial&quot;,&quot;size&quot;:18},&quot;aid&quot;:null,&quot;id&quot;:&quot;17&quot;,&quot;type&quot;:&quot;$$&quot;,&quot;code&quot;:&quot;$$\\delta_{j}^{l}=\\sum_{k=1}^{n_{l+1}}w_{kj}^{l+1}\\delta_{k}^{l+1}\\sigma^{\\prime}\\left(z_{j}^{l}\\right)$$&quot;,&quot;backgroundColor&quot;:&quot;#FFFFFF&quot;,&quot;ts&quot;:1686488596454,&quot;cs&quot;:&quot;kbOmRWc+c7U1UzOgB38liA==&quot;,&quot;size&quot;:{&quot;width&quot;:269.49999999999994,&quot;height&quot;:74.25}}" id="430" name="Google Shape;4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00" y="558725"/>
            <a:ext cx="2471062" cy="6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 txBox="1"/>
          <p:nvPr/>
        </p:nvSpPr>
        <p:spPr>
          <a:xfrm>
            <a:off x="268700" y="1173425"/>
            <a:ext cx="82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37" name="Google Shape;437;p5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38" name="Google Shape;438;p56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2.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39" name="Google Shape;439;p56"/>
          <p:cNvSpPr txBox="1"/>
          <p:nvPr/>
        </p:nvSpPr>
        <p:spPr>
          <a:xfrm>
            <a:off x="268700" y="1173425"/>
            <a:ext cx="82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Chceme přepsat chybu v </a:t>
            </a:r>
            <a:r>
              <a:rPr b="1" i="1" lang="cs" sz="2000">
                <a:solidFill>
                  <a:schemeClr val="dk2"/>
                </a:solidFill>
              </a:rPr>
              <a:t>l</a:t>
            </a:r>
            <a:r>
              <a:rPr lang="cs" sz="2000">
                <a:solidFill>
                  <a:schemeClr val="dk2"/>
                </a:solidFill>
              </a:rPr>
              <a:t>-té vrstvě pomocí chyby v </a:t>
            </a:r>
            <a:r>
              <a:rPr b="1" i="1" lang="cs" sz="2000">
                <a:solidFill>
                  <a:schemeClr val="dk2"/>
                </a:solidFill>
              </a:rPr>
              <a:t>(l+1)</a:t>
            </a:r>
            <a:r>
              <a:rPr lang="cs" sz="2000">
                <a:solidFill>
                  <a:schemeClr val="dk2"/>
                </a:solidFill>
              </a:rPr>
              <a:t> vrstvě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317850" y="2508050"/>
            <a:ext cx="831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font&quot;:{&quot;color&quot;:&quot;#000000&quot;,&quot;family&quot;:&quot;Arial&quot;,&quot;size&quot;:18},&quot;aid&quot;:null,&quot;id&quot;:&quot;17&quot;,&quot;type&quot;:&quot;$$&quot;,&quot;code&quot;:&quot;$$\\delta_{j}^{l}=\\sum_{k=1}^{n_{l+1}}w_{kj}^{l+1}\\delta_{k}^{l+1}\\sigma^{\\prime}\\left(z_{j}^{l}\\right)$$&quot;,&quot;backgroundColor&quot;:&quot;#FFFFFF&quot;,&quot;ts&quot;:1686488596454,&quot;cs&quot;:&quot;kbOmRWc+c7U1UzOgB38liA==&quot;,&quot;size&quot;:{&quot;width&quot;:269.49999999999994,&quot;height&quot;:74.25}}" id="441" name="Google Shape;4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00" y="558725"/>
            <a:ext cx="2471062" cy="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47" name="Google Shape;447;p5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2.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49" name="Google Shape;449;p57"/>
          <p:cNvSpPr txBox="1"/>
          <p:nvPr/>
        </p:nvSpPr>
        <p:spPr>
          <a:xfrm>
            <a:off x="268700" y="1173425"/>
            <a:ext cx="82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Chceme přepsat chybu v </a:t>
            </a:r>
            <a:r>
              <a:rPr b="1" i="1" lang="cs" sz="2000">
                <a:solidFill>
                  <a:schemeClr val="dk2"/>
                </a:solidFill>
              </a:rPr>
              <a:t>l</a:t>
            </a:r>
            <a:r>
              <a:rPr lang="cs" sz="2000">
                <a:solidFill>
                  <a:schemeClr val="dk2"/>
                </a:solidFill>
              </a:rPr>
              <a:t>-té vrstvě pomocí chyby v </a:t>
            </a:r>
            <a:r>
              <a:rPr b="1" i="1" lang="cs" sz="2000">
                <a:solidFill>
                  <a:schemeClr val="dk2"/>
                </a:solidFill>
              </a:rPr>
              <a:t>(l+1)</a:t>
            </a:r>
            <a:r>
              <a:rPr lang="cs" sz="2000">
                <a:solidFill>
                  <a:schemeClr val="dk2"/>
                </a:solidFill>
              </a:rPr>
              <a:t> vrstvě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aid&quot;:null,&quot;code&quot;:&quot;$$\\delta_{j}^{l}=\\frac{\\partial C}{\\partial z_{j}^{l}}=\\sum_{k=1}^{n_{l+1}}\\frac{\\partial C}{\\partial z_{k}^{l+1}}\\frac{\\partial z_{k}^{l+1}}{\\partial z_{j}^{l}}=\\sum_{k=1}^{n_{l+1}}\\delta_{k}^{l+1}\\frac{\\partial z_{k}^{l+1}}{\\partial z_{j}^{l}}$$&quot;,&quot;id&quot;:&quot;23&quot;,&quot;font&quot;:{&quot;size&quot;:14,&quot;family&quot;:&quot;Arial&quot;,&quot;color&quot;:&quot;#000000&quot;},&quot;backgroundColor&quot;:&quot;#FFFFFF&quot;,&quot;type&quot;:&quot;$$&quot;,&quot;ts&quot;:1686488232589,&quot;cs&quot;:&quot;ThxZBQdudhYd5DSgr3gTWQ==&quot;,&quot;size&quot;:{&quot;width&quot;:420.3333333333333,&quot;height&quot;:64.33333333333333}}" id="450" name="Google Shape;4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1790044"/>
            <a:ext cx="4003675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8},&quot;aid&quot;:null,&quot;id&quot;:&quot;17&quot;,&quot;type&quot;:&quot;$$&quot;,&quot;code&quot;:&quot;$$\\delta_{j}^{l}=\\sum_{k=1}^{n_{l+1}}w_{kj}^{l+1}\\delta_{k}^{l+1}\\sigma^{\\prime}\\left(z_{j}^{l}\\right)$$&quot;,&quot;backgroundColor&quot;:&quot;#FFFFFF&quot;,&quot;ts&quot;:1686488596454,&quot;cs&quot;:&quot;kbOmRWc+c7U1UzOgB38liA==&quot;,&quot;size&quot;:{&quot;width&quot;:269.49999999999994,&quot;height&quot;:74.25}}" id="451" name="Google Shape;45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700" y="558725"/>
            <a:ext cx="2471062" cy="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57" name="Google Shape;457;p5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58" name="Google Shape;458;p58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2.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59" name="Google Shape;459;p58"/>
          <p:cNvSpPr txBox="1"/>
          <p:nvPr/>
        </p:nvSpPr>
        <p:spPr>
          <a:xfrm>
            <a:off x="268700" y="1173425"/>
            <a:ext cx="82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Chceme přepsat chybu v </a:t>
            </a:r>
            <a:r>
              <a:rPr b="1" i="1" lang="cs" sz="2000">
                <a:solidFill>
                  <a:schemeClr val="dk2"/>
                </a:solidFill>
              </a:rPr>
              <a:t>l</a:t>
            </a:r>
            <a:r>
              <a:rPr lang="cs" sz="2000">
                <a:solidFill>
                  <a:schemeClr val="dk2"/>
                </a:solidFill>
              </a:rPr>
              <a:t>-té vrstvě pomocí chyby v </a:t>
            </a:r>
            <a:r>
              <a:rPr b="1" i="1" lang="cs" sz="2000">
                <a:solidFill>
                  <a:schemeClr val="dk2"/>
                </a:solidFill>
              </a:rPr>
              <a:t>(l+1)</a:t>
            </a:r>
            <a:r>
              <a:rPr lang="cs" sz="2000">
                <a:solidFill>
                  <a:schemeClr val="dk2"/>
                </a:solidFill>
              </a:rPr>
              <a:t> vrstvě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60" name="Google Shape;460;p58"/>
          <p:cNvSpPr txBox="1"/>
          <p:nvPr/>
        </p:nvSpPr>
        <p:spPr>
          <a:xfrm>
            <a:off x="317850" y="2508050"/>
            <a:ext cx="8318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zároveň z definice </a:t>
            </a:r>
            <a:r>
              <a:rPr b="1" i="1" lang="cs" sz="2000">
                <a:solidFill>
                  <a:schemeClr val="dk2"/>
                </a:solidFill>
              </a:rPr>
              <a:t>z</a:t>
            </a:r>
            <a:r>
              <a:rPr lang="cs" sz="2000">
                <a:solidFill>
                  <a:schemeClr val="dk2"/>
                </a:solidFill>
              </a:rPr>
              <a:t>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aid&quot;:null,&quot;code&quot;:&quot;$$\\delta_{j}^{l}=\\frac{\\partial C}{\\partial z_{j}^{l}}=\\sum_{k=1}^{n_{l+1}}\\frac{\\partial C}{\\partial z_{k}^{l+1}}\\frac{\\partial z_{k}^{l+1}}{\\partial z_{j}^{l}}=\\sum_{k=1}^{n_{l+1}}\\delta_{k}^{l+1}\\frac{\\partial z_{k}^{l+1}}{\\partial z_{j}^{l}}$$&quot;,&quot;id&quot;:&quot;23&quot;,&quot;font&quot;:{&quot;size&quot;:14,&quot;family&quot;:&quot;Arial&quot;,&quot;color&quot;:&quot;#000000&quot;},&quot;backgroundColor&quot;:&quot;#FFFFFF&quot;,&quot;type&quot;:&quot;$$&quot;,&quot;ts&quot;:1686488232589,&quot;cs&quot;:&quot;ThxZBQdudhYd5DSgr3gTWQ==&quot;,&quot;size&quot;:{&quot;width&quot;:420.3333333333333,&quot;height&quot;:64.33333333333333}}" id="461" name="Google Shape;4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1790044"/>
            <a:ext cx="4003675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8},&quot;aid&quot;:null,&quot;id&quot;:&quot;17&quot;,&quot;type&quot;:&quot;$$&quot;,&quot;code&quot;:&quot;$$\\delta_{j}^{l}=\\sum_{k=1}^{n_{l+1}}w_{kj}^{l+1}\\delta_{k}^{l+1}\\sigma^{\\prime}\\left(z_{j}^{l}\\right)$$&quot;,&quot;backgroundColor&quot;:&quot;#FFFFFF&quot;,&quot;ts&quot;:1686488596454,&quot;cs&quot;:&quot;kbOmRWc+c7U1UzOgB38liA==&quot;,&quot;size&quot;:{&quot;width&quot;:269.49999999999994,&quot;height&quot;:74.25}}" id="462" name="Google Shape;4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700" y="558725"/>
            <a:ext cx="2471062" cy="68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id&quot;:&quot;24&quot;,&quot;font&quot;:{&quot;size&quot;:12,&quot;family&quot;:&quot;Arial&quot;,&quot;color&quot;:&quot;#000000&quot;},&quot;code&quot;:&quot;$$z_{k}^{l+1}=\\sum_{j=1}^{n_{l+1}}w_{kj}^{l+1}a_{j}^{l}+b_{k}^{l+1}=\\sum_{j=1}^{n_{l+1}}w_{kj}^{l+1}\\sigma\\left(z_{j}^{l}\\right)+b_{k}^{l+1}$$&quot;,&quot;aid&quot;:null,&quot;ts&quot;:1686487819677,&quot;cs&quot;:&quot;WN2TNhhmjL4J2UuryFjY+g==&quot;,&quot;size&quot;:{&quot;width&quot;:374.6666666666667,&quot;height&quot;:52}}" id="463" name="Google Shape;46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925" y="2506700"/>
            <a:ext cx="4075942" cy="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70" name="Google Shape;470;p59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2.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71" name="Google Shape;471;p59"/>
          <p:cNvSpPr txBox="1"/>
          <p:nvPr/>
        </p:nvSpPr>
        <p:spPr>
          <a:xfrm>
            <a:off x="268700" y="1173425"/>
            <a:ext cx="82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Chceme přepsat chybu v </a:t>
            </a:r>
            <a:r>
              <a:rPr b="1" i="1" lang="cs" sz="2000">
                <a:solidFill>
                  <a:schemeClr val="dk2"/>
                </a:solidFill>
              </a:rPr>
              <a:t>l</a:t>
            </a:r>
            <a:r>
              <a:rPr lang="cs" sz="2000">
                <a:solidFill>
                  <a:schemeClr val="dk2"/>
                </a:solidFill>
              </a:rPr>
              <a:t>-té vrstvě pomocí chyby v </a:t>
            </a:r>
            <a:r>
              <a:rPr b="1" i="1" lang="cs" sz="2000">
                <a:solidFill>
                  <a:schemeClr val="dk2"/>
                </a:solidFill>
              </a:rPr>
              <a:t>(l+1)</a:t>
            </a:r>
            <a:r>
              <a:rPr lang="cs" sz="2000">
                <a:solidFill>
                  <a:schemeClr val="dk2"/>
                </a:solidFill>
              </a:rPr>
              <a:t> vrstvě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72" name="Google Shape;472;p59"/>
          <p:cNvSpPr txBox="1"/>
          <p:nvPr/>
        </p:nvSpPr>
        <p:spPr>
          <a:xfrm>
            <a:off x="317850" y="2508050"/>
            <a:ext cx="8318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zároveň z definice </a:t>
            </a:r>
            <a:r>
              <a:rPr b="1" i="1" lang="cs" sz="2000">
                <a:solidFill>
                  <a:schemeClr val="dk2"/>
                </a:solidFill>
              </a:rPr>
              <a:t>z</a:t>
            </a:r>
            <a:r>
              <a:rPr lang="cs" sz="2000">
                <a:solidFill>
                  <a:schemeClr val="dk2"/>
                </a:solidFill>
              </a:rPr>
              <a:t>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73" name="Google Shape;473;p59"/>
          <p:cNvSpPr txBox="1"/>
          <p:nvPr/>
        </p:nvSpPr>
        <p:spPr>
          <a:xfrm>
            <a:off x="317850" y="3282450"/>
            <a:ext cx="8318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což můžeme zderivovat: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aid&quot;:null,&quot;code&quot;:&quot;$$\\delta_{j}^{l}=\\frac{\\partial C}{\\partial z_{j}^{l}}=\\sum_{k=1}^{n_{l+1}}\\frac{\\partial C}{\\partial z_{k}^{l+1}}\\frac{\\partial z_{k}^{l+1}}{\\partial z_{j}^{l}}=\\sum_{k=1}^{n_{l+1}}\\delta_{k}^{l+1}\\frac{\\partial z_{k}^{l+1}}{\\partial z_{j}^{l}}$$&quot;,&quot;id&quot;:&quot;23&quot;,&quot;font&quot;:{&quot;size&quot;:14,&quot;family&quot;:&quot;Arial&quot;,&quot;color&quot;:&quot;#000000&quot;},&quot;backgroundColor&quot;:&quot;#FFFFFF&quot;,&quot;type&quot;:&quot;$$&quot;,&quot;ts&quot;:1686488232589,&quot;cs&quot;:&quot;ThxZBQdudhYd5DSgr3gTWQ==&quot;,&quot;size&quot;:{&quot;width&quot;:420.3333333333333,&quot;height&quot;:64.33333333333333}}" id="474" name="Google Shape;4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1790044"/>
            <a:ext cx="4003675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8},&quot;aid&quot;:null,&quot;id&quot;:&quot;17&quot;,&quot;type&quot;:&quot;$$&quot;,&quot;code&quot;:&quot;$$\\delta_{j}^{l}=\\sum_{k=1}^{n_{l+1}}w_{kj}^{l+1}\\delta_{k}^{l+1}\\sigma^{\\prime}\\left(z_{j}^{l}\\right)$$&quot;,&quot;backgroundColor&quot;:&quot;#FFFFFF&quot;,&quot;ts&quot;:1686488596454,&quot;cs&quot;:&quot;kbOmRWc+c7U1UzOgB38liA==&quot;,&quot;size&quot;:{&quot;width&quot;:269.49999999999994,&quot;height&quot;:74.25}}" id="475" name="Google Shape;4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700" y="558725"/>
            <a:ext cx="2471062" cy="68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id&quot;:&quot;24&quot;,&quot;font&quot;:{&quot;size&quot;:12,&quot;family&quot;:&quot;Arial&quot;,&quot;color&quot;:&quot;#000000&quot;},&quot;code&quot;:&quot;$$z_{k}^{l+1}=\\sum_{j=1}^{n_{l+1}}w_{kj}^{l+1}a_{j}^{l}+b_{k}^{l+1}=\\sum_{j=1}^{n_{l+1}}w_{kj}^{l+1}\\sigma\\left(z_{j}^{l}\\right)+b_{k}^{l+1}$$&quot;,&quot;aid&quot;:null,&quot;ts&quot;:1686487819677,&quot;cs&quot;:&quot;WN2TNhhmjL4J2UuryFjY+g==&quot;,&quot;size&quot;:{&quot;width&quot;:374.6666666666667,&quot;height&quot;:52}}" id="476" name="Google Shape;47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925" y="2506700"/>
            <a:ext cx="4075942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code&quot;:&quot;$$\\frac{\\partial z_{k}^{l+1}}{\\partial z_{j}^{l}}=w_{kj}^{l+1}\\sigma^{\\prime}\\left(z_{j}^{l}\\right)$$&quot;,&quot;font&quot;:{&quot;family&quot;:&quot;Arial&quot;,&quot;size&quot;:20,&quot;color&quot;:&quot;#595959&quot;},&quot;id&quot;:&quot;25&quot;,&quot;backgroundColor&quot;:&quot;#FFFFFF&quot;,&quot;ts&quot;:1686488013673,&quot;cs&quot;:&quot;0PRcBZQAjXLCSesb3cNqoA==&quot;,&quot;size&quot;:{&quot;width&quot;:254,&quot;height&quot;:92}}" id="477" name="Google Shape;47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100" y="3224300"/>
            <a:ext cx="1699568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84" name="Google Shape;484;p60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2.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85" name="Google Shape;485;p60"/>
          <p:cNvSpPr txBox="1"/>
          <p:nvPr/>
        </p:nvSpPr>
        <p:spPr>
          <a:xfrm>
            <a:off x="268700" y="1173425"/>
            <a:ext cx="82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Chceme přepsat chybu v </a:t>
            </a:r>
            <a:r>
              <a:rPr b="1" i="1" lang="cs" sz="2000">
                <a:solidFill>
                  <a:schemeClr val="dk2"/>
                </a:solidFill>
              </a:rPr>
              <a:t>l</a:t>
            </a:r>
            <a:r>
              <a:rPr lang="cs" sz="2000">
                <a:solidFill>
                  <a:schemeClr val="dk2"/>
                </a:solidFill>
              </a:rPr>
              <a:t>-té vrstvě pomocí chyby v </a:t>
            </a:r>
            <a:r>
              <a:rPr b="1" i="1" lang="cs" sz="2000">
                <a:solidFill>
                  <a:schemeClr val="dk2"/>
                </a:solidFill>
              </a:rPr>
              <a:t>(l+1)</a:t>
            </a:r>
            <a:r>
              <a:rPr lang="cs" sz="2000">
                <a:solidFill>
                  <a:schemeClr val="dk2"/>
                </a:solidFill>
              </a:rPr>
              <a:t> vrstvě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aid&quot;:null,&quot;code&quot;:&quot;$$\\delta_{j}^{l}=\\frac{\\partial C}{\\partial z_{j}^{l}}=\\sum_{k=1}^{n_{l+1}}\\frac{\\partial C}{\\partial z_{k}^{l+1}}\\frac{\\partial z_{k}^{l+1}}{\\partial z_{j}^{l}}=\\sum_{k=1}^{n_{l+1}}\\delta_{k}^{l+1}\\frac{\\partial z_{k}^{l+1}}{\\partial z_{j}^{l}}$$&quot;,&quot;id&quot;:&quot;23&quot;,&quot;font&quot;:{&quot;size&quot;:14,&quot;family&quot;:&quot;Arial&quot;,&quot;color&quot;:&quot;#000000&quot;},&quot;backgroundColor&quot;:&quot;#FFFFFF&quot;,&quot;type&quot;:&quot;$$&quot;,&quot;ts&quot;:1686488232589,&quot;cs&quot;:&quot;ThxZBQdudhYd5DSgr3gTWQ==&quot;,&quot;size&quot;:{&quot;width&quot;:420.3333333333333,&quot;height&quot;:64.33333333333333}}" id="486" name="Google Shape;4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1790044"/>
            <a:ext cx="4003675" cy="6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317850" y="2508050"/>
            <a:ext cx="8318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zároveň z definice </a:t>
            </a:r>
            <a:r>
              <a:rPr b="1" i="1" lang="cs" sz="2000">
                <a:solidFill>
                  <a:schemeClr val="dk2"/>
                </a:solidFill>
              </a:rPr>
              <a:t>z</a:t>
            </a:r>
            <a:r>
              <a:rPr lang="cs" sz="2000">
                <a:solidFill>
                  <a:schemeClr val="dk2"/>
                </a:solidFill>
              </a:rPr>
              <a:t>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id&quot;:&quot;24&quot;,&quot;font&quot;:{&quot;size&quot;:12,&quot;family&quot;:&quot;Arial&quot;,&quot;color&quot;:&quot;#000000&quot;},&quot;code&quot;:&quot;$$z_{k}^{l+1}=\\sum_{j=1}^{n_{l+1}}w_{kj}^{l+1}a_{j}^{l}+b_{k}^{l+1}=\\sum_{j=1}^{n_{l+1}}w_{kj}^{l+1}\\sigma\\left(z_{j}^{l}\\right)+b_{k}^{l+1}$$&quot;,&quot;aid&quot;:null,&quot;ts&quot;:1686487819677,&quot;cs&quot;:&quot;WN2TNhhmjL4J2UuryFjY+g==&quot;,&quot;size&quot;:{&quot;width&quot;:374.6666666666667,&quot;height&quot;:52}}" id="488" name="Google Shape;48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925" y="2506700"/>
            <a:ext cx="4075942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0"/>
          <p:cNvSpPr txBox="1"/>
          <p:nvPr/>
        </p:nvSpPr>
        <p:spPr>
          <a:xfrm>
            <a:off x="317850" y="3282450"/>
            <a:ext cx="8318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což můžeme zderivovat: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aid&quot;:null,&quot;type&quot;:&quot;$$&quot;,&quot;code&quot;:&quot;$$\\frac{\\partial z_{k}^{l+1}}{\\partial z_{j}^{l}}=w_{kj}^{l+1}\\sigma^{\\prime}\\left(z_{j}^{l}\\right)$$&quot;,&quot;font&quot;:{&quot;family&quot;:&quot;Arial&quot;,&quot;size&quot;:20,&quot;color&quot;:&quot;#595959&quot;},&quot;id&quot;:&quot;25&quot;,&quot;backgroundColor&quot;:&quot;#FFFFFF&quot;,&quot;ts&quot;:1686488013673,&quot;cs&quot;:&quot;0PRcBZQAjXLCSesb3cNqoA==&quot;,&quot;size&quot;:{&quot;width&quot;:254,&quot;height&quot;:92}}" id="490" name="Google Shape;49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100" y="3224300"/>
            <a:ext cx="1699568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0"/>
          <p:cNvSpPr txBox="1"/>
          <p:nvPr/>
        </p:nvSpPr>
        <p:spPr>
          <a:xfrm>
            <a:off x="317850" y="3927875"/>
            <a:ext cx="8318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a dosadit do původní rovnice: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delta_{j}^{l}=\\frac{\\partial C}{\\partial z_{j}^{l}}=\\sum_{k=1}^{n_{l+1}}\\frac{\\partial C}{\\partial z_{k}^{l+1}}\\frac{\\partial z_{k}^{l+1}}{\\partial z_{j}^{l}}=\\sum_{k=1}^{n_{l+1}}\\delta_{k}^{l+1}\\frac{\\partial z_{k}^{l+1}}{\\partial z_{j}^{l}}=\\sum_{k=1}^{n_{l+1}}\\delta_{k}^{l+1}w_{kj}^{l+1}\\sigma^{\\prime}\\left(z_{j}^{l}\\right)=\\sum_{k=1}^{n_{l+1}}w_{kj}^{l+1}\\delta_{k}^{l+1}\\sigma^{\\prime}\\left(z_{j}^{l}\\right)$$&quot;,&quot;backgroundColor&quot;:&quot;#FFFFFF&quot;,&quot;type&quot;:&quot;$$&quot;,&quot;aid&quot;:null,&quot;id&quot;:&quot;23&quot;,&quot;font&quot;:{&quot;size&quot;:12,&quot;color&quot;:&quot;#000000&quot;,&quot;family&quot;:&quot;Arial&quot;},&quot;ts&quot;:1686488309976,&quot;cs&quot;:&quot;gfncIlVXsGh2i4fYO4NSCw==&quot;,&quot;size&quot;:{&quot;width&quot;:696.5,&quot;height&quot;:55.5}}" id="492" name="Google Shape;492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151" y="4415451"/>
            <a:ext cx="7099101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8},&quot;aid&quot;:null,&quot;id&quot;:&quot;17&quot;,&quot;type&quot;:&quot;$$&quot;,&quot;code&quot;:&quot;$$\\delta_{j}^{l}=\\sum_{k=1}^{n_{l+1}}w_{kj}^{l+1}\\delta_{k}^{l+1}\\sigma^{\\prime}\\left(z_{j}^{l}\\right)$$&quot;,&quot;backgroundColor&quot;:&quot;#FFFFFF&quot;,&quot;ts&quot;:1686488596454,&quot;cs&quot;:&quot;kbOmRWc+c7U1UzOgB38liA==&quot;,&quot;size&quot;:{&quot;width&quot;:269.49999999999994,&quot;height&quot;:74.25}}" id="493" name="Google Shape;493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9700" y="558725"/>
            <a:ext cx="2471062" cy="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99" name="Google Shape;499;p6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00" name="Google Shape;500;p61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3.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8&quot;,&quot;type&quot;:&quot;$$&quot;,&quot;code&quot;:&quot;$$\\frac{\\partial C}{\\partial b_{j}^{l}}=\\delta_{j}^{l}\\,$$&quot;,&quot;font&quot;:{&quot;color&quot;:&quot;#000000&quot;,&quot;family&quot;:&quot;Arial&quot;,&quot;size&quot;:17},&quot;aid&quot;:null,&quot;backgroundColor&quot;:&quot;#FFFFFF&quot;,&quot;ts&quot;:1686488817283,&quot;cs&quot;:&quot;CWkVotAZaJFgPmNQ7nR5Ow==&quot;,&quot;size&quot;:{&quot;width&quot;:99,&quot;height&quot;:70.33333333333333}}" id="501" name="Google Shape;5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00" y="596763"/>
            <a:ext cx="942975" cy="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21250" y="623925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připomenutí: chceme popsat, jak změna vah a biasů ovlivní účelovou funkci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To znamená spočítat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frac{\\partial C}{\\partial w_{jk}^{l}}\\;\\text{a}\\;\\frac{\\partial C}{\\partial b_{j}^{l}}$$&quot;,&quot;font&quot;:{&quot;size&quot;:19.5,&quot;color&quot;:&quot;#595959&quot;,&quot;family&quot;:&quot;Arial&quot;},&quot;aid&quot;:null,&quot;backgroundColor&quot;:&quot;#FFFFFF&quot;,&quot;type&quot;:&quot;$$&quot;,&quot;id&quot;:&quot;2&quot;,&quot;ts&quot;:1686406059602,&quot;cs&quot;:&quot;7vc/cPOuxfbRfZ0hEmMQ9Q==&quot;,&quot;size&quot;:{&quot;width&quot;:153.33333333333334,&quot;height&quot;:81.33333333333336}}"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75" y="1623689"/>
            <a:ext cx="14605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07" name="Google Shape;507;p6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08" name="Google Shape;508;p62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3.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8&quot;,&quot;type&quot;:&quot;$$&quot;,&quot;code&quot;:&quot;$$\\frac{\\partial C}{\\partial b_{j}^{l}}=\\delta_{j}^{l}\\,$$&quot;,&quot;font&quot;:{&quot;color&quot;:&quot;#000000&quot;,&quot;family&quot;:&quot;Arial&quot;,&quot;size&quot;:17},&quot;aid&quot;:null,&quot;backgroundColor&quot;:&quot;#FFFFFF&quot;,&quot;ts&quot;:1686488817283,&quot;cs&quot;:&quot;CWkVotAZaJFgPmNQ7nR5Ow==&quot;,&quot;size&quot;:{&quot;width&quot;:99,&quot;height&quot;:70.33333333333333}}" id="509" name="Google Shape;5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00" y="596763"/>
            <a:ext cx="94297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2"/>
          <p:cNvSpPr txBox="1"/>
          <p:nvPr/>
        </p:nvSpPr>
        <p:spPr>
          <a:xfrm>
            <a:off x="268700" y="1173425"/>
            <a:ext cx="8701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chyby neuronu a použijeme derivaci složené funkce (rozvineme závislost na biasu)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aid&quot;:null,&quot;code&quot;:&quot;$$\\delta_{j}^{l}=\\frac{\\partial C}{\\partial z_{j}^{l}}=\\sum_{k=1}^{n_{l+1}}\\frac{\\partial C}{\\partial b_{k}^{l}}\\frac{\\partial b_{k}^{l}}{\\partial z_{j}^{l}}=\\frac{\\partial C}{\\partial b_{j}^{l}}\\frac{\\partial b_{j}^{l}}{\\partial z_{j}^{l}},\\text{protože}\\,b_{k}^{l}\\,\\text{závisí}\\,\\text{jen}\\;\\text{na}\\;z_{k}^{l},\\,\\text{neboli}\\,\\,\\frac{\\partial b_{k}^{l}}{\\partial z_{j}^{l}}=0\\;\\text{když}\\;\\text{j}\\neq\\text{k}\\text{}$$&quot;,&quot;backgroundColor&quot;:&quot;#FFFFFF&quot;,&quot;font&quot;:{&quot;size&quot;:12,&quot;color&quot;:&quot;#000000&quot;,&quot;family&quot;:&quot;Arial&quot;},&quot;id&quot;:&quot;23&quot;,&quot;ts&quot;:1686490511328,&quot;cs&quot;:&quot;KD+PEwHURx4LDnQyUN8OzA==&quot;,&quot;size&quot;:{&quot;width&quot;:722.5,&quot;height&quot;:56.5}}" id="511" name="Google Shape;51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25" y="2295375"/>
            <a:ext cx="7191852" cy="5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17" name="Google Shape;517;p6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18" name="Google Shape;518;p63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3.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8&quot;,&quot;type&quot;:&quot;$$&quot;,&quot;code&quot;:&quot;$$\\frac{\\partial C}{\\partial b_{j}^{l}}=\\delta_{j}^{l}\\,$$&quot;,&quot;font&quot;:{&quot;color&quot;:&quot;#000000&quot;,&quot;family&quot;:&quot;Arial&quot;,&quot;size&quot;:17},&quot;aid&quot;:null,&quot;backgroundColor&quot;:&quot;#FFFFFF&quot;,&quot;ts&quot;:1686488817283,&quot;cs&quot;:&quot;CWkVotAZaJFgPmNQ7nR5Ow==&quot;,&quot;size&quot;:{&quot;width&quot;:99,&quot;height&quot;:70.33333333333333}}" id="519" name="Google Shape;51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00" y="596763"/>
            <a:ext cx="94297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3"/>
          <p:cNvSpPr txBox="1"/>
          <p:nvPr/>
        </p:nvSpPr>
        <p:spPr>
          <a:xfrm>
            <a:off x="268700" y="1173425"/>
            <a:ext cx="8701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chyby neuronu a použijeme derivaci složené funkce (rozvineme závislost na biasu)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aid&quot;:null,&quot;code&quot;:&quot;$$\\delta_{j}^{l}=\\frac{\\partial C}{\\partial z_{j}^{l}}=\\sum_{k=1}^{n_{l+1}}\\frac{\\partial C}{\\partial b_{k}^{l}}\\frac{\\partial b_{k}^{l}}{\\partial z_{j}^{l}}=\\frac{\\partial C}{\\partial b_{j}^{l}}\\frac{\\partial b_{j}^{l}}{\\partial z_{j}^{l}},\\text{protože}\\,b_{k}^{l}\\,\\text{závisí}\\,\\text{jen}\\;\\text{na}\\;z_{k}^{l},\\,\\text{neboli}\\,\\,\\frac{\\partial b_{k}^{l}}{\\partial z_{j}^{l}}=0\\;\\text{když}\\;\\text{j}\\neq\\text{k}\\text{}$$&quot;,&quot;backgroundColor&quot;:&quot;#FFFFFF&quot;,&quot;font&quot;:{&quot;size&quot;:12,&quot;color&quot;:&quot;#000000&quot;,&quot;family&quot;:&quot;Arial&quot;},&quot;id&quot;:&quot;23&quot;,&quot;ts&quot;:1686490511328,&quot;cs&quot;:&quot;KD+PEwHURx4LDnQyUN8OzA==&quot;,&quot;size&quot;:{&quot;width&quot;:722.5,&quot;height&quot;:56.5}}" id="521" name="Google Shape;5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25" y="2295375"/>
            <a:ext cx="7191852" cy="5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3"/>
          <p:cNvSpPr txBox="1"/>
          <p:nvPr/>
        </p:nvSpPr>
        <p:spPr>
          <a:xfrm>
            <a:off x="320175" y="2991525"/>
            <a:ext cx="870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dále z definice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aid&quot;:null,&quot;type&quot;:&quot;$$&quot;,&quot;font&quot;:{&quot;color&quot;:&quot;#000000&quot;,&quot;family&quot;:&quot;Arial&quot;,&quot;size&quot;:12},&quot;id&quot;:&quot;26&quot;,&quot;code&quot;:&quot;$$z_{j}^{l}=\\sum_{k=1}^{n_{l}}w_{kj}^{l}a_{k}^{l-1}+b_{j}^{l}\\iff b_{j}^{l}=z_{j}^{l}-\\sum_{k=1}^{n_{l}}w_{kj}^{l}a_{k}^{l-1},\\,\\text{zderivováním}\\;\\text{získáme}\\;\\frac{\\partial b_{j}^{l}}{z_{j}^{l}}=1$$&quot;,&quot;ts&quot;:1686490891070,&quot;cs&quot;:&quot;huu5e6A8S2flNvpAcc/PiQ==&quot;,&quot;size&quot;:{&quot;width&quot;:645.5,&quot;height&quot;:56.5}}" id="523" name="Google Shape;52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4350" y="2968738"/>
            <a:ext cx="6148388" cy="5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3"/>
          <p:cNvSpPr txBox="1"/>
          <p:nvPr/>
        </p:nvSpPr>
        <p:spPr>
          <a:xfrm>
            <a:off x="320175" y="356615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31" name="Google Shape;531;p64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3.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8&quot;,&quot;type&quot;:&quot;$$&quot;,&quot;code&quot;:&quot;$$\\frac{\\partial C}{\\partial b_{j}^{l}}=\\delta_{j}^{l}\\,$$&quot;,&quot;font&quot;:{&quot;color&quot;:&quot;#000000&quot;,&quot;family&quot;:&quot;Arial&quot;,&quot;size&quot;:17},&quot;aid&quot;:null,&quot;backgroundColor&quot;:&quot;#FFFFFF&quot;,&quot;ts&quot;:1686488817283,&quot;cs&quot;:&quot;CWkVotAZaJFgPmNQ7nR5Ow==&quot;,&quot;size&quot;:{&quot;width&quot;:99,&quot;height&quot;:70.33333333333333}}" id="532" name="Google Shape;5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00" y="596763"/>
            <a:ext cx="94297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4"/>
          <p:cNvSpPr txBox="1"/>
          <p:nvPr/>
        </p:nvSpPr>
        <p:spPr>
          <a:xfrm>
            <a:off x="268700" y="1173425"/>
            <a:ext cx="8701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Vyjdeme z definice chyby neuronu a použijeme derivaci složené funkce (rozvineme závislost na biasu)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aid&quot;:null,&quot;code&quot;:&quot;$$\\delta_{j}^{l}=\\frac{\\partial C}{\\partial z_{j}^{l}}=\\sum_{k=1}^{n_{l+1}}\\frac{\\partial C}{\\partial b_{k}^{l}}\\frac{\\partial b_{k}^{l}}{\\partial z_{j}^{l}}=\\frac{\\partial C}{\\partial b_{j}^{l}}\\frac{\\partial b_{j}^{l}}{\\partial z_{j}^{l}},\\text{protože}\\,b_{k}^{l}\\,\\text{závisí}\\,\\text{jen}\\;\\text{na}\\;z_{k}^{l},\\,\\text{neboli}\\,\\,\\frac{\\partial b_{k}^{l}}{\\partial z_{j}^{l}}=0\\;\\text{když}\\;\\text{j}\\neq\\text{k}\\text{}$$&quot;,&quot;backgroundColor&quot;:&quot;#FFFFFF&quot;,&quot;font&quot;:{&quot;size&quot;:12,&quot;color&quot;:&quot;#000000&quot;,&quot;family&quot;:&quot;Arial&quot;},&quot;id&quot;:&quot;23&quot;,&quot;ts&quot;:1686490511328,&quot;cs&quot;:&quot;KD+PEwHURx4LDnQyUN8OzA==&quot;,&quot;size&quot;:{&quot;width&quot;:722.5,&quot;height&quot;:56.5}}" id="534" name="Google Shape;53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25" y="2295375"/>
            <a:ext cx="7191852" cy="5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4"/>
          <p:cNvSpPr txBox="1"/>
          <p:nvPr/>
        </p:nvSpPr>
        <p:spPr>
          <a:xfrm>
            <a:off x="320175" y="2991525"/>
            <a:ext cx="870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dále z definice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aid&quot;:null,&quot;type&quot;:&quot;$$&quot;,&quot;font&quot;:{&quot;color&quot;:&quot;#000000&quot;,&quot;family&quot;:&quot;Arial&quot;,&quot;size&quot;:12},&quot;id&quot;:&quot;26&quot;,&quot;code&quot;:&quot;$$z_{j}^{l}=\\sum_{k=1}^{n_{l}}w_{kj}^{l}a_{k}^{l-1}+b_{j}^{l}\\iff b_{j}^{l}=z_{j}^{l}-\\sum_{k=1}^{n_{l}}w_{kj}^{l}a_{k}^{l-1},\\,\\text{zderivováním}\\;\\text{získáme}\\;\\frac{\\partial b_{j}^{l}}{z_{j}^{l}}=1$$&quot;,&quot;ts&quot;:1686490891070,&quot;cs&quot;:&quot;huu5e6A8S2flNvpAcc/PiQ==&quot;,&quot;size&quot;:{&quot;width&quot;:645.5,&quot;height&quot;:56.5}}" id="536" name="Google Shape;53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4350" y="2968738"/>
            <a:ext cx="6148388" cy="5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/>
        </p:nvSpPr>
        <p:spPr>
          <a:xfrm>
            <a:off x="320175" y="3566150"/>
            <a:ext cx="870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což dosadíme do předchozí rovnice: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backgroundColor&quot;:&quot;#FFFFFF&quot;,&quot;font&quot;:{&quot;size&quot;:12,&quot;family&quot;:&quot;Arial&quot;,&quot;color&quot;:&quot;#000000&quot;},&quot;aid&quot;:null,&quot;code&quot;:&quot;$$\\delta_{j}^{l}=\\frac{\\partial C}{\\partial z_{j}^{l}}=\\sum_{k=1}^{n_{l+1}}\\frac{\\partial C}{\\partial b_{k}^{l}}\\frac{\\partial b_{k}^{l}}{\\partial z_{j}^{l}}=\\frac{\\partial C}{\\partial b_{j}^{l}}\\frac{\\partial b_{j}^{l}}{\\partial z_{j}^{l}}=\\frac{\\partial C}{\\partial b_{j}^{l}}$$&quot;,&quot;id&quot;:&quot;23&quot;,&quot;ts&quot;:1686490997659,&quot;cs&quot;:&quot;UZWpxj0gDLe+ln1bO5ub/g==&quot;,&quot;size&quot;:{&quot;width&quot;:346.5,&quot;height&quot;:56.5}}" id="538" name="Google Shape;53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1586" y="3720975"/>
            <a:ext cx="3300413" cy="53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45" name="Google Shape;545;p65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4.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546" name="Google Shape;5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50" y="609962"/>
            <a:ext cx="1467231" cy="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2" name="Google Shape;552;p6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53" name="Google Shape;553;p66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4.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554" name="Google Shape;55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50" y="609962"/>
            <a:ext cx="1467231" cy="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6"/>
          <p:cNvSpPr txBox="1"/>
          <p:nvPr/>
        </p:nvSpPr>
        <p:spPr>
          <a:xfrm>
            <a:off x="268700" y="1173425"/>
            <a:ext cx="87015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Podobné úvahy jako předtím, použijeme derivaci složené funkce (rozvineme </a:t>
            </a:r>
            <a:r>
              <a:rPr b="1" lang="cs" sz="2000">
                <a:solidFill>
                  <a:schemeClr val="dk2"/>
                </a:solidFill>
              </a:rPr>
              <a:t>z</a:t>
            </a:r>
            <a:r>
              <a:rPr lang="cs" sz="2000">
                <a:solidFill>
                  <a:schemeClr val="dk2"/>
                </a:solidFill>
              </a:rPr>
              <a:t>) a uvědomíme si, že      závisí pouze na       ,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takže se všechny členy sumy kromě i=j vynulují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aid&quot;:null,&quot;backgroundColor&quot;:&quot;#FFFFFF&quot;,&quot;code&quot;:&quot;$$z_{j}^{l}$$&quot;,&quot;type&quot;:&quot;$$&quot;,&quot;font&quot;:{&quot;color&quot;:&quot;#595959&quot;,&quot;size&quot;:14,&quot;family&quot;:&quot;Arial&quot;},&quot;id&quot;:&quot;28&quot;,&quot;ts&quot;:1686491608278,&quot;cs&quot;:&quot;ietSZYyKxAU+U1YjY4xKNQ==&quot;,&quot;size&quot;:{&quot;width&quot;:15.833333333333334,&quot;height&quot;:28.333333333333332}}" id="556" name="Google Shape;55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475" y="1713275"/>
            <a:ext cx="219125" cy="3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20},&quot;id&quot;:&quot;29&quot;,&quot;code&quot;:&quot;$$w_{jk}^{l}$$&quot;,&quot;aid&quot;:null,&quot;backgroundColor&quot;:&quot;#FFFFFF&quot;,&quot;type&quot;:&quot;$$&quot;,&quot;ts&quot;:1686491656563,&quot;cs&quot;:&quot;hHgjUAs2EMd6WYsx0U1lPg==&quot;,&quot;size&quot;:{&quot;width&quot;:42,&quot;height&quot;:41.166666666666664}}" id="557" name="Google Shape;55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5800" y="1736298"/>
            <a:ext cx="353066" cy="3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7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63" name="Google Shape;563;p6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- 4 rovnice algoritmu: důkaz (cvičení)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64" name="Google Shape;564;p67"/>
          <p:cNvSpPr txBox="1"/>
          <p:nvPr/>
        </p:nvSpPr>
        <p:spPr>
          <a:xfrm>
            <a:off x="221250" y="558725"/>
            <a:ext cx="8511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Důkaz 4. 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descr="{&quot;id&quot;:&quot;19&quot;,&quot;type&quot;:&quot;$$&quot;,&quot;code&quot;:&quot;$$\\frac{\\partial C}{\\partial w_{jk}^{l}}=a_{k}^{l-1}\\delta_{j}^{l}$$&quot;,&quot;backgroundColor&quot;:&quot;#FFFFFF&quot;,&quot;font&quot;:{&quot;size&quot;:12,&quot;family&quot;:&quot;Arial&quot;,&quot;color&quot;:&quot;#000000&quot;},&quot;aid&quot;:null,&quot;ts&quot;:1686415016206,&quot;cs&quot;:&quot;DFuAENH/+SvfWKvmE0dvAQ==&quot;,&quot;size&quot;:{&quot;width&quot;:114,&quot;height&quot;:50}}" id="565" name="Google Shape;5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50" y="609962"/>
            <a:ext cx="1467231" cy="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7"/>
          <p:cNvSpPr txBox="1"/>
          <p:nvPr/>
        </p:nvSpPr>
        <p:spPr>
          <a:xfrm>
            <a:off x="268700" y="1173425"/>
            <a:ext cx="87015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000">
                <a:solidFill>
                  <a:schemeClr val="dk2"/>
                </a:solidFill>
              </a:rPr>
              <a:t>Podobné úvahy jako předtím, použijeme derivaci složené funkce (rozvineme </a:t>
            </a:r>
            <a:r>
              <a:rPr b="1" lang="cs" sz="2000">
                <a:solidFill>
                  <a:schemeClr val="dk2"/>
                </a:solidFill>
              </a:rPr>
              <a:t>z</a:t>
            </a:r>
            <a:r>
              <a:rPr lang="cs" sz="2000">
                <a:solidFill>
                  <a:schemeClr val="dk2"/>
                </a:solidFill>
              </a:rPr>
              <a:t>) a uvědomíme si, že      závisí pouze na       ,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chemeClr val="dk2"/>
                </a:solidFill>
              </a:rPr>
              <a:t>takže se všechny členy sumy kromě i=j vynulují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aid&quot;:null,&quot;type&quot;:&quot;lalign*&quot;,&quot;font&quot;:{&quot;color&quot;:&quot;#000000&quot;,&quot;family&quot;:&quot;Arial&quot;,&quot;size&quot;:12},&quot;code&quot;:&quot;\\begin{lalign*}\n&amp;{\\frac{\\partial C}{\\partial w_{jk}^{l}}=\\sum_{i=1}^{n_{l}}\\frac{\\partial C}{\\partial z_{i}^{l}}\\frac{\\partial z_{i}^{l}}{\\partial w_{jk}^{l}}=\\frac{\\partial C}{\\partial z_{j}^{l}}\\frac{\\partial z_{j}^{l}}{\\partial w_{jk}^{l}}=\\delta_{j}^{l}\\frac{\\partial z_{j}^{l}}{\\partial w_{jk}^{l}}=\\delta_{j}^{l}a_{k}^{l-1},\\,\\text{protože}\\;\\text{z}\\;\\text{definice}\\;z_{j}^{l}=\\sum_{k=1}^{n_{l}}w_{jk}^{l}a_{k}^{l-1}\\odot+b_{j}^{l},\\,}\\\\\n&amp;{}\\\\\n&amp;{\\text{a}\\;\\text{tedy}\\;\\frac{\\partial z_{j}^{l}}{\\partial w_{jk}^{l}}=a_{k}^{l-1}}\t\n\\end{lalign*}&quot;,&quot;id&quot;:&quot;27&quot;,&quot;ts&quot;:1686494863626,&quot;cs&quot;:&quot;Q27c7dpZlmW6L6KKDBbryw==&quot;,&quot;size&quot;:{&quot;width&quot;:783,&quot;height&quot;:143.50000000000003}}" id="567" name="Google Shape;56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4" y="2630775"/>
            <a:ext cx="7458075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z_{j}^{l}$$&quot;,&quot;type&quot;:&quot;$$&quot;,&quot;font&quot;:{&quot;color&quot;:&quot;#595959&quot;,&quot;size&quot;:14,&quot;family&quot;:&quot;Arial&quot;},&quot;id&quot;:&quot;28&quot;,&quot;ts&quot;:1686491608278,&quot;cs&quot;:&quot;ietSZYyKxAU+U1YjY4xKNQ==&quot;,&quot;size&quot;:{&quot;width&quot;:15.833333333333334,&quot;height&quot;:28.333333333333332}}" id="568" name="Google Shape;56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475" y="1713275"/>
            <a:ext cx="219125" cy="3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Arial&quot;,&quot;size&quot;:20},&quot;id&quot;:&quot;29&quot;,&quot;code&quot;:&quot;$$w_{jk}^{l}$$&quot;,&quot;aid&quot;:null,&quot;backgroundColor&quot;:&quot;#FFFFFF&quot;,&quot;type&quot;:&quot;$$&quot;,&quot;ts&quot;:1686491656563,&quot;cs&quot;:&quot;hHgjUAs2EMd6WYsx0U1lPg==&quot;,&quot;size&quot;:{&quot;width&quot;:42,&quot;height&quot;:41.166666666666664}}" id="569" name="Google Shape;569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800" y="1736298"/>
            <a:ext cx="353066" cy="3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75" name="Google Shape;575;p68"/>
          <p:cNvSpPr txBox="1"/>
          <p:nvPr/>
        </p:nvSpPr>
        <p:spPr>
          <a:xfrm>
            <a:off x="221250" y="522025"/>
            <a:ext cx="851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Cvičení: Odvoďte maticovou formu první a druhé rovnice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76" name="Google Shape;576;p6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9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82" name="Google Shape;582;p69"/>
          <p:cNvSpPr txBox="1"/>
          <p:nvPr/>
        </p:nvSpPr>
        <p:spPr>
          <a:xfrm>
            <a:off x="221250" y="522025"/>
            <a:ext cx="851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Cvičení: Odvoďte maticovou formu první a druhé rovnice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První rovnici můžeme přepsat pomocí standardního maticového počtu: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83" name="Google Shape;583;p6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code&quot;:&quot;\\begin{align*}\n{\\delta^{L}}&amp;={\\nabla_{a}\\,C\\odot\\sigma^{\\prime}\\left(z^{L}\\right)=\\begin{pmatrix}\n{\\frac{\\partial C}{\\partial a_{1}^{L}}}\\\\\n{\\vdots}\\\\\n{\\frac{\\partial C}{\\partial a_{n_{L}}^{L}}}\\\\\n\\end{pmatrix}\\odot\\begin{pmatrix}\n{\\sigma^{\\prime}\\left(z_{1}^{L}\\right)}\\\\\n{\\vdots}\\\\\n{\\sigma^{\\prime}\\left(z_{n_{L}}^{L}\\right)}\\\\\n\\end{pmatrix}=\\begin{pmatrix}\n{\\sigma^{\\prime}\\left(z_{1}^{L}\\right)}\\\\\n{\\vdots}\\\\\n{\\sigma^{\\prime}\\left(z_{n_{L}}^{L}\\right)}\\\\\n\\end{pmatrix}\\odot\\begin{pmatrix}\n{\\frac{\\partial C}{\\partial a_{1}^{L}}}\\\\\n{\\vdots}\\\\\n{\\frac{\\partial C}{\\partial a_{n_{L}}^{L}}}\\\\\n\\end{pmatrix}=}\\\\\n{\\,}&amp;\\relempty{}\\\\\n{\\,}&amp;={\\begin{pmatrix}\n{\\sigma^{\\prime}\\left(z_{1}^{L}\\right)}&amp;{0}&amp;{\\cdots}\\\\\n{0}&amp;{\\ddots}&amp;{}\\\\\n{\\vdots}&amp;{}&amp;{\\sigma^{\\prime}\\left(z_{n_{L}}^{L}\\right)}\\\\\n\\end{pmatrix}\\begin{pmatrix}\n{\\frac{\\partial C}{\\partial a_{1}^{L}}}\\\\\n{\\vdots}\\\\\n{\\frac{\\partial C}{\\partial a_{n_{L}}^{L}}}\\\\\n\\end{pmatrix}=\\Sigma^{\\prime}\\left(z^{L}\\right)\\nabla_{a}\\,C}\\\\\n{}&amp;\\relempty{}\t\n\\end{align*}&quot;,&quot;id&quot;:&quot;30&quot;,&quot;font&quot;:{&quot;color&quot;:&quot;#000000&quot;,&quot;size&quot;:12,&quot;family&quot;:&quot;Arial&quot;},&quot;backgroundColor&quot;:&quot;#FFFFFF&quot;,&quot;aid&quot;:null,&quot;type&quot;:&quot;align*&quot;,&quot;ts&quot;:1686604025617,&quot;cs&quot;:&quot;qu3HrNxZUGZDXIx/oLScaA==&quot;,&quot;size&quot;:{&quot;width&quot;:590.5,&quot;height&quot;:237.5}}" id="584" name="Google Shape;58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50" y="1393075"/>
            <a:ext cx="5624513" cy="226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90" name="Google Shape;590;p70"/>
          <p:cNvSpPr txBox="1"/>
          <p:nvPr/>
        </p:nvSpPr>
        <p:spPr>
          <a:xfrm>
            <a:off x="221250" y="522025"/>
            <a:ext cx="851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Cvičení: Odvoďte maticovou formu první a druhé rovnice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První rovnici můžeme přepsat pomocí standardního maticového počtu: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\\begin{align*}\n{\\delta^{L}}&amp;={\\nabla_{a}\\,C\\odot\\sigma^{\\prime}\\left(z^{L}\\right)=\\begin{pmatrix}\n{\\frac{\\partial C}{\\partial a_{1}^{L}}}\\\\\n{\\vdots}\\\\\n{\\frac{\\partial C}{\\partial a_{n_{L}}^{L}}}\\\\\n\\end{pmatrix}\\odot\\begin{pmatrix}\n{\\sigma^{\\prime}\\left(z_{1}^{L}\\right)}\\\\\n{\\vdots}\\\\\n{\\sigma^{\\prime}\\left(z_{n_{L}}^{L}\\right)}\\\\\n\\end{pmatrix}=\\begin{pmatrix}\n{\\sigma^{\\prime}\\left(z_{1}^{L}\\right)}\\\\\n{\\vdots}\\\\\n{\\sigma^{\\prime}\\left(z_{n_{L}}^{L}\\right)}\\\\\n\\end{pmatrix}\\odot\\begin{pmatrix}\n{\\frac{\\partial C}{\\partial a_{1}^{L}}}\\\\\n{\\vdots}\\\\\n{\\frac{\\partial C}{\\partial a_{n_{L}}^{L}}}\\\\\n\\end{pmatrix}=}\\\\\n{\\,}&amp;\\relempty{}\\\\\n{\\,}&amp;={\\begin{pmatrix}\n{\\sigma^{\\prime}\\left(z_{1}^{L}\\right)}&amp;{0}&amp;{\\cdots}\\\\\n{0}&amp;{\\ddots}&amp;{}\\\\\n{\\vdots}&amp;{}&amp;{\\sigma^{\\prime}\\left(z_{n_{L}}^{L}\\right)}\\\\\n\\end{pmatrix}\\begin{pmatrix}\n{\\frac{\\partial C}{\\partial a_{1}^{L}}}\\\\\n{\\vdots}\\\\\n{\\frac{\\partial C}{\\partial a_{n_{L}}^{L}}}\\\\\n\\end{pmatrix}=\\Sigma^{\\prime}\\left(z^{L}\\right)\\nabla_{a}\\,C}\\\\\n{}&amp;\\relempty{}\t\n\\end{align*}&quot;,&quot;id&quot;:&quot;30&quot;,&quot;font&quot;:{&quot;color&quot;:&quot;#000000&quot;,&quot;size&quot;:12,&quot;family&quot;:&quot;Arial&quot;},&quot;backgroundColor&quot;:&quot;#FFFFFF&quot;,&quot;aid&quot;:null,&quot;type&quot;:&quot;align*&quot;,&quot;ts&quot;:1686604025617,&quot;cs&quot;:&quot;qu3HrNxZUGZDXIx/oLScaA==&quot;,&quot;size&quot;:{&quot;width&quot;:590.5,&quot;height&quot;:237.5}}" id="591" name="Google Shape;59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50" y="1393075"/>
            <a:ext cx="5624513" cy="2262188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0"/>
          <p:cNvSpPr txBox="1"/>
          <p:nvPr/>
        </p:nvSpPr>
        <p:spPr>
          <a:xfrm>
            <a:off x="270675" y="3903650"/>
            <a:ext cx="851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Stejně můžeme upravit i druhou rovnici: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type&quot;:&quot;$$&quot;,&quot;font&quot;:{&quot;family&quot;:&quot;Arial&quot;,&quot;color&quot;:&quot;#000000&quot;,&quot;size&quot;:18},&quot;aid&quot;:null,&quot;code&quot;:&quot;$$\\delta^{l}=\\left(\\left(w^{l+1}\\right)^{T}\\delta^{l+1}\\right)\\odot\\sigma^{\\prime}\\left(z^{l}\\right)=\\Sigma^{\\prime}\\left(z^{l}\\right)\\left(w^{l+1}\\right)^{T}\\delta^{l+1}$$&quot;,&quot;id&quot;:&quot;17&quot;,&quot;ts&quot;:1686493302907,&quot;cs&quot;:&quot;D5Br0dSQs/1s4cfea/EpZQ==&quot;,&quot;size&quot;:{&quot;width&quot;:581,&quot;height&quot;:51}}" id="593" name="Google Shape;59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399" y="4520076"/>
            <a:ext cx="5071700" cy="4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/>
        </p:nvSpPr>
        <p:spPr>
          <a:xfrm>
            <a:off x="221250" y="62392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00" name="Google Shape;600;p7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01" name="Google Shape;601;p71"/>
          <p:cNvSpPr txBox="1"/>
          <p:nvPr/>
        </p:nvSpPr>
        <p:spPr>
          <a:xfrm>
            <a:off x="221250" y="558725"/>
            <a:ext cx="85116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Cvičení: Dokažte vztah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Budeme-li v druhé rovnici rekurentně dosazovat za deltu až po </a:t>
            </a:r>
            <a:r>
              <a:rPr b="1" i="1" lang="cs" sz="2000">
                <a:solidFill>
                  <a:schemeClr val="dk2"/>
                </a:solidFill>
              </a:rPr>
              <a:t>l+1=L</a:t>
            </a:r>
            <a:r>
              <a:rPr lang="cs" sz="2000">
                <a:solidFill>
                  <a:schemeClr val="dk2"/>
                </a:solidFill>
              </a:rPr>
              <a:t>, získáme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\\begin{align*}\n{\\delta^{l}}&amp;={\\Sigma^{\\prime}\\left(z^{l}\\right)\\left(w^{l+1}\\right)^{T}\\delta^{l+1}=\\Sigma^{\\prime}\\left(z^{l}\\right)\\left(w^{l+1}\\right)^{T}\\Sigma^{\\prime}\\left(z^{l+1}\\right)\\left(w^{l+2}\\right)^{T}=\\cdots=}\\\\\n{\\,}&amp;={\\Sigma^{\\prime}\\left(z^{l}\\right)\\left(w^{l+1}\\right)^{T}\\cdots\\Sigma^{\\prime}\\left(z^{L-1}\\right)\\left(w^{L-1}\\right)^{T}\\Sigma^{\\prime}\\left(z^{L}\\right)\\left(w^{L}\\right)^{T}=}\\\\\n{\\,}&amp;={\\Sigma^{\\prime}\\left(z^{l}\\right)\\left(w^{l+1}\\right)^{T}\\cdots\\Sigma^{\\prime}\\left(z^{L-1}\\right)\\left(w^{L}\\right)^{T}\\Sigma^{\\prime}\\left(z^{L}\\right)\\nabla_{a}C}\\\\\n{\\,}&amp;\\relempty{}\t\n\\end{align*}&quot;,&quot;backgroundColor&quot;:&quot;#FFFFFF&quot;,&quot;id&quot;:&quot;17&quot;,&quot;type&quot;:&quot;align*&quot;,&quot;font&quot;:{&quot;color&quot;:&quot;#000000&quot;,&quot;size&quot;:16,&quot;family&quot;:&quot;Arial&quot;},&quot;aid&quot;:null,&quot;ts&quot;:1686493806092,&quot;cs&quot;:&quot;e4uTxgY72PSyoBmMPaTV4g==&quot;,&quot;size&quot;:{&quot;width&quot;:681.5000000000001,&quot;height&quot;:124.5}}" id="602" name="Google Shape;60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05" y="2021391"/>
            <a:ext cx="6491287" cy="1185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\\begin{align*}\n{\\delta^{l}}&amp;={\\Sigma^{\\prime}\\left(z^{l}\\right)\\left(w^{l+1}\\right)^{T}\\cdots\\Sigma^{\\prime}\\left(z^{L-1}\\right)\\left(w^{L}\\right)^{T}\\Sigma^{\\prime}\\left(z^{L}\\right)\\nabla_{a}C}\t\n\\end{align*}&quot;,&quot;type&quot;:&quot;align*&quot;,&quot;font&quot;:{&quot;family&quot;:&quot;Arial&quot;,&quot;size&quot;:16,&quot;color&quot;:&quot;#000000&quot;},&quot;id&quot;:&quot;17&quot;,&quot;ts&quot;:1686493917961,&quot;cs&quot;:&quot;X5XQOWVimqA0rsi7WWLdBw==&quot;,&quot;size&quot;:{&quot;width&quot;:522.5,&quot;height&quot;:36.5}}" id="603" name="Google Shape;60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930" y="623918"/>
            <a:ext cx="4976813" cy="34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21250" y="623925"/>
            <a:ext cx="8701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připomenutí: chceme popsat, jak změna vah a biasů ovlivní účelovou funkci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To znamená spočítat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přitom       je váha spojení mezi </a:t>
            </a:r>
            <a:r>
              <a:rPr b="1" i="1" lang="cs" sz="2800">
                <a:solidFill>
                  <a:schemeClr val="dk2"/>
                </a:solidFill>
              </a:rPr>
              <a:t>k</a:t>
            </a:r>
            <a:r>
              <a:rPr lang="cs" sz="2800">
                <a:solidFill>
                  <a:schemeClr val="dk2"/>
                </a:solidFill>
              </a:rPr>
              <a:t>-tým neuronem </a:t>
            </a:r>
            <a:r>
              <a:rPr b="1" i="1" lang="cs" sz="2800">
                <a:solidFill>
                  <a:schemeClr val="dk2"/>
                </a:solidFill>
              </a:rPr>
              <a:t>(l-1)</a:t>
            </a:r>
            <a:r>
              <a:rPr i="1" lang="cs" sz="2800">
                <a:solidFill>
                  <a:schemeClr val="dk2"/>
                </a:solidFill>
              </a:rPr>
              <a:t>-</a:t>
            </a:r>
            <a:r>
              <a:rPr lang="cs" sz="2800">
                <a:solidFill>
                  <a:schemeClr val="dk2"/>
                </a:solidFill>
              </a:rPr>
              <a:t>té vrstvy a j-tým neuronem</a:t>
            </a:r>
            <a:r>
              <a:rPr i="1" lang="cs" sz="2800">
                <a:solidFill>
                  <a:schemeClr val="dk2"/>
                </a:solidFill>
              </a:rPr>
              <a:t>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lang="cs" sz="2800">
                <a:solidFill>
                  <a:schemeClr val="dk2"/>
                </a:solidFill>
              </a:rPr>
              <a:t>-té vrstvy (indexy naopak) a      je bias </a:t>
            </a:r>
            <a:r>
              <a:rPr b="1" i="1" lang="cs" sz="2800">
                <a:solidFill>
                  <a:schemeClr val="dk2"/>
                </a:solidFill>
              </a:rPr>
              <a:t>j</a:t>
            </a:r>
            <a:r>
              <a:rPr lang="cs" sz="2800">
                <a:solidFill>
                  <a:schemeClr val="dk2"/>
                </a:solidFill>
              </a:rPr>
              <a:t>-tého neuronu </a:t>
            </a:r>
            <a:r>
              <a:rPr b="1" i="1" lang="cs" sz="2800">
                <a:solidFill>
                  <a:schemeClr val="dk2"/>
                </a:solidFill>
              </a:rPr>
              <a:t>l</a:t>
            </a:r>
            <a:r>
              <a:rPr lang="cs" sz="2800">
                <a:solidFill>
                  <a:schemeClr val="dk2"/>
                </a:solidFill>
              </a:rPr>
              <a:t>-té vrstvy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$\\frac{\\partial C}{\\partial w_{jk}^{l}}\\;\\text{a}\\;\\frac{\\partial C}{\\partial b_{j}^{l}}$$&quot;,&quot;font&quot;:{&quot;size&quot;:19.5,&quot;color&quot;:&quot;#595959&quot;,&quot;family&quot;:&quot;Arial&quot;},&quot;aid&quot;:null,&quot;backgroundColor&quot;:&quot;#FFFFFF&quot;,&quot;type&quot;:&quot;$$&quot;,&quot;id&quot;:&quot;2&quot;,&quot;ts&quot;:1686406059602,&quot;cs&quot;:&quot;7vc/cPOuxfbRfZ0hEmMQ9Q==&quot;,&quot;size&quot;:{&quot;width&quot;:153.33333333333334,&quot;height&quot;:81.33333333333336}}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75" y="1623689"/>
            <a:ext cx="14605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size&quot;:28,&quot;color&quot;:&quot;#595959&quot;,&quot;family&quot;:&quot;Arial&quot;},&quot;id&quot;:&quot;3&quot;,&quot;type&quot;:&quot;$$&quot;,&quot;aid&quot;:null,&quot;code&quot;:&quot;$$w_{jk}^{l}$$&quot;,&quot;ts&quot;:1686405998988,&quot;cs&quot;:&quot;LZsw1LnzBcpSEOPsfDsZ1A==&quot;,&quot;size&quot;:{&quot;width&quot;:58.833333333333336,&quot;height&quot;:57.666666666666664}}"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375" y="2727125"/>
            <a:ext cx="436325" cy="42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4&quot;,&quot;backgroundColor&quot;:&quot;#FFFFFF&quot;,&quot;type&quot;:&quot;$$&quot;,&quot;code&quot;:&quot;$$b_{j}^{l}$$&quot;,&quot;font&quot;:{&quot;size&quot;:28,&quot;color&quot;:&quot;#595959&quot;,&quot;family&quot;:&quot;Arial&quot;},&quot;ts&quot;:1686406125521,&quot;cs&quot;:&quot;XA01zi8Nh9KZzSVVfpUkJA==&quot;,&quot;size&quot;:{&quot;width&quot;:29.666666666666668,&quot;height&quot;:56.833333333333336}}"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925" y="3724273"/>
            <a:ext cx="223239" cy="4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2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popis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code&quot;:&quot;\\begin{lalign*}\n&amp;{\\text{1.}\\,\\text{Input}\\;\\text{x:}\\;\\text{nastavíme}\\;\\text{aktivaci}\\;\\text{input}\\;\\text{vrstvy}\\;a^{1}}\\\\\n&amp;{\\text{2.}\\,\\text{Feedforward:}\\;\\text{pro}\\;l=2,3,...,L\\;\\text{spočítáme}\\,z^{l}=w^{l}a^{l-1}+b^{l}\\,\\text{a}\\;a^{l}=\\sigma\\left(z^{l}\\right)}\\\\\n&amp;{\\text{3.}\\;\\text{Output}\\;\\text{error:}\\;\\text{spočítáme}\\;\\text{vektor}\\;\\delta^{L}=\\nabla_{a}C\\odot\\sigma^{\\prime}\\left(z^{L}\\right)}\\\\\n&amp;{\\text{4.}\\,\\text{Backpropagation:}\\;\\text{pro}\\;l=L-1,L-2,...,2\\,\\;\\text{spočítáme}\\;\\delta^{l}=\\left(\\left(w^{l+1}\\right)^{T}\\delta^{l+1}\\right)\\odot\\sigma^{\\prime}\\left(z^{l}\\right)}\\\\\n&amp;{\\text{5.}\\,\\text{Output:}\\;\\text{gradient}\\,\\text{účelové}\\;\\text{funkce}\\;\\text{je}\\;\\text{dán}\\;\\text{vztahy}\\;\\frac{\\partial C}{\\partial w_{jk}^{l}}=a_{k}\\,^{l-1}\\;\\delta^{l}\\,\\,\\text{a}\\;\\frac{\\partial C}{\\partial b_{j}^{l}}=\\delta_{j}^{l}\\text{}}\t\n\\end{lalign*}&quot;,&quot;type&quot;:&quot;lalign*&quot;,&quot;id&quot;:&quot;31&quot;,&quot;aid&quot;:null,&quot;font&quot;:{&quot;family&quot;:&quot;Arial&quot;,&quot;color&quot;:&quot;#595959&quot;,&quot;size&quot;:14},&quot;backgroundColor&quot;:&quot;#FFFFFF&quot;,&quot;ts&quot;:1688500016620,&quot;cs&quot;:&quot;2jpm065L8igSymME2j7tdw==&quot;,&quot;size&quot;:{&quot;width&quot;:806.5,&quot;height&quot;:204}}" id="611" name="Google Shape;61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9" y="758225"/>
            <a:ext cx="8110450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17" name="Google Shape;617;p73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18" name="Google Shape;618;p7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popis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19" name="Google Shape;619;p73"/>
          <p:cNvSpPr txBox="1"/>
          <p:nvPr/>
        </p:nvSpPr>
        <p:spPr>
          <a:xfrm>
            <a:off x="144475" y="3032350"/>
            <a:ext cx="851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Chybu počítáme od poslední vrstvy dopředu, proto </a:t>
            </a:r>
            <a:r>
              <a:rPr b="1" lang="cs" sz="2000">
                <a:solidFill>
                  <a:schemeClr val="dk2"/>
                </a:solidFill>
              </a:rPr>
              <a:t>backpropagation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\\begin{lalign*}\n&amp;{\\text{1.}\\,\\text{Input}\\;\\text{x:}\\;\\text{nastavíme}\\;\\text{aktivaci}\\;\\text{input}\\;\\text{vrstvy}\\;a^{1}}\\\\\n&amp;{\\text{2.}\\,\\text{Feedforward:}\\;\\text{pro}\\;l=2,3,...,L\\;\\text{spočítáme}\\,z^{l}=w^{l}a^{l-1}+b^{l}\\,\\text{a}\\;a^{l}=\\sigma\\left(z^{l}\\right)}\\\\\n&amp;{\\text{3.}\\;\\text{Output}\\;\\text{error:}\\;\\text{spočítáme}\\;\\text{vektor}\\;\\delta^{L}=\\nabla_{a}C\\odot\\sigma^{\\prime}\\left(z^{L}\\right)}\\\\\n&amp;{\\text{4.}\\,\\text{Backpropagation:}\\;\\text{pro}\\;l=L-1,L-2,...,2\\,\\;\\text{spočítáme}\\;\\delta^{l}=\\left(\\left(w^{l+1}\\right)^{T}\\delta^{l+1}\\right)\\odot\\sigma^{\\prime}\\left(z^{l}\\right)}\\\\\n&amp;{\\text{5.}\\,\\text{Output:}\\;\\text{gradient}\\,\\text{účelové}\\;\\text{funkce}\\;\\text{je}\\;\\text{dán}\\;\\text{vztahy}\\;\\frac{\\partial C}{\\partial w_{jk}^{l}}=a_{k}\\,^{l-1}\\;\\delta^{l}\\,\\,\\text{a}\\;\\frac{\\partial C}{\\partial b_{j}^{l}}=\\delta_{j}^{l}\\text{}}\t\n\\end{lalign*}&quot;,&quot;type&quot;:&quot;lalign*&quot;,&quot;id&quot;:&quot;31&quot;,&quot;aid&quot;:null,&quot;font&quot;:{&quot;family&quot;:&quot;Arial&quot;,&quot;color&quot;:&quot;#595959&quot;,&quot;size&quot;:14},&quot;backgroundColor&quot;:&quot;#FFFFFF&quot;,&quot;ts&quot;:1688500016620,&quot;cs&quot;:&quot;2jpm065L8igSymME2j7tdw==&quot;,&quot;size&quot;:{&quot;width&quot;:806.5,&quot;height&quot;:204}}" id="620" name="Google Shape;6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9" y="758225"/>
            <a:ext cx="8110450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26" name="Google Shape;626;p74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27" name="Google Shape;627;p74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popis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28" name="Google Shape;628;p74"/>
          <p:cNvSpPr txBox="1"/>
          <p:nvPr/>
        </p:nvSpPr>
        <p:spPr>
          <a:xfrm>
            <a:off x="144475" y="3032350"/>
            <a:ext cx="851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Chybu počítáme od poslední vrstvy dopředu, proto </a:t>
            </a:r>
            <a:r>
              <a:rPr b="1" lang="cs" sz="2000">
                <a:solidFill>
                  <a:schemeClr val="dk2"/>
                </a:solidFill>
              </a:rPr>
              <a:t>backpropagation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to vychází z toho, jak je účelová funkce závislá na parametrech sítě (aktivace vrstvy je závislá na aktivacích předchozí vrstvy)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\\begin{lalign*}\n&amp;{\\text{1.}\\,\\text{Input}\\;\\text{x:}\\;\\text{nastavíme}\\;\\text{aktivaci}\\;\\text{input}\\;\\text{vrstvy}\\;a^{1}}\\\\\n&amp;{\\text{2.}\\,\\text{Feedforward:}\\;\\text{pro}\\;l=2,3,...,L\\;\\text{spočítáme}\\,z^{l}=w^{l}a^{l-1}+b^{l}\\,\\text{a}\\;a^{l}=\\sigma\\left(z^{l}\\right)}\\\\\n&amp;{\\text{3.}\\;\\text{Output}\\;\\text{error:}\\;\\text{spočítáme}\\;\\text{vektor}\\;\\delta^{L}=\\nabla_{a}C\\odot\\sigma^{\\prime}\\left(z^{L}\\right)}\\\\\n&amp;{\\text{4.}\\,\\text{Backpropagation:}\\;\\text{pro}\\;l=L-1,L-2,...,2\\,\\;\\text{spočítáme}\\;\\delta^{l}=\\left(\\left(w^{l+1}\\right)^{T}\\delta^{l+1}\\right)\\odot\\sigma^{\\prime}\\left(z^{l}\\right)}\\\\\n&amp;{\\text{5.}\\,\\text{Output:}\\;\\text{gradient}\\,\\text{účelové}\\;\\text{funkce}\\;\\text{je}\\;\\text{dán}\\;\\text{vztahy}\\;\\frac{\\partial C}{\\partial w_{jk}^{l}}=a_{k}\\,^{l-1}\\;\\delta^{l}\\,\\,\\text{a}\\;\\frac{\\partial C}{\\partial b_{j}^{l}}=\\delta_{j}^{l}\\text{}}\t\n\\end{lalign*}&quot;,&quot;type&quot;:&quot;lalign*&quot;,&quot;id&quot;:&quot;31&quot;,&quot;aid&quot;:null,&quot;font&quot;:{&quot;family&quot;:&quot;Arial&quot;,&quot;color&quot;:&quot;#595959&quot;,&quot;size&quot;:14},&quot;backgroundColor&quot;:&quot;#FFFFFF&quot;,&quot;ts&quot;:1688500016620,&quot;cs&quot;:&quot;2jpm065L8igSymME2j7tdw==&quot;,&quot;size&quot;:{&quot;width&quot;:806.5,&quot;height&quot;:204}}" id="629" name="Google Shape;6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9" y="758225"/>
            <a:ext cx="8110450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5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35" name="Google Shape;635;p75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36" name="Google Shape;636;p75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popis algoritmu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37" name="Google Shape;637;p75"/>
          <p:cNvSpPr txBox="1"/>
          <p:nvPr/>
        </p:nvSpPr>
        <p:spPr>
          <a:xfrm>
            <a:off x="144475" y="3032350"/>
            <a:ext cx="8511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Chybu počítáme od poslední vrstvy dopředu, proto </a:t>
            </a:r>
            <a:r>
              <a:rPr b="1" lang="cs" sz="2000">
                <a:solidFill>
                  <a:schemeClr val="dk2"/>
                </a:solidFill>
              </a:rPr>
              <a:t>backpropagation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to vychází z toho, jak je účelová funkce závislá na parametrech sítě (aktivace vrstvy je závislá na aktivacích předchozí vrstvy)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teď už máme vše potřebné k naprogramování neuronky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\\begin{lalign*}\n&amp;{\\text{1.}\\,\\text{Input}\\;\\text{x:}\\;\\text{nastavíme}\\;\\text{aktivaci}\\;\\text{input}\\;\\text{vrstvy}\\;a^{1}}\\\\\n&amp;{\\text{2.}\\,\\text{Feedforward:}\\;\\text{pro}\\;l=2,3,...,L\\;\\text{spočítáme}\\,z^{l}=w^{l}a^{l-1}+b^{l}\\,\\text{a}\\;a^{l}=\\sigma\\left(z^{l}\\right)}\\\\\n&amp;{\\text{3.}\\;\\text{Output}\\;\\text{error:}\\;\\text{spočítáme}\\;\\text{vektor}\\;\\delta^{L}=\\nabla_{a}C\\odot\\sigma^{\\prime}\\left(z^{L}\\right)}\\\\\n&amp;{\\text{4.}\\,\\text{Backpropagation:}\\;\\text{pro}\\;l=L-1,L-2,...,2\\,\\;\\text{spočítáme}\\;\\delta^{l}=\\left(\\left(w^{l+1}\\right)^{T}\\delta^{l+1}\\right)\\odot\\sigma^{\\prime}\\left(z^{l}\\right)}\\\\\n&amp;{\\text{5.}\\,\\text{Output:}\\;\\text{gradient}\\,\\text{účelové}\\;\\text{funkce}\\;\\text{je}\\;\\text{dán}\\;\\text{vztahy}\\;\\frac{\\partial C}{\\partial w_{jk}^{l}}=a_{k}\\,^{l-1}\\;\\delta^{l}\\,\\,\\text{a}\\;\\frac{\\partial C}{\\partial b_{j}^{l}}=\\delta_{j}^{l}\\text{}}\t\n\\end{lalign*}&quot;,&quot;type&quot;:&quot;lalign*&quot;,&quot;id&quot;:&quot;31&quot;,&quot;aid&quot;:null,&quot;font&quot;:{&quot;family&quot;:&quot;Arial&quot;,&quot;color&quot;:&quot;#595959&quot;,&quot;size&quot;:14},&quot;backgroundColor&quot;:&quot;#FFFFFF&quot;,&quot;ts&quot;:1688500016620,&quot;cs&quot;:&quot;2jpm065L8igSymME2j7tdw==&quot;,&quot;size&quot;:{&quot;width&quot;:806.5,&quot;height&quot;:204}}" id="638" name="Google Shape;63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9" y="758225"/>
            <a:ext cx="8110450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6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44" name="Google Shape;644;p76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45" name="Google Shape;645;p76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popis algoritmu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{&quot;code&quot;:&quot;\\begin{lalign*}\n&amp;{\\text{1.}\\,\\text{Input}\\;\\text{x:}\\;\\text{nastavíme}\\;\\text{aktivaci}\\;\\text{input}\\;\\text{vrstvy}\\;a^{1}}\\\\\n&amp;{\\text{2.}\\,\\text{Feedforward:}\\;\\text{pro}\\;l=2,3,...,L\\;\\text{spočítáme}\\,z^{l}=w^{l}a^{l-1}+b^{l}\\,\\text{a}\\;a^{l}=\\sigma\\left(z^{l}\\right)}\\\\\n&amp;{\\text{3.}\\;\\text{Output}\\;\\text{error:}\\;\\text{spočítáme}\\;\\text{vektor}\\;\\delta^{L}=\\nabla_{a}C\\odot\\sigma^{\\prime}\\left(z^{L}\\right)}\\\\\n&amp;{\\text{4.}\\,\\text{Backpropagation:}\\;\\text{pro}\\;l=L-1,L-2,...,2\\,\\;\\text{spočítáme}\\;\\delta^{l}=\\left(\\left(w^{l+1}\\right)^{T}\\delta^{l+1}\\right)\\odot\\sigma^{\\prime}\\left(z^{l}\\right)}\\\\\n&amp;{\\text{5.}\\,\\text{Output:}\\;\\text{gradient}\\,\\text{účelové}\\;\\text{funkce}\\;\\text{je}\\;\\text{dán}\\;\\text{vztahy}\\;\\frac{\\partial C}{\\partial w_{jk}^{l}}=a_{k}\\,^{l-1}\\;\\delta^{l}\\,\\,\\text{a}\\;\\frac{\\partial C}{\\partial b_{j}^{l}}=\\delta_{j}^{l}\\text{}}\t\n\\end{lalign*}&quot;,&quot;type&quot;:&quot;lalign*&quot;,&quot;id&quot;:&quot;31&quot;,&quot;aid&quot;:null,&quot;font&quot;:{&quot;family&quot;:&quot;Arial&quot;,&quot;color&quot;:&quot;#595959&quot;,&quot;size&quot;:14},&quot;backgroundColor&quot;:&quot;#FFFFFF&quot;,&quot;ts&quot;:1688500016620,&quot;cs&quot;:&quot;2jpm065L8igSymME2j7tdw==&quot;,&quot;size&quot;:{&quot;width&quot;:806.5,&quot;height&quot;:204}}" id="646" name="Google Shape;64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9" y="758225"/>
            <a:ext cx="8110450" cy="2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76"/>
          <p:cNvSpPr txBox="1"/>
          <p:nvPr/>
        </p:nvSpPr>
        <p:spPr>
          <a:xfrm>
            <a:off x="152175" y="2891075"/>
            <a:ext cx="8511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Chybu počítáme od poslední vrstvy dopředu, proto </a:t>
            </a:r>
            <a:r>
              <a:rPr b="1" lang="cs" sz="2000">
                <a:solidFill>
                  <a:schemeClr val="dk2"/>
                </a:solidFill>
              </a:rPr>
              <a:t>backpropagation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to vychází z toho, jak je účelová funkce závislá na parametrech sítě (aktivace vrstvy je závislá na aktivacích předchozí vrstvy)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teď už máme vše potřebné k naprogramování neuronky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cs" sz="2000">
                <a:solidFill>
                  <a:schemeClr val="dk2"/>
                </a:solidFill>
              </a:rPr>
              <a:t>algoritmus se dá ještě vylepšit pro mini batch, aby místo cyklu použil maticové násobení (ukážeme si v kódu)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7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53" name="Google Shape;653;p77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54" name="Google Shape;654;p77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55" name="Google Shape;655;p77"/>
          <p:cNvSpPr txBox="1"/>
          <p:nvPr/>
        </p:nvSpPr>
        <p:spPr>
          <a:xfrm>
            <a:off x="270675" y="522025"/>
            <a:ext cx="851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Představte si, že změníte jeden neuron v síti, konkrétně mu přiřadíte jinou aktivační funkci </a:t>
            </a:r>
            <a:r>
              <a:rPr b="1" i="1" lang="cs" sz="2000">
                <a:solidFill>
                  <a:schemeClr val="dk2"/>
                </a:solidFill>
              </a:rPr>
              <a:t>f</a:t>
            </a:r>
            <a:r>
              <a:rPr lang="cs" sz="2000">
                <a:solidFill>
                  <a:schemeClr val="dk2"/>
                </a:solidFill>
              </a:rPr>
              <a:t>. Jak se změní backpropagation</a:t>
            </a:r>
            <a:endParaRPr sz="20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61" name="Google Shape;661;p78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62" name="Google Shape;662;p78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63" name="Google Shape;663;p78"/>
          <p:cNvSpPr txBox="1"/>
          <p:nvPr/>
        </p:nvSpPr>
        <p:spPr>
          <a:xfrm>
            <a:off x="270675" y="522025"/>
            <a:ext cx="8511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Představte si, že změníte jeden neuron v síti, konkrétně mu přiřadíte jinou aktivační funkci </a:t>
            </a:r>
            <a:r>
              <a:rPr b="1" i="1" lang="cs" sz="2000">
                <a:solidFill>
                  <a:schemeClr val="dk2"/>
                </a:solidFill>
              </a:rPr>
              <a:t>f</a:t>
            </a:r>
            <a:r>
              <a:rPr lang="cs" sz="2000">
                <a:solidFill>
                  <a:schemeClr val="dk2"/>
                </a:solidFill>
              </a:rPr>
              <a:t>. Jak se změní backpropagation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chemeClr val="dk2"/>
                </a:solidFill>
              </a:rPr>
              <a:t>v podstatě se nezmění nic, jen kromě derivace sigmoid funkce bude u příslušného neuronu v rovnicích derivace </a:t>
            </a:r>
            <a:r>
              <a:rPr b="1" i="1" lang="cs" sz="2000">
                <a:solidFill>
                  <a:schemeClr val="dk2"/>
                </a:solidFill>
              </a:rPr>
              <a:t>f</a:t>
            </a:r>
            <a:endParaRPr b="1" i="1" sz="20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9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69" name="Google Shape;669;p79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70" name="Google Shape;670;p7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71" name="Google Shape;671;p79"/>
          <p:cNvSpPr txBox="1"/>
          <p:nvPr/>
        </p:nvSpPr>
        <p:spPr>
          <a:xfrm>
            <a:off x="270675" y="522025"/>
            <a:ext cx="8511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Představte si, že změníte jeden neuron v síti, konkrétně mu přiřadíte jinou aktivační funkci </a:t>
            </a:r>
            <a:r>
              <a:rPr b="1" i="1" lang="cs" sz="2000">
                <a:solidFill>
                  <a:schemeClr val="dk2"/>
                </a:solidFill>
              </a:rPr>
              <a:t>f</a:t>
            </a:r>
            <a:r>
              <a:rPr lang="cs" sz="2000">
                <a:solidFill>
                  <a:schemeClr val="dk2"/>
                </a:solidFill>
              </a:rPr>
              <a:t>. Jak se změní backpropagation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chemeClr val="dk2"/>
                </a:solidFill>
              </a:rPr>
              <a:t>v podstatě se nezmění nic, jen kromě derivace sigmoid funkce bude u příslušného neuronu v rovnicích derivace </a:t>
            </a:r>
            <a:r>
              <a:rPr b="1" i="1" lang="cs" sz="2000">
                <a:solidFill>
                  <a:schemeClr val="dk2"/>
                </a:solidFill>
              </a:rPr>
              <a:t>f</a:t>
            </a:r>
            <a:endParaRPr b="1" i="1"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chemeClr val="dk2"/>
                </a:solidFill>
              </a:rPr>
              <a:t>z toho vidíme, že náš algoritmus nezávisí na volbě aktivační funkce (za splnění jistých předpokladů)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77" name="Google Shape;677;p80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78" name="Google Shape;678;p8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cvičení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79" name="Google Shape;679;p80"/>
          <p:cNvSpPr txBox="1"/>
          <p:nvPr/>
        </p:nvSpPr>
        <p:spPr>
          <a:xfrm>
            <a:off x="270675" y="522025"/>
            <a:ext cx="851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Představte si, že nahradíte sigmoid identitou. Přepište rovnice backpropagation algoritmu</a:t>
            </a:r>
            <a:endParaRPr sz="20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1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85" name="Google Shape;685;p81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86" name="Google Shape;686;p8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závěr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87" name="Google Shape;687;p81"/>
          <p:cNvSpPr txBox="1"/>
          <p:nvPr/>
        </p:nvSpPr>
        <p:spPr>
          <a:xfrm>
            <a:off x="270675" y="522025"/>
            <a:ext cx="851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Backpropagation je ukrutně rychlý: představte si alternativní přístup, kdy chcete derivaci účelové funkce aproximovat</a:t>
            </a:r>
            <a:endParaRPr sz="20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frac{\\partial C}{\\partial w_{j}}\\approx\\frac{C\\left(w+\\epsilon e_{j}\\right)-C\\left(w\\right)}{\\epsilon}$$&quot;,&quot;font&quot;:{&quot;family&quot;:&quot;Arial&quot;,&quot;color&quot;:&quot;#000000&quot;,&quot;size&quot;:12},&quot;type&quot;:&quot;$$&quot;,&quot;id&quot;:&quot;32&quot;,&quot;backgroundColor&quot;:&quot;#FFFFFF&quot;,&quot;aid&quot;:null,&quot;ts&quot;:1686496368471,&quot;cs&quot;:&quot;tlfB5HxfiLvtDZub1VEQPA==&quot;,&quot;size&quot;:{&quot;width&quot;:220.79999999999995,&quot;height&quot;:46.600000000000016}}" id="688" name="Google Shape;68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450" y="938675"/>
            <a:ext cx="2103120" cy="44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21250" y="623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Zavedeme </a:t>
            </a:r>
            <a:r>
              <a:rPr b="1" i="1" lang="cs" sz="2800">
                <a:solidFill>
                  <a:schemeClr val="dk2"/>
                </a:solidFill>
              </a:rPr>
              <a:t>chybu j-tého neuronu v l-té vrstvě: </a:t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5&quot;,&quot;type&quot;:&quot;$$&quot;,&quot;font&quot;:{&quot;color&quot;:&quot;#595959&quot;,&quot;family&quot;:&quot;Arial&quot;,&quot;size&quot;:28},&quot;code&quot;:&quot;$$\\delta_{j}^{l}$$&quot;,&quot;aid&quot;:null,&quot;backgroundColor&quot;:&quot;#FFFFFF&quot;,&quot;ts&quot;:1686406426362,&quot;cs&quot;:&quot;gHGsltGLa6wQyZPBwFDaSg==&quot;,&quot;size&quot;:{&quot;width&quot;:30.5,&quot;height&quot;:56.833333333333336}}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698" y="701550"/>
            <a:ext cx="247075" cy="4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2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94" name="Google Shape;694;p82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95" name="Google Shape;695;p82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závěr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96" name="Google Shape;696;p82"/>
          <p:cNvSpPr txBox="1"/>
          <p:nvPr/>
        </p:nvSpPr>
        <p:spPr>
          <a:xfrm>
            <a:off x="270675" y="522025"/>
            <a:ext cx="8511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Backpropagation je ukrutně rychlý: představte si alternativní přístup, kdy chcete derivaci účelové funkce aproximovat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to vyžaduje provést forward pass pro každou modifikovanou váhu a originální váhy v síti. Oproti tomu backpropagation potřebuje 1 forward pass a 1 backward pass, který je stejně výpočetně náročný.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frac{\\partial C}{\\partial w_{j}}\\approx\\frac{C\\left(w+\\epsilon e_{j}\\right)-C\\left(w\\right)}{\\epsilon}$$&quot;,&quot;font&quot;:{&quot;family&quot;:&quot;Arial&quot;,&quot;color&quot;:&quot;#000000&quot;,&quot;size&quot;:12},&quot;type&quot;:&quot;$$&quot;,&quot;id&quot;:&quot;32&quot;,&quot;backgroundColor&quot;:&quot;#FFFFFF&quot;,&quot;aid&quot;:null,&quot;ts&quot;:1686496368471,&quot;cs&quot;:&quot;tlfB5HxfiLvtDZub1VEQPA==&quot;,&quot;size&quot;:{&quot;width&quot;:220.79999999999995,&quot;height&quot;:46.600000000000016}}" id="697" name="Google Shape;69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450" y="938675"/>
            <a:ext cx="2037148" cy="4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3"/>
          <p:cNvSpPr txBox="1"/>
          <p:nvPr/>
        </p:nvSpPr>
        <p:spPr>
          <a:xfrm>
            <a:off x="221250" y="938675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703" name="Google Shape;703;p83"/>
          <p:cNvSpPr txBox="1"/>
          <p:nvPr/>
        </p:nvSpPr>
        <p:spPr>
          <a:xfrm>
            <a:off x="221250" y="522025"/>
            <a:ext cx="8511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04" name="Google Shape;704;p83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závěr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705" name="Google Shape;705;p83"/>
          <p:cNvSpPr txBox="1"/>
          <p:nvPr/>
        </p:nvSpPr>
        <p:spPr>
          <a:xfrm>
            <a:off x="270675" y="522025"/>
            <a:ext cx="8511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Backpropagation je ukrutně rychlý: představte si alternativní přístup, kdy chcete derivaci účelové funkce aproximovat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to vyžaduje provést forward pass pro každou modifikovanou váhu a originální váhy v síti. Oproti tomu backpropagation potřebuje 1 forward pass a 1 backward pass, který je stejně výpočetně náročný.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Pro síť s milionem vah je to rozdíl 1 000 001 ku 2.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{&quot;code&quot;:&quot;$$\\frac{\\partial C}{\\partial w_{j}}\\approx\\frac{C\\left(w+\\epsilon e_{j}\\right)-C\\left(w\\right)}{\\epsilon}$$&quot;,&quot;font&quot;:{&quot;family&quot;:&quot;Arial&quot;,&quot;color&quot;:&quot;#000000&quot;,&quot;size&quot;:12},&quot;type&quot;:&quot;$$&quot;,&quot;id&quot;:&quot;32&quot;,&quot;backgroundColor&quot;:&quot;#FFFFFF&quot;,&quot;aid&quot;:null,&quot;ts&quot;:1686496368471,&quot;cs&quot;:&quot;tlfB5HxfiLvtDZub1VEQPA==&quot;,&quot;size&quot;:{&quot;width&quot;:220.79999999999995,&quot;height&quot;:46.600000000000016}}" id="706" name="Google Shape;70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450" y="938675"/>
            <a:ext cx="2037148" cy="4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21250" y="62392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Zavedeme </a:t>
            </a:r>
            <a:r>
              <a:rPr b="1" i="1" lang="cs" sz="2800">
                <a:solidFill>
                  <a:schemeClr val="dk2"/>
                </a:solidFill>
              </a:rPr>
              <a:t>chybu j-tého neuronu v l-té vrstvě: </a:t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Trošku změníme chování neuronu, takže místo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5&quot;,&quot;type&quot;:&quot;$$&quot;,&quot;font&quot;:{&quot;color&quot;:&quot;#595959&quot;,&quot;family&quot;:&quot;Arial&quot;,&quot;size&quot;:28},&quot;code&quot;:&quot;$$\\delta_{j}^{l}$$&quot;,&quot;aid&quot;:null,&quot;backgroundColor&quot;:&quot;#FFFFFF&quot;,&quot;ts&quot;:1686406426362,&quot;cs&quot;:&quot;gHGsltGLa6wQyZPBwFDaSg==&quot;,&quot;size&quot;:{&quot;width&quot;:30.5,&quot;height&quot;:56.833333333333336}}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698" y="701550"/>
            <a:ext cx="247075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sigma\\left(z_{j}^{l}\\right)\\;\\text{je}\\,\\text{výstup}\\,\\text{z}\\,\\text{neuronu}\\;\\sigma\\left(z_{j}^{l}+\\Delta z_{j}^{l}\\right)$$&quot;,&quot;id&quot;:&quot;6&quot;,&quot;aid&quot;:null,&quot;font&quot;:{&quot;size&quot;:20,&quot;color&quot;:&quot;#595959&quot;,&quot;family&quot;:&quot;Arial&quot;},&quot;type&quot;:&quot;$$&quot;,&quot;backgroundColor&quot;:&quot;#FFFFFF&quot;,&quot;ts&quot;:1686407121154,&quot;cs&quot;:&quot;wTJaCbVdf2CzP2STSKuQeQ==&quot;,&quot;size&quot;:{&quot;width&quot;:499,&quot;height&quot;:40.5}}"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69" y="1734248"/>
            <a:ext cx="4752975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21250" y="623925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Zavedeme </a:t>
            </a:r>
            <a:r>
              <a:rPr b="1" i="1" lang="cs" sz="2800">
                <a:solidFill>
                  <a:schemeClr val="dk2"/>
                </a:solidFill>
              </a:rPr>
              <a:t>chybu j-tého neuronu v l-té vrstvě: </a:t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Trošku změníme </a:t>
            </a:r>
            <a:r>
              <a:rPr lang="cs" sz="2800">
                <a:solidFill>
                  <a:schemeClr val="dk2"/>
                </a:solidFill>
              </a:rPr>
              <a:t>chování neuronu, takže místo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To vede ke změně účelové funkce o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5&quot;,&quot;type&quot;:&quot;$$&quot;,&quot;font&quot;:{&quot;color&quot;:&quot;#595959&quot;,&quot;family&quot;:&quot;Arial&quot;,&quot;size&quot;:28},&quot;code&quot;:&quot;$$\\delta_{j}^{l}$$&quot;,&quot;aid&quot;:null,&quot;backgroundColor&quot;:&quot;#FFFFFF&quot;,&quot;ts&quot;:1686406426362,&quot;cs&quot;:&quot;gHGsltGLa6wQyZPBwFDaSg==&quot;,&quot;size&quot;:{&quot;width&quot;:30.5,&quot;height&quot;:56.833333333333336}}"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698" y="701550"/>
            <a:ext cx="247075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sigma\\left(z_{j}^{l}\\right)\\;\\text{je}\\,\\text{výstup}\\,\\text{z}\\,\\text{neuronu}\\;\\sigma\\left(z_{j}^{l}+\\Delta z_{j}^{l}\\right)$$&quot;,&quot;id&quot;:&quot;6&quot;,&quot;aid&quot;:null,&quot;font&quot;:{&quot;size&quot;:20,&quot;color&quot;:&quot;#595959&quot;,&quot;family&quot;:&quot;Arial&quot;},&quot;type&quot;:&quot;$$&quot;,&quot;backgroundColor&quot;:&quot;#FFFFFF&quot;,&quot;ts&quot;:1686407121154,&quot;cs&quot;:&quot;wTJaCbVdf2CzP2STSKuQeQ==&quot;,&quot;size&quot;:{&quot;width&quot;:499,&quot;height&quot;:40.5}}"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69" y="1734248"/>
            <a:ext cx="4752975" cy="38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id&quot;:&quot;7&quot;,&quot;code&quot;:&quot;$$\\frac{\\partial C}{\\partial z_{j}^{l}}\\Delta z_{j}^{l}$$&quot;,&quot;font&quot;:{&quot;family&quot;:&quot;Arial&quot;,&quot;color&quot;:&quot;#595959&quot;,&quot;size&quot;:28},&quot;aid&quot;:null,&quot;ts&quot;:1686407205275,&quot;cs&quot;:&quot;wKHp/qWdEuYhFr6Fiet0wg==&quot;,&quot;size&quot;:{&quot;width&quot;:143.5,&quot;height&quot;:115.66666666666667}}"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650" y="2120000"/>
            <a:ext cx="757275" cy="61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20175" y="166625"/>
            <a:ext cx="841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2300">
                <a:solidFill>
                  <a:srgbClr val="000000"/>
                </a:solidFill>
              </a:rPr>
              <a:t>Backpropagation </a:t>
            </a:r>
            <a:r>
              <a:rPr lang="cs" sz="2300"/>
              <a:t>- chyba neuronu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