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743e284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743e284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743e284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743e284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800"/>
            <a:ext cx="85206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2080"/>
              <a:t>Vzorečky</a:t>
            </a:r>
            <a:endParaRPr sz="2080"/>
          </a:p>
        </p:txBody>
      </p:sp>
      <p:sp>
        <p:nvSpPr>
          <p:cNvPr id="55" name="Google Shape;55;p13"/>
          <p:cNvSpPr txBox="1"/>
          <p:nvPr/>
        </p:nvSpPr>
        <p:spPr>
          <a:xfrm>
            <a:off x="263550" y="531800"/>
            <a:ext cx="36057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aktivační funkce sigmoid:</a:t>
            </a:r>
            <a:endParaRPr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aktivace k-té vrstvy:</a:t>
            </a:r>
            <a:endParaRPr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cs" sz="2000">
                <a:solidFill>
                  <a:srgbClr val="595959"/>
                </a:solidFill>
              </a:rPr>
              <a:t>pomocná proměnná z:  </a:t>
            </a:r>
            <a:endParaRPr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derivace aktivační funkce: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účelová funkce MSE: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cs" sz="2000">
                <a:solidFill>
                  <a:schemeClr val="dk2"/>
                </a:solidFill>
              </a:rPr>
              <a:t>derivace účelové funkce: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pic>
        <p:nvPicPr>
          <p:cNvPr descr="{&quot;type&quot;:&quot;$$&quot;,&quot;aid&quot;:null,&quot;code&quot;:&quot;$$a^{\\left(k\\right)}=\\sigma\\left(w^{\\left(k\\right)}\\cdot a^{\\left(k-1\\right)}+b^{\\left(k\\right)}\\right)$$&quot;,&quot;font&quot;:{&quot;family&quot;:&quot;Arial&quot;,&quot;color&quot;:&quot;#000000&quot;,&quot;size&quot;:15.5},&quot;backgroundColor&quot;:&quot;#FFFFFF&quot;,&quot;id&quot;:&quot;8&quot;,&quot;backgroundColorModified&quot;:false,&quot;ts&quot;:1688486765908,&quot;cs&quot;:&quot;2JqecHetdttMZytNWCZARA==&quot;,&quot;size&quot;:{&quot;width&quot;:286.5,&quot;height&quot;:43.75}}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44" y="1282353"/>
            <a:ext cx="2728912" cy="41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color&quot;:&quot;#000000&quot;,&quot;family&quot;:&quot;Arial&quot;,&quot;size&quot;:12.5},&quot;id&quot;:&quot;8&quot;,&quot;code&quot;:&quot;$$\\sigma(z) = \\frac{1}{1 + e^{-z}}=\\frac{1}{1 + e^{-\\left(\\sum_{i}^{n}w_{i}x_{i}+b\\right)}},\\,\\sigma\\left(\\vec{z}\\right)=\\begin{pmatrix}\n{\\sigma\\left(z_{1}\\right)}\\\\\n{\\vdots}\\\\\n{\\sigma\\left(z_{n}\\right)}\\\\\n\\end{pmatrix}$$&quot;,&quot;aid&quot;:null,&quot;type&quot;:&quot;$$&quot;,&quot;backgroundColorModified&quot;:false,&quot;ts&quot;:1688487215731,&quot;cs&quot;:&quot;00vk1GqWxHpLK8fv0J/t5g==&quot;,&quot;size&quot;:{&quot;width&quot;:445.3333333333334,&quot;height&quot;:85.33333333333333}}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050" y="371975"/>
            <a:ext cx="4329866" cy="8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675" y="3227950"/>
            <a:ext cx="2608249" cy="82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id&quot;:&quot;8&quot;,&quot;code&quot;:&quot;$$z^{\\left(k\\right)}=w^{\\left(k\\right)}\\cdot a^{\\left(k-1\\right)}+b^{\\left(k\\right)}\\,\\implies a^{\\left(k\\right)}=\\sigma\\left(z^{\\left(k\\right)}\\right)$$&quot;,&quot;backgroundColorModified&quot;:false,&quot;font&quot;:{&quot;color&quot;:&quot;#000000&quot;,&quot;size&quot;:15.5,&quot;family&quot;:&quot;Arial&quot;},&quot;ts&quot;:1688486991758,&quot;cs&quot;:&quot;bA5HVM5DdktXMJYgFaBqIw==&quot;,&quot;size&quot;:{&quot;width&quot;:459.00000000000006,&quot;height&quot;:43.666666666666664}}"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1044" y="2033705"/>
            <a:ext cx="4371975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backgroundColor&quot;:&quot;#FFFFFF&quot;,&quot;aid&quot;:null,&quot;code&quot;:&quot;$$\\sigma^{\\prime}\\left(z\\right)=\\sigma\\left(z\\right)\\cdot\\left(1-\\sigma\\left(z\\right)\\right)$$&quot;,&quot;font&quot;:{&quot;color&quot;:&quot;#000000&quot;,&quot;family&quot;:&quot;Arial&quot;,&quot;size&quot;:12},&quot;type&quot;:&quot;$$&quot;,&quot;ts&quot;:1688487912495,&quot;cs&quot;:&quot;1f2tmbW5lfSEyao1NrhlvQ==&quot;,&quot;size&quot;:{&quot;width&quot;:190,&quot;height&quot;:20}}"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9250" y="2784250"/>
            <a:ext cx="218012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8650" y="4098900"/>
            <a:ext cx="1621400" cy="5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25" y="401950"/>
            <a:ext cx="4748400" cy="19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4825" y="2395175"/>
            <a:ext cx="4865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cs" sz="2000">
                <a:solidFill>
                  <a:srgbClr val="595959"/>
                </a:solidFill>
              </a:rPr>
              <a:t>Backpropagation algoritmus:</a:t>
            </a:r>
            <a:endParaRPr b="1" sz="20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531800"/>
            <a:ext cx="3537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cs" sz="2000">
                <a:solidFill>
                  <a:srgbClr val="595959"/>
                </a:solidFill>
              </a:rPr>
              <a:t>SGD</a:t>
            </a:r>
            <a:r>
              <a:rPr lang="cs" sz="2000">
                <a:solidFill>
                  <a:srgbClr val="595959"/>
                </a:solidFill>
              </a:rPr>
              <a:t>:</a:t>
            </a:r>
            <a:endParaRPr sz="20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99800"/>
            <a:ext cx="85206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2080"/>
              <a:t>Vzorečky</a:t>
            </a:r>
            <a:endParaRPr sz="2080"/>
          </a:p>
        </p:txBody>
      </p:sp>
      <p:pic>
        <p:nvPicPr>
          <p:cNvPr descr="{&quot;code&quot;:&quot;\\begin{lalign*}\n&amp;{\\text{1.}\\,\\text{Input}\\;\\text{x:}\\;\\text{nastavíme}\\;\\text{aktivaci}\\;\\text{input}\\;\\text{vrstvy}\\;a^{1}}\\\\\n&amp;{\\text{2.}\\,\\text{Feedforward:}\\;\\text{pro}\\;l=2,3,...,L\\;\\text{spočítáme}\\,z^{l}=w^{l}a^{l-1}+b^{l}\\,\\text{a}\\;a^{l}=\\sigma\\left(z^{l}\\right)}\\\\\n&amp;{\\text{3.}\\;\\text{Output}\\;\\text{error:}\\;\\text{spočítáme}\\;\\text{vektor}\\;\\delta^{L}=\\nabla_{a}C\\odot\\sigma^{\\prime}\\left(z^{L}\\right)}\\\\\n&amp;{\\text{4.}\\,\\text{Backpropagation:}\\;\\text{pro}\\;l=L-1,L-2,...,2\\,\\;\\text{spočítáme}\\;\\delta^{l}=\\left(\\left(w^{l+1}\\right)^{T}\\delta^{l+1}\\right)\\odot\\sigma^{\\prime}\\left(z^{l}\\right)}\\\\\n&amp;{\\text{5.}\\,\\text{Output:}\\;\\text{gradient}\\,\\text{účelové}\\;\\text{funkce}\\;\\text{je}\\;\\text{dán}\\;\\text{vztahy}\\;\\frac{\\partial C}{\\partial w_{jk}^{l}}=a_{k}\\,^{l-1}\\;\\delta^{l}\\,\\,\\text{a}\\;\\frac{\\partial C}{\\partial b_{j}^{l}}=\\delta_{j}^{l}\\text{}}\t\n\\end{lalign*}&quot;,&quot;type&quot;:&quot;lalign*&quot;,&quot;id&quot;:&quot;31&quot;,&quot;aid&quot;:null,&quot;font&quot;:{&quot;family&quot;:&quot;Arial&quot;,&quot;color&quot;:&quot;#595959&quot;,&quot;size&quot;:14},&quot;backgroundColor&quot;:&quot;#FFFFFF&quot;,&quot;ts&quot;:1688500016620,&quot;cs&quot;:&quot;2jpm065L8igSymME2j7tdw==&quot;,&quot;size&quot;:{&quot;width&quot;:806.5,&quot;height&quot;:204}}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24" y="2907775"/>
            <a:ext cx="8110450" cy="20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type&quot;:&quot;lalign*&quot;,&quot;backgroundColor&quot;:&quot;#FFFFFF&quot;,&quot;font&quot;:{&quot;size&quot;:18,&quot;color&quot;:&quot;#595959&quot;,&quot;family&quot;:&quot;Arial&quot;},&quot;code&quot;:&quot;\\begin{lalign*}\n&amp;{0.\\,\\text{Input}\\;\\text{mini}\\;\\text{}\\text{batch}.\\,\\text{Postupně}\\;\\text{beru}\\;\\text{všechny}\\;\\text{body}\\;x\\text{:}}\\\\\n&amp;{\\text{1.}\\,\\text{Input}\\;\\text{x:}\\;\\text{nastavíme}\\;\\text{aktivaci}\\;\\text{input}\\;\\text{vrstvy}\\;a^{x,1}}\\\\\n&amp;{\\text{2.}\\,\\text{Feedforward:}\\;\\text{pro}\\;l=2,3,...,L\\;\\text{spočítáme}\\,z^{x,l}=w^{l}a^{x,l-1}+b^{l}\\,\\text{a}\\;a^{l}=\\sigma\\left(z^{x,l}\\right)}\\\\\n&amp;{\\text{3.}\\;\\text{Output}\\;\\text{error:}\\;\\text{spočítáme}\\;\\text{vektor}\\;\\delta^{x,L}=\\nabla_{a}C\\odot\\sigma^{\\prime}\\left(z^{x,L}\\right)}\\\\\n&amp;{\\text{4.}\\,\\text{Backpropagation:}\\;\\text{pro}\\;l=L-1,L-2,...,2\\,\\;\\text{spočítáme}\\;\\delta^{x,l}=\\left(\\left(w^{l+1}\\right)^{T}\\delta^{x,l+1}\\right)\\odot\\sigma^{\\prime}\\left(z^{x,l}\\right)}\\\\\n&amp;{\\text{5.}\\,\\text{SGD:}\\;\\text{pro}\\,\\text{každé}\\,\\text{l=L,}\\;\\text{L}-1\\text{,...,2}\\;\\text{aktualizujeme}\\;\\text{váhy}\\;\\text{pomocí}\\;\\text{pravidla}}\\\\\n&amp;{\\,\\,\\,\\,\\,\\,w^{l}\\to\\,w^{l}-\\frac{\\xi}{m}\\sum_{x}^{}\\delta^{x,l}\\cdot\\left(a^{x,l-1}\\right)^{T}\\,\\text{a}\\;\\text{biasy}\\;\\text{podle}\\;\\text{pravidla}\\;\\text{}}\\\\\n&amp;{\\,\\,\\,\\,\\,\\,\\,b^{l}\\to\\,b^{l}-\\frac{\\xi}{m}\\sum_{x}^{}\\delta^{x,l}}\t\n\\end{lalign*}&quot;,&quot;aid&quot;:null,&quot;id&quot;:&quot;31&quot;,&quot;ts&quot;:1688500261650,&quot;cs&quot;:&quot;Asw5MXdMAcGehuitzlDvBA==&quot;,&quot;size&quot;:{&quot;width&quot;:1088,&quot;height&quot;:408}}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25" y="1040725"/>
            <a:ext cx="8443201" cy="3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93400" y="475975"/>
            <a:ext cx="4865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cs" sz="2000">
                <a:solidFill>
                  <a:srgbClr val="595959"/>
                </a:solidFill>
              </a:rPr>
              <a:t>Backpropagation s SGD:</a:t>
            </a:r>
            <a:endParaRPr b="1" sz="20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99800"/>
            <a:ext cx="85206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2080"/>
              <a:t>Kuchařka</a:t>
            </a:r>
            <a:endParaRPr sz="20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