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59" r:id="rId9"/>
    <p:sldId id="266" r:id="rId10"/>
    <p:sldId id="268" r:id="rId11"/>
    <p:sldId id="267" r:id="rId12"/>
    <p:sldId id="261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C982D-F21E-4FD3-B595-813887EF1729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C0575-77A8-4EB3-AC41-30786124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0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C0575-77A8-4EB3-AC41-3078612472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9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7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6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1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8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F36FF-3FD9-40AD-BA7B-1FC1B8AEB96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sapp.us/" TargetMode="External"/><Relationship Id="rId2" Type="http://schemas.openxmlformats.org/officeDocument/2006/relationships/hyperlink" Target="http://www.journaldev.com/7462/node-js-processing-model-single-threaded-model-with-event-loop-architectu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Express JS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framework for Node.js</a:t>
            </a:r>
          </a:p>
        </p:txBody>
      </p:sp>
    </p:spTree>
    <p:extLst>
      <p:ext uri="{BB962C8B-B14F-4D97-AF65-F5344CB8AC3E}">
        <p14:creationId xmlns:p14="http://schemas.microsoft.com/office/powerpoint/2010/main" val="39940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Static files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</a:t>
            </a:r>
            <a:r>
              <a:rPr lang="en-US" dirty="0" err="1" smtClean="0">
                <a:solidFill>
                  <a:srgbClr val="999999"/>
                </a:solidFill>
              </a:rPr>
              <a:t>.</a:t>
            </a:r>
            <a:r>
              <a:rPr lang="en-US" dirty="0" err="1" smtClean="0">
                <a:solidFill>
                  <a:srgbClr val="DD4A68"/>
                </a:solidFill>
              </a:rPr>
              <a:t>use</a:t>
            </a:r>
            <a:r>
              <a:rPr lang="en-US" dirty="0" smtClean="0">
                <a:solidFill>
                  <a:srgbClr val="999999"/>
                </a:solidFill>
              </a:rPr>
              <a:t>(</a:t>
            </a:r>
            <a:r>
              <a:rPr lang="en-US" dirty="0" err="1" smtClean="0"/>
              <a:t>express</a:t>
            </a:r>
            <a:r>
              <a:rPr lang="en-US" dirty="0" err="1" smtClean="0">
                <a:solidFill>
                  <a:srgbClr val="999999"/>
                </a:solidFill>
              </a:rPr>
              <a:t>.</a:t>
            </a:r>
            <a:r>
              <a:rPr lang="en-US" dirty="0" err="1" smtClean="0">
                <a:solidFill>
                  <a:srgbClr val="0077AA"/>
                </a:solidFill>
              </a:rPr>
              <a:t>static</a:t>
            </a:r>
            <a:r>
              <a:rPr lang="en-US" dirty="0">
                <a:solidFill>
                  <a:srgbClr val="999999"/>
                </a:solidFill>
              </a:rPr>
              <a:t>(</a:t>
            </a:r>
            <a:r>
              <a:rPr lang="en-US" dirty="0">
                <a:solidFill>
                  <a:srgbClr val="669900"/>
                </a:solidFill>
              </a:rPr>
              <a:t>'public</a:t>
            </a:r>
            <a:r>
              <a:rPr lang="en-US" dirty="0" smtClean="0">
                <a:solidFill>
                  <a:srgbClr val="669900"/>
                </a:solidFill>
              </a:rPr>
              <a:t>'</a:t>
            </a:r>
            <a:r>
              <a:rPr lang="en-US" dirty="0" smtClean="0">
                <a:solidFill>
                  <a:srgbClr val="999999"/>
                </a:solidFill>
              </a:rPr>
              <a:t>));</a:t>
            </a:r>
          </a:p>
          <a:p>
            <a:endParaRPr lang="en-US" dirty="0">
              <a:solidFill>
                <a:srgbClr val="999999"/>
              </a:solidFill>
            </a:endParaRPr>
          </a:p>
          <a:p>
            <a:r>
              <a:rPr lang="en-US" dirty="0" err="1" smtClean="0"/>
              <a:t>app</a:t>
            </a:r>
            <a:r>
              <a:rPr lang="en-US" dirty="0" err="1" smtClean="0">
                <a:solidFill>
                  <a:srgbClr val="999999"/>
                </a:solidFill>
              </a:rPr>
              <a:t>.</a:t>
            </a:r>
            <a:r>
              <a:rPr lang="en-US" dirty="0" err="1" smtClean="0">
                <a:solidFill>
                  <a:srgbClr val="DD4A68"/>
                </a:solidFill>
              </a:rPr>
              <a:t>use</a:t>
            </a:r>
            <a:r>
              <a:rPr lang="en-US" dirty="0" smtClean="0">
                <a:solidFill>
                  <a:srgbClr val="999999"/>
                </a:solidFill>
              </a:rPr>
              <a:t>(</a:t>
            </a:r>
            <a:r>
              <a:rPr lang="en-US" dirty="0" err="1" smtClean="0"/>
              <a:t>express</a:t>
            </a:r>
            <a:r>
              <a:rPr lang="en-US" dirty="0" err="1" smtClean="0">
                <a:solidFill>
                  <a:srgbClr val="999999"/>
                </a:solidFill>
              </a:rPr>
              <a:t>.</a:t>
            </a:r>
            <a:r>
              <a:rPr lang="en-US" dirty="0" err="1" smtClean="0">
                <a:solidFill>
                  <a:srgbClr val="0077AA"/>
                </a:solidFill>
              </a:rPr>
              <a:t>static</a:t>
            </a:r>
            <a:r>
              <a:rPr lang="en-US" dirty="0" smtClean="0">
                <a:solidFill>
                  <a:srgbClr val="999999"/>
                </a:solidFill>
              </a:rPr>
              <a:t>(</a:t>
            </a:r>
            <a:r>
              <a:rPr lang="en-US" dirty="0" smtClean="0"/>
              <a:t>__</a:t>
            </a:r>
            <a:r>
              <a:rPr lang="en-US" dirty="0" err="1" smtClean="0"/>
              <a:t>dirname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A67F59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9900"/>
                </a:solidFill>
              </a:rPr>
              <a:t>'/public'</a:t>
            </a:r>
            <a:r>
              <a:rPr lang="en-US" dirty="0" smtClean="0">
                <a:solidFill>
                  <a:srgbClr val="999999"/>
                </a:solidFill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Template Engines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app.set</a:t>
            </a:r>
            <a:r>
              <a:rPr lang="en-US" dirty="0"/>
              <a:t>('views', </a:t>
            </a:r>
            <a:r>
              <a:rPr lang="en-US" dirty="0" err="1"/>
              <a:t>path.join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, 'views</a:t>
            </a:r>
            <a:r>
              <a:rPr lang="en-US" dirty="0" smtClean="0"/>
              <a:t>'));</a:t>
            </a:r>
            <a:br>
              <a:rPr lang="en-US" dirty="0" smtClean="0"/>
            </a:br>
            <a:r>
              <a:rPr lang="en-US" dirty="0" err="1" smtClean="0"/>
              <a:t>app.set</a:t>
            </a:r>
            <a:r>
              <a:rPr lang="en-US" dirty="0"/>
              <a:t>('view </a:t>
            </a:r>
            <a:r>
              <a:rPr lang="en-US" dirty="0" smtClean="0"/>
              <a:t>engine</a:t>
            </a:r>
            <a:r>
              <a:rPr lang="en-US" dirty="0"/>
              <a:t>', 'jade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__</a:t>
            </a:r>
            <a:r>
              <a:rPr lang="en-US" b="1" dirty="0" err="1"/>
              <a:t>dirname</a:t>
            </a:r>
            <a:r>
              <a:rPr lang="en-US" dirty="0"/>
              <a:t> is always the directory in which the currently executing script </a:t>
            </a:r>
            <a:r>
              <a:rPr lang="en-US" dirty="0" smtClean="0"/>
              <a:t>resides.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Interesting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www.journaldev.com/7462/node-js-processing-model-single-threaded-model-with-event-loop-architecture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http://jsapp.us</a:t>
            </a:r>
            <a:r>
              <a:rPr lang="en-US" sz="1600" dirty="0" smtClean="0">
                <a:hlinkClick r:id="rId3"/>
              </a:rPr>
              <a:t>/#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7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Express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Fast, unopinionated, minimalist web framework for Node.js</a:t>
            </a:r>
          </a:p>
        </p:txBody>
      </p:sp>
    </p:spTree>
    <p:extLst>
      <p:ext uri="{BB962C8B-B14F-4D97-AF65-F5344CB8AC3E}">
        <p14:creationId xmlns:p14="http://schemas.microsoft.com/office/powerpoint/2010/main" val="29951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Hello world!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77AA"/>
                </a:solidFill>
              </a:rPr>
              <a:t>var</a:t>
            </a:r>
            <a:r>
              <a:rPr lang="en-US" sz="2800" dirty="0"/>
              <a:t> express </a:t>
            </a:r>
            <a:r>
              <a:rPr lang="en-US" sz="2800" dirty="0">
                <a:solidFill>
                  <a:srgbClr val="A67F59"/>
                </a:solidFill>
              </a:rPr>
              <a:t>=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DD4A68"/>
                </a:solidFill>
              </a:rPr>
              <a:t>require</a:t>
            </a:r>
            <a:r>
              <a:rPr lang="en-US" sz="2800" dirty="0">
                <a:solidFill>
                  <a:srgbClr val="999999"/>
                </a:solidFill>
              </a:rPr>
              <a:t>(</a:t>
            </a:r>
            <a:r>
              <a:rPr lang="en-US" sz="2800" dirty="0">
                <a:solidFill>
                  <a:srgbClr val="669900"/>
                </a:solidFill>
              </a:rPr>
              <a:t>'express'</a:t>
            </a:r>
            <a:r>
              <a:rPr lang="en-US" sz="2800" dirty="0">
                <a:solidFill>
                  <a:srgbClr val="999999"/>
                </a:solidFill>
              </a:rPr>
              <a:t>);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77AA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/>
              <a:t>app </a:t>
            </a:r>
            <a:r>
              <a:rPr lang="en-US" sz="2800" dirty="0">
                <a:solidFill>
                  <a:srgbClr val="A67F59"/>
                </a:solidFill>
              </a:rPr>
              <a:t>=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DD4A68"/>
                </a:solidFill>
              </a:rPr>
              <a:t>express</a:t>
            </a:r>
            <a:r>
              <a:rPr lang="en-US" sz="2800" dirty="0">
                <a:solidFill>
                  <a:srgbClr val="999999"/>
                </a:solidFill>
              </a:rPr>
              <a:t>();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app</a:t>
            </a:r>
            <a:r>
              <a:rPr lang="en-US" sz="2800" dirty="0" err="1" smtClean="0">
                <a:solidFill>
                  <a:srgbClr val="999999"/>
                </a:solidFill>
              </a:rPr>
              <a:t>.</a:t>
            </a:r>
            <a:r>
              <a:rPr lang="en-US" sz="2800" dirty="0" err="1" smtClean="0">
                <a:solidFill>
                  <a:srgbClr val="0077AA"/>
                </a:solidFill>
              </a:rPr>
              <a:t>get</a:t>
            </a:r>
            <a:r>
              <a:rPr lang="en-US" sz="2800" dirty="0">
                <a:solidFill>
                  <a:srgbClr val="999999"/>
                </a:solidFill>
              </a:rPr>
              <a:t>(</a:t>
            </a:r>
            <a:r>
              <a:rPr lang="en-US" sz="2800" dirty="0">
                <a:solidFill>
                  <a:srgbClr val="669900"/>
                </a:solidFill>
              </a:rPr>
              <a:t>'/'</a:t>
            </a:r>
            <a:r>
              <a:rPr lang="en-US" sz="2800" dirty="0">
                <a:solidFill>
                  <a:srgbClr val="999999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0077AA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999999"/>
                </a:solidFill>
              </a:rPr>
              <a:t>(</a:t>
            </a:r>
            <a:r>
              <a:rPr lang="en-US" sz="2800" dirty="0" err="1"/>
              <a:t>req</a:t>
            </a:r>
            <a:r>
              <a:rPr lang="en-US" sz="2800" dirty="0">
                <a:solidFill>
                  <a:srgbClr val="999999"/>
                </a:solidFill>
              </a:rPr>
              <a:t>,</a:t>
            </a:r>
            <a:r>
              <a:rPr lang="en-US" sz="2800" dirty="0"/>
              <a:t> res</a:t>
            </a:r>
            <a:r>
              <a:rPr lang="en-US" sz="2800" dirty="0">
                <a:solidFill>
                  <a:srgbClr val="999999"/>
                </a:solidFill>
              </a:rPr>
              <a:t>)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999999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res</a:t>
            </a:r>
            <a:r>
              <a:rPr lang="en-US" sz="2400" dirty="0" err="1">
                <a:solidFill>
                  <a:srgbClr val="999999"/>
                </a:solidFill>
              </a:rPr>
              <a:t>.</a:t>
            </a:r>
            <a:r>
              <a:rPr lang="en-US" sz="2400" dirty="0" err="1">
                <a:solidFill>
                  <a:srgbClr val="DD4A68"/>
                </a:solidFill>
              </a:rPr>
              <a:t>send</a:t>
            </a:r>
            <a:r>
              <a:rPr lang="en-US" sz="2400" dirty="0">
                <a:solidFill>
                  <a:srgbClr val="999999"/>
                </a:solidFill>
              </a:rPr>
              <a:t>(</a:t>
            </a:r>
            <a:r>
              <a:rPr lang="en-US" sz="2400" dirty="0">
                <a:solidFill>
                  <a:srgbClr val="669900"/>
                </a:solidFill>
              </a:rPr>
              <a:t>'Hello World!'</a:t>
            </a:r>
            <a:r>
              <a:rPr lang="en-US" sz="2400" dirty="0">
                <a:solidFill>
                  <a:srgbClr val="999999"/>
                </a:solidFill>
              </a:rPr>
              <a:t>);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999999"/>
                </a:solidFill>
              </a:rPr>
              <a:t>});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err="1" smtClean="0"/>
              <a:t>app</a:t>
            </a:r>
            <a:r>
              <a:rPr lang="en-US" sz="2800" dirty="0" err="1" smtClean="0">
                <a:solidFill>
                  <a:srgbClr val="999999"/>
                </a:solidFill>
              </a:rPr>
              <a:t>.</a:t>
            </a:r>
            <a:r>
              <a:rPr lang="en-US" sz="2800" dirty="0" err="1" smtClean="0">
                <a:solidFill>
                  <a:srgbClr val="DD4A68"/>
                </a:solidFill>
              </a:rPr>
              <a:t>listen</a:t>
            </a:r>
            <a:r>
              <a:rPr lang="en-US" sz="2800" dirty="0" smtClean="0">
                <a:solidFill>
                  <a:srgbClr val="999999"/>
                </a:solidFill>
              </a:rPr>
              <a:t>(</a:t>
            </a:r>
            <a:r>
              <a:rPr lang="en-US" sz="2800" dirty="0" smtClean="0">
                <a:solidFill>
                  <a:srgbClr val="990055"/>
                </a:solidFill>
              </a:rPr>
              <a:t>3000</a:t>
            </a:r>
            <a:r>
              <a:rPr lang="en-US" sz="2800" dirty="0">
                <a:solidFill>
                  <a:srgbClr val="999999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7AA"/>
                </a:solidFill>
              </a:rPr>
              <a:t>function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99999"/>
                </a:solidFill>
              </a:rPr>
              <a:t>()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999999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999999"/>
                </a:solidFill>
              </a:rPr>
              <a:t>	</a:t>
            </a:r>
            <a:r>
              <a:rPr lang="en-US" sz="2400" dirty="0" smtClean="0"/>
              <a:t>console</a:t>
            </a:r>
            <a:r>
              <a:rPr lang="en-US" sz="2400" dirty="0" smtClean="0">
                <a:solidFill>
                  <a:srgbClr val="999999"/>
                </a:solidFill>
              </a:rPr>
              <a:t>.</a:t>
            </a:r>
            <a:r>
              <a:rPr lang="en-US" sz="2400" dirty="0" smtClean="0">
                <a:solidFill>
                  <a:srgbClr val="DD4A68"/>
                </a:solidFill>
              </a:rPr>
              <a:t>log</a:t>
            </a:r>
            <a:r>
              <a:rPr lang="en-US" sz="2400" dirty="0">
                <a:solidFill>
                  <a:srgbClr val="999999"/>
                </a:solidFill>
              </a:rPr>
              <a:t>(</a:t>
            </a:r>
            <a:r>
              <a:rPr lang="en-US" sz="2400" dirty="0">
                <a:solidFill>
                  <a:srgbClr val="669900"/>
                </a:solidFill>
              </a:rPr>
              <a:t>'Example app listening on port 3000!'</a:t>
            </a:r>
            <a:r>
              <a:rPr lang="en-US" sz="2400" dirty="0">
                <a:solidFill>
                  <a:srgbClr val="999999"/>
                </a:solidFill>
              </a:rPr>
              <a:t>);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999999"/>
                </a:solidFill>
              </a:rPr>
              <a:t>});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71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Express application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generator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–g express-generator</a:t>
            </a:r>
          </a:p>
          <a:p>
            <a:r>
              <a:rPr lang="en-US" dirty="0" smtClean="0"/>
              <a:t>express &lt;app-name&gt;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28659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Routing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r>
              <a:rPr lang="en-US" sz="1600" dirty="0" err="1"/>
              <a:t>app</a:t>
            </a:r>
            <a:r>
              <a:rPr lang="en-US" sz="1600" dirty="0" err="1">
                <a:solidFill>
                  <a:srgbClr val="999999"/>
                </a:solidFill>
              </a:rPr>
              <a:t>.</a:t>
            </a:r>
            <a:r>
              <a:rPr lang="en-US" sz="1600" dirty="0" err="1">
                <a:solidFill>
                  <a:srgbClr val="0077AA"/>
                </a:solidFill>
              </a:rPr>
              <a:t>get</a:t>
            </a:r>
            <a:r>
              <a:rPr lang="en-US" sz="1600" dirty="0">
                <a:solidFill>
                  <a:srgbClr val="999999"/>
                </a:solidFill>
              </a:rPr>
              <a:t>(</a:t>
            </a:r>
            <a:r>
              <a:rPr lang="en-US" sz="1600" dirty="0">
                <a:solidFill>
                  <a:srgbClr val="669900"/>
                </a:solidFill>
              </a:rPr>
              <a:t>'/'</a:t>
            </a:r>
            <a:r>
              <a:rPr lang="en-US" sz="1600" dirty="0">
                <a:solidFill>
                  <a:srgbClr val="999999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7AA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999999"/>
                </a:solidFill>
              </a:rPr>
              <a:t>(</a:t>
            </a:r>
            <a:r>
              <a:rPr lang="en-US" sz="1600" dirty="0" err="1"/>
              <a:t>req</a:t>
            </a:r>
            <a:r>
              <a:rPr lang="en-US" sz="1600" dirty="0">
                <a:solidFill>
                  <a:srgbClr val="999999"/>
                </a:solidFill>
              </a:rPr>
              <a:t>,</a:t>
            </a:r>
            <a:r>
              <a:rPr lang="en-US" sz="1600" dirty="0"/>
              <a:t> res</a:t>
            </a:r>
            <a:r>
              <a:rPr lang="en-US" sz="1600" dirty="0">
                <a:solidFill>
                  <a:srgbClr val="999999"/>
                </a:solidFill>
              </a:rPr>
              <a:t>)</a:t>
            </a:r>
            <a:r>
              <a:rPr lang="en-US" sz="1600" dirty="0"/>
              <a:t> </a:t>
            </a:r>
            <a:r>
              <a:rPr lang="en-US" sz="1600" dirty="0" smtClean="0">
                <a:solidFill>
                  <a:srgbClr val="999999"/>
                </a:solidFill>
              </a:rPr>
              <a:t>{</a:t>
            </a:r>
            <a:br>
              <a:rPr lang="en-US" sz="1600" dirty="0" smtClean="0">
                <a:solidFill>
                  <a:srgbClr val="999999"/>
                </a:solidFill>
              </a:rPr>
            </a:br>
            <a:r>
              <a:rPr lang="en-US" sz="1600" dirty="0" smtClean="0">
                <a:solidFill>
                  <a:srgbClr val="999999"/>
                </a:solidFill>
              </a:rPr>
              <a:t>	</a:t>
            </a:r>
            <a:r>
              <a:rPr lang="en-US" sz="1600" dirty="0" err="1" smtClean="0"/>
              <a:t>res</a:t>
            </a:r>
            <a:r>
              <a:rPr lang="en-US" sz="1600" dirty="0" err="1" smtClean="0">
                <a:solidFill>
                  <a:srgbClr val="999999"/>
                </a:solidFill>
              </a:rPr>
              <a:t>.</a:t>
            </a:r>
            <a:r>
              <a:rPr lang="en-US" sz="1600" dirty="0" err="1" smtClean="0">
                <a:solidFill>
                  <a:srgbClr val="DD4A68"/>
                </a:solidFill>
              </a:rPr>
              <a:t>send</a:t>
            </a:r>
            <a:r>
              <a:rPr lang="en-US" sz="1600" dirty="0">
                <a:solidFill>
                  <a:srgbClr val="999999"/>
                </a:solidFill>
              </a:rPr>
              <a:t>(</a:t>
            </a:r>
            <a:r>
              <a:rPr lang="en-US" sz="1600" dirty="0">
                <a:solidFill>
                  <a:srgbClr val="669900"/>
                </a:solidFill>
              </a:rPr>
              <a:t>'root</a:t>
            </a:r>
            <a:r>
              <a:rPr lang="en-US" sz="1600" dirty="0" smtClean="0">
                <a:solidFill>
                  <a:srgbClr val="669900"/>
                </a:solidFill>
              </a:rPr>
              <a:t>'</a:t>
            </a:r>
            <a:r>
              <a:rPr lang="en-US" sz="1600" dirty="0" smtClean="0">
                <a:solidFill>
                  <a:srgbClr val="999999"/>
                </a:solidFill>
              </a:rPr>
              <a:t>);</a:t>
            </a:r>
            <a:br>
              <a:rPr lang="en-US" sz="1600" dirty="0" smtClean="0">
                <a:solidFill>
                  <a:srgbClr val="999999"/>
                </a:solidFill>
              </a:rPr>
            </a:b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999999"/>
                </a:solidFill>
              </a:rPr>
              <a:t>});</a:t>
            </a:r>
          </a:p>
          <a:p>
            <a:endParaRPr lang="en-US" sz="1600" dirty="0" smtClean="0">
              <a:solidFill>
                <a:srgbClr val="999999"/>
              </a:solidFill>
            </a:endParaRPr>
          </a:p>
          <a:p>
            <a:r>
              <a:rPr lang="en-US" sz="1600" dirty="0" err="1"/>
              <a:t>app</a:t>
            </a:r>
            <a:r>
              <a:rPr lang="en-US" sz="1600" dirty="0" err="1">
                <a:solidFill>
                  <a:srgbClr val="999999"/>
                </a:solidFill>
              </a:rPr>
              <a:t>.</a:t>
            </a:r>
            <a:r>
              <a:rPr lang="en-US" sz="1600" dirty="0" err="1">
                <a:solidFill>
                  <a:srgbClr val="DD4A68"/>
                </a:solidFill>
              </a:rPr>
              <a:t>post</a:t>
            </a:r>
            <a:r>
              <a:rPr lang="en-US" sz="1600" dirty="0">
                <a:solidFill>
                  <a:srgbClr val="999999"/>
                </a:solidFill>
              </a:rPr>
              <a:t>(</a:t>
            </a:r>
            <a:r>
              <a:rPr lang="en-US" sz="1600" dirty="0">
                <a:solidFill>
                  <a:srgbClr val="669900"/>
                </a:solidFill>
              </a:rPr>
              <a:t>'/'</a:t>
            </a:r>
            <a:r>
              <a:rPr lang="en-US" sz="1600" dirty="0">
                <a:solidFill>
                  <a:srgbClr val="999999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7AA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999999"/>
                </a:solidFill>
              </a:rPr>
              <a:t>(</a:t>
            </a:r>
            <a:r>
              <a:rPr lang="en-US" sz="1600" dirty="0" err="1"/>
              <a:t>req</a:t>
            </a:r>
            <a:r>
              <a:rPr lang="en-US" sz="1600" dirty="0">
                <a:solidFill>
                  <a:srgbClr val="999999"/>
                </a:solidFill>
              </a:rPr>
              <a:t>,</a:t>
            </a:r>
            <a:r>
              <a:rPr lang="en-US" sz="1600" dirty="0"/>
              <a:t> res</a:t>
            </a:r>
            <a:r>
              <a:rPr lang="en-US" sz="1600" dirty="0">
                <a:solidFill>
                  <a:srgbClr val="999999"/>
                </a:solidFill>
              </a:rPr>
              <a:t>)</a:t>
            </a:r>
            <a:r>
              <a:rPr lang="en-US" sz="1600" dirty="0"/>
              <a:t> </a:t>
            </a:r>
            <a:r>
              <a:rPr lang="en-US" sz="1600" dirty="0" smtClean="0">
                <a:solidFill>
                  <a:srgbClr val="999999"/>
                </a:solidFill>
              </a:rPr>
              <a:t>{</a:t>
            </a:r>
            <a:br>
              <a:rPr lang="en-US" sz="1600" dirty="0" smtClean="0">
                <a:solidFill>
                  <a:srgbClr val="999999"/>
                </a:solidFill>
              </a:rPr>
            </a:br>
            <a:r>
              <a:rPr lang="en-US" sz="1600" dirty="0" smtClean="0"/>
              <a:t>	</a:t>
            </a:r>
            <a:r>
              <a:rPr lang="en-US" sz="1600" dirty="0" err="1" smtClean="0"/>
              <a:t>res</a:t>
            </a:r>
            <a:r>
              <a:rPr lang="en-US" sz="1600" dirty="0" err="1" smtClean="0">
                <a:solidFill>
                  <a:srgbClr val="999999"/>
                </a:solidFill>
              </a:rPr>
              <a:t>.</a:t>
            </a:r>
            <a:r>
              <a:rPr lang="en-US" sz="1600" dirty="0" err="1" smtClean="0">
                <a:solidFill>
                  <a:srgbClr val="DD4A68"/>
                </a:solidFill>
              </a:rPr>
              <a:t>send</a:t>
            </a:r>
            <a:r>
              <a:rPr lang="en-US" sz="1600" dirty="0">
                <a:solidFill>
                  <a:srgbClr val="999999"/>
                </a:solidFill>
              </a:rPr>
              <a:t>(</a:t>
            </a:r>
            <a:r>
              <a:rPr lang="en-US" sz="1600" dirty="0">
                <a:solidFill>
                  <a:srgbClr val="669900"/>
                </a:solidFill>
              </a:rPr>
              <a:t>'Got a POST request'</a:t>
            </a:r>
            <a:r>
              <a:rPr lang="en-US" sz="1600" dirty="0">
                <a:solidFill>
                  <a:srgbClr val="999999"/>
                </a:solidFill>
              </a:rPr>
              <a:t>);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>
                <a:solidFill>
                  <a:srgbClr val="999999"/>
                </a:solidFill>
              </a:rPr>
              <a:t>});</a:t>
            </a:r>
          </a:p>
          <a:p>
            <a:endParaRPr lang="en-US" sz="1600" dirty="0" smtClean="0">
              <a:solidFill>
                <a:srgbClr val="999999"/>
              </a:solidFill>
            </a:endParaRPr>
          </a:p>
          <a:p>
            <a:r>
              <a:rPr lang="en-US" sz="1600" dirty="0" err="1"/>
              <a:t>app</a:t>
            </a:r>
            <a:r>
              <a:rPr lang="en-US" sz="1600" dirty="0" err="1">
                <a:solidFill>
                  <a:srgbClr val="999999"/>
                </a:solidFill>
              </a:rPr>
              <a:t>.</a:t>
            </a:r>
            <a:r>
              <a:rPr lang="en-US" sz="1600" dirty="0" err="1">
                <a:solidFill>
                  <a:srgbClr val="DD4A68"/>
                </a:solidFill>
              </a:rPr>
              <a:t>put</a:t>
            </a:r>
            <a:r>
              <a:rPr lang="en-US" sz="1600" dirty="0">
                <a:solidFill>
                  <a:srgbClr val="999999"/>
                </a:solidFill>
              </a:rPr>
              <a:t>(</a:t>
            </a:r>
            <a:r>
              <a:rPr lang="en-US" sz="1600" dirty="0">
                <a:solidFill>
                  <a:srgbClr val="669900"/>
                </a:solidFill>
              </a:rPr>
              <a:t>'/user'</a:t>
            </a:r>
            <a:r>
              <a:rPr lang="en-US" sz="1600" dirty="0">
                <a:solidFill>
                  <a:srgbClr val="999999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7AA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999999"/>
                </a:solidFill>
              </a:rPr>
              <a:t>(</a:t>
            </a:r>
            <a:r>
              <a:rPr lang="en-US" sz="1600" dirty="0" err="1"/>
              <a:t>req</a:t>
            </a:r>
            <a:r>
              <a:rPr lang="en-US" sz="1600" dirty="0">
                <a:solidFill>
                  <a:srgbClr val="999999"/>
                </a:solidFill>
              </a:rPr>
              <a:t>,</a:t>
            </a:r>
            <a:r>
              <a:rPr lang="en-US" sz="1600" dirty="0"/>
              <a:t> res</a:t>
            </a:r>
            <a:r>
              <a:rPr lang="en-US" sz="1600" dirty="0">
                <a:solidFill>
                  <a:srgbClr val="999999"/>
                </a:solidFill>
              </a:rPr>
              <a:t>)</a:t>
            </a:r>
            <a:r>
              <a:rPr lang="en-US" sz="1600" dirty="0"/>
              <a:t> </a:t>
            </a:r>
            <a:r>
              <a:rPr lang="en-US" sz="1600" dirty="0" smtClean="0">
                <a:solidFill>
                  <a:srgbClr val="999999"/>
                </a:solidFill>
              </a:rPr>
              <a:t>{</a:t>
            </a:r>
            <a:br>
              <a:rPr lang="en-US" sz="1600" dirty="0" smtClean="0">
                <a:solidFill>
                  <a:srgbClr val="999999"/>
                </a:solidFill>
              </a:rPr>
            </a:br>
            <a:r>
              <a:rPr lang="en-US" sz="1600" dirty="0" smtClean="0">
                <a:solidFill>
                  <a:srgbClr val="999999"/>
                </a:solidFill>
              </a:rPr>
              <a:t>	</a:t>
            </a:r>
            <a:r>
              <a:rPr lang="en-US" sz="1600" dirty="0" smtClean="0"/>
              <a:t> </a:t>
            </a:r>
            <a:r>
              <a:rPr lang="en-US" sz="1600" dirty="0" err="1"/>
              <a:t>res</a:t>
            </a:r>
            <a:r>
              <a:rPr lang="en-US" sz="1600" dirty="0" err="1">
                <a:solidFill>
                  <a:srgbClr val="999999"/>
                </a:solidFill>
              </a:rPr>
              <a:t>.</a:t>
            </a:r>
            <a:r>
              <a:rPr lang="en-US" sz="1600" dirty="0" err="1">
                <a:solidFill>
                  <a:srgbClr val="DD4A68"/>
                </a:solidFill>
              </a:rPr>
              <a:t>send</a:t>
            </a:r>
            <a:r>
              <a:rPr lang="en-US" sz="1600" dirty="0">
                <a:solidFill>
                  <a:srgbClr val="999999"/>
                </a:solidFill>
              </a:rPr>
              <a:t>(</a:t>
            </a:r>
            <a:r>
              <a:rPr lang="en-US" sz="1600" dirty="0">
                <a:solidFill>
                  <a:srgbClr val="669900"/>
                </a:solidFill>
              </a:rPr>
              <a:t>'Got a PUT request at /user'</a:t>
            </a:r>
            <a:r>
              <a:rPr lang="en-US" sz="1600" dirty="0">
                <a:solidFill>
                  <a:srgbClr val="999999"/>
                </a:solidFill>
              </a:rPr>
              <a:t>);</a:t>
            </a:r>
            <a:r>
              <a:rPr lang="en-US" sz="1600" dirty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rgbClr val="999999"/>
                </a:solidFill>
              </a:rPr>
              <a:t>});</a:t>
            </a:r>
          </a:p>
          <a:p>
            <a:endParaRPr lang="en-US" sz="1600" dirty="0" smtClean="0">
              <a:solidFill>
                <a:srgbClr val="999999"/>
              </a:solidFill>
            </a:endParaRPr>
          </a:p>
          <a:p>
            <a:r>
              <a:rPr lang="en-US" sz="1600" dirty="0" err="1"/>
              <a:t>app</a:t>
            </a:r>
            <a:r>
              <a:rPr lang="en-US" sz="1600" dirty="0" err="1">
                <a:solidFill>
                  <a:srgbClr val="999999"/>
                </a:solidFill>
              </a:rPr>
              <a:t>.</a:t>
            </a:r>
            <a:r>
              <a:rPr lang="en-US" sz="1600" dirty="0" err="1">
                <a:solidFill>
                  <a:srgbClr val="0077AA"/>
                </a:solidFill>
              </a:rPr>
              <a:t>delete</a:t>
            </a:r>
            <a:r>
              <a:rPr lang="en-US" sz="1600" dirty="0">
                <a:solidFill>
                  <a:srgbClr val="999999"/>
                </a:solidFill>
              </a:rPr>
              <a:t>(</a:t>
            </a:r>
            <a:r>
              <a:rPr lang="en-US" sz="1600" dirty="0">
                <a:solidFill>
                  <a:srgbClr val="669900"/>
                </a:solidFill>
              </a:rPr>
              <a:t>'/user'</a:t>
            </a:r>
            <a:r>
              <a:rPr lang="en-US" sz="1600" dirty="0">
                <a:solidFill>
                  <a:srgbClr val="999999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7AA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999999"/>
                </a:solidFill>
              </a:rPr>
              <a:t>(</a:t>
            </a:r>
            <a:r>
              <a:rPr lang="en-US" sz="1600" dirty="0" err="1"/>
              <a:t>req</a:t>
            </a:r>
            <a:r>
              <a:rPr lang="en-US" sz="1600" dirty="0">
                <a:solidFill>
                  <a:srgbClr val="999999"/>
                </a:solidFill>
              </a:rPr>
              <a:t>,</a:t>
            </a:r>
            <a:r>
              <a:rPr lang="en-US" sz="1600" dirty="0"/>
              <a:t> res</a:t>
            </a:r>
            <a:r>
              <a:rPr lang="en-US" sz="1600" dirty="0">
                <a:solidFill>
                  <a:srgbClr val="999999"/>
                </a:solidFill>
              </a:rPr>
              <a:t>)</a:t>
            </a:r>
            <a:r>
              <a:rPr lang="en-US" sz="1600" dirty="0"/>
              <a:t> </a:t>
            </a:r>
            <a:r>
              <a:rPr lang="en-US" sz="1600" dirty="0" smtClean="0">
                <a:solidFill>
                  <a:srgbClr val="999999"/>
                </a:solidFill>
              </a:rPr>
              <a:t>{</a:t>
            </a:r>
            <a:br>
              <a:rPr lang="en-US" sz="1600" dirty="0" smtClean="0">
                <a:solidFill>
                  <a:srgbClr val="999999"/>
                </a:solidFill>
              </a:rPr>
            </a:br>
            <a:r>
              <a:rPr lang="en-US" sz="1600" dirty="0" smtClean="0">
                <a:solidFill>
                  <a:srgbClr val="999999"/>
                </a:solidFill>
              </a:rPr>
              <a:t>	</a:t>
            </a:r>
            <a:r>
              <a:rPr lang="en-US" sz="1600" dirty="0" smtClean="0"/>
              <a:t> </a:t>
            </a:r>
            <a:r>
              <a:rPr lang="en-US" sz="1600" dirty="0" err="1"/>
              <a:t>res</a:t>
            </a:r>
            <a:r>
              <a:rPr lang="en-US" sz="1600" dirty="0" err="1">
                <a:solidFill>
                  <a:srgbClr val="999999"/>
                </a:solidFill>
              </a:rPr>
              <a:t>.</a:t>
            </a:r>
            <a:r>
              <a:rPr lang="en-US" sz="1600" dirty="0" err="1">
                <a:solidFill>
                  <a:srgbClr val="DD4A68"/>
                </a:solidFill>
              </a:rPr>
              <a:t>send</a:t>
            </a:r>
            <a:r>
              <a:rPr lang="en-US" sz="1600" dirty="0">
                <a:solidFill>
                  <a:srgbClr val="999999"/>
                </a:solidFill>
              </a:rPr>
              <a:t>(</a:t>
            </a:r>
            <a:r>
              <a:rPr lang="en-US" sz="1600" dirty="0">
                <a:solidFill>
                  <a:srgbClr val="669900"/>
                </a:solidFill>
              </a:rPr>
              <a:t>'Got a DELETE request at /user'</a:t>
            </a:r>
            <a:r>
              <a:rPr lang="en-US" sz="1600" dirty="0">
                <a:solidFill>
                  <a:srgbClr val="999999"/>
                </a:solidFill>
              </a:rPr>
              <a:t>);</a:t>
            </a:r>
            <a:r>
              <a:rPr lang="en-US" sz="1600" dirty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rgbClr val="999999"/>
                </a:solidFill>
              </a:rPr>
              <a:t>});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46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URL Patterns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matching is based on regular expression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dirty="0" smtClean="0"/>
              <a:t>” makes a character optional</a:t>
            </a:r>
          </a:p>
          <a:p>
            <a:pPr lvl="2"/>
            <a:r>
              <a:rPr lang="en-US" dirty="0" smtClean="0"/>
              <a:t>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use?r</a:t>
            </a:r>
            <a:r>
              <a:rPr lang="en-US" dirty="0" smtClean="0"/>
              <a:t>” will </a:t>
            </a:r>
            <a:r>
              <a:rPr lang="en-US" dirty="0"/>
              <a:t>match </a:t>
            </a:r>
            <a:r>
              <a:rPr lang="en-US" dirty="0" smtClean="0"/>
              <a:t>”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usr</a:t>
            </a:r>
            <a:r>
              <a:rPr lang="en-US" dirty="0" smtClean="0"/>
              <a:t>”</a:t>
            </a:r>
            <a:r>
              <a:rPr lang="en-US" dirty="0"/>
              <a:t> and </a:t>
            </a:r>
            <a:r>
              <a:rPr lang="en-US" dirty="0" smtClean="0"/>
              <a:t>”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/user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en-US" dirty="0" smtClean="0"/>
              <a:t>” can make a character repeat</a:t>
            </a:r>
            <a:endParaRPr lang="en-US" dirty="0"/>
          </a:p>
          <a:p>
            <a:pPr lvl="2"/>
            <a:r>
              <a:rPr lang="en-US" dirty="0"/>
              <a:t>“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use+r</a:t>
            </a:r>
            <a:r>
              <a:rPr lang="en-US" dirty="0"/>
              <a:t>” will match ”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user</a:t>
            </a:r>
            <a:r>
              <a:rPr lang="en-US" dirty="0" smtClean="0"/>
              <a:t>”, ”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useeeeer</a:t>
            </a:r>
            <a:r>
              <a:rPr lang="en-US" dirty="0" smtClean="0"/>
              <a:t>” and so 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88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Middleware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 functions can perform the following tasks: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Execute any code.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Make changes to the request and the response objects.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End the request-response cycle.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 the next middleware function in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Middleware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839200" cy="4416351"/>
          </a:xfrm>
        </p:spPr>
      </p:pic>
    </p:spTree>
    <p:extLst>
      <p:ext uri="{BB962C8B-B14F-4D97-AF65-F5344CB8AC3E}">
        <p14:creationId xmlns:p14="http://schemas.microsoft.com/office/powerpoint/2010/main" val="40250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 of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Application-level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middleware</a:t>
            </a:r>
          </a:p>
          <a:p>
            <a:pPr lvl="1"/>
            <a:r>
              <a:rPr lang="en-US" sz="2200" dirty="0"/>
              <a:t>Bind application-level middleware to an instance of the app object by using the </a:t>
            </a:r>
            <a:r>
              <a:rPr lang="en-US" sz="2200" dirty="0" err="1"/>
              <a:t>app.use</a:t>
            </a:r>
            <a:r>
              <a:rPr lang="en-US" sz="2200" dirty="0"/>
              <a:t>()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Router-level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middleware</a:t>
            </a:r>
          </a:p>
          <a:p>
            <a:pPr lvl="1"/>
            <a:r>
              <a:rPr lang="en-US" sz="2200" dirty="0"/>
              <a:t>is bound to an instance of </a:t>
            </a:r>
            <a:r>
              <a:rPr lang="en-US" sz="2200" dirty="0" err="1"/>
              <a:t>express.Router</a:t>
            </a:r>
            <a:r>
              <a:rPr lang="en-US" sz="2200" dirty="0" smtClean="0"/>
              <a:t>()</a:t>
            </a:r>
            <a:r>
              <a:rPr lang="en-US" sz="2200" dirty="0"/>
              <a:t>  by using the </a:t>
            </a:r>
            <a:r>
              <a:rPr lang="en-US" sz="2200" dirty="0" err="1"/>
              <a:t>router.use</a:t>
            </a:r>
            <a:r>
              <a:rPr lang="en-US" sz="2200" dirty="0"/>
              <a:t>()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Error-handling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middleware</a:t>
            </a:r>
          </a:p>
          <a:p>
            <a:pPr lvl="1"/>
            <a:r>
              <a:rPr lang="en-US" sz="2200" dirty="0"/>
              <a:t>Error-handling middleware always takes four arguments.</a:t>
            </a:r>
          </a:p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Built-in middleware</a:t>
            </a:r>
          </a:p>
          <a:p>
            <a:pPr lvl="1"/>
            <a:r>
              <a:rPr lang="en-US" sz="2200" dirty="0"/>
              <a:t>The only built-in middleware function in Express is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express.static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Third-party middleware</a:t>
            </a:r>
          </a:p>
          <a:p>
            <a:pPr lvl="1"/>
            <a:r>
              <a:rPr lang="en-US" sz="2200" dirty="0" smtClean="0"/>
              <a:t>Nothing but </a:t>
            </a:r>
            <a:r>
              <a:rPr lang="en-US" sz="2200" dirty="0"/>
              <a:t>Node.js </a:t>
            </a:r>
            <a:r>
              <a:rPr lang="en-US" sz="2200" dirty="0" smtClean="0"/>
              <a:t>modules.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13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203</Words>
  <Application>Microsoft Office PowerPoint</Application>
  <PresentationFormat>On-screen Show (4:3)</PresentationFormat>
  <Paragraphs>62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Express JS</vt:lpstr>
      <vt:lpstr>What is Express js? </vt:lpstr>
      <vt:lpstr>Hello world!</vt:lpstr>
      <vt:lpstr>Express application generator</vt:lpstr>
      <vt:lpstr>Routing</vt:lpstr>
      <vt:lpstr>URL Patterns</vt:lpstr>
      <vt:lpstr>Middleware</vt:lpstr>
      <vt:lpstr>Middleware</vt:lpstr>
      <vt:lpstr>Types of Middleware</vt:lpstr>
      <vt:lpstr>Static files</vt:lpstr>
      <vt:lpstr>Template Engines</vt:lpstr>
      <vt:lpstr>Interesting links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Ankit Tyagi (12406)</dc:creator>
  <cp:lastModifiedBy>Ankit Tyagi (12406)</cp:lastModifiedBy>
  <cp:revision>38</cp:revision>
  <dcterms:created xsi:type="dcterms:W3CDTF">2016-02-05T09:04:36Z</dcterms:created>
  <dcterms:modified xsi:type="dcterms:W3CDTF">2016-02-10T07:06:05Z</dcterms:modified>
</cp:coreProperties>
</file>