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70" r:id="rId6"/>
    <p:sldId id="276" r:id="rId7"/>
    <p:sldId id="260" r:id="rId8"/>
    <p:sldId id="261" r:id="rId9"/>
    <p:sldId id="263" r:id="rId10"/>
    <p:sldId id="264" r:id="rId11"/>
    <p:sldId id="262" r:id="rId12"/>
    <p:sldId id="278" r:id="rId13"/>
    <p:sldId id="272" r:id="rId14"/>
    <p:sldId id="265" r:id="rId15"/>
    <p:sldId id="273" r:id="rId16"/>
    <p:sldId id="279" r:id="rId17"/>
    <p:sldId id="268" r:id="rId18"/>
    <p:sldId id="269" r:id="rId19"/>
    <p:sldId id="274" r:id="rId20"/>
    <p:sldId id="275" r:id="rId21"/>
    <p:sldId id="281" r:id="rId22"/>
    <p:sldId id="277" r:id="rId23"/>
    <p:sldId id="280" r:id="rId24"/>
    <p:sldId id="282" r:id="rId25"/>
    <p:sldId id="283" r:id="rId26"/>
    <p:sldId id="284" r:id="rId27"/>
    <p:sldId id="285" r:id="rId28"/>
    <p:sldId id="26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58E4-8CEF-464D-803B-516AAEB63464}" type="datetimeFigureOut">
              <a:rPr lang="en-IN" smtClean="0"/>
              <a:t>02-05-2013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F0DDC8-81E9-4426-AC22-B1788E0A10A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58E4-8CEF-464D-803B-516AAEB63464}" type="datetimeFigureOut">
              <a:rPr lang="en-IN" smtClean="0"/>
              <a:t>02-05-2013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DDC8-81E9-4426-AC22-B1788E0A10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58E4-8CEF-464D-803B-516AAEB63464}" type="datetimeFigureOut">
              <a:rPr lang="en-IN" smtClean="0"/>
              <a:t>02-05-2013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DDC8-81E9-4426-AC22-B1788E0A10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58E4-8CEF-464D-803B-516AAEB63464}" type="datetimeFigureOut">
              <a:rPr lang="en-IN" smtClean="0"/>
              <a:t>02-05-2013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DDC8-81E9-4426-AC22-B1788E0A10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58E4-8CEF-464D-803B-516AAEB63464}" type="datetimeFigureOut">
              <a:rPr lang="en-IN" smtClean="0"/>
              <a:t>02-05-2013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DDC8-81E9-4426-AC22-B1788E0A10A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58E4-8CEF-464D-803B-516AAEB63464}" type="datetimeFigureOut">
              <a:rPr lang="en-IN" smtClean="0"/>
              <a:t>02-05-2013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DDC8-81E9-4426-AC22-B1788E0A10A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58E4-8CEF-464D-803B-516AAEB63464}" type="datetimeFigureOut">
              <a:rPr lang="en-IN" smtClean="0"/>
              <a:t>02-05-2013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DDC8-81E9-4426-AC22-B1788E0A10A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58E4-8CEF-464D-803B-516AAEB63464}" type="datetimeFigureOut">
              <a:rPr lang="en-IN" smtClean="0"/>
              <a:t>02-05-2013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DDC8-81E9-4426-AC22-B1788E0A10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58E4-8CEF-464D-803B-516AAEB63464}" type="datetimeFigureOut">
              <a:rPr lang="en-IN" smtClean="0"/>
              <a:t>02-05-2013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DDC8-81E9-4426-AC22-B1788E0A10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58E4-8CEF-464D-803B-516AAEB63464}" type="datetimeFigureOut">
              <a:rPr lang="en-IN" smtClean="0"/>
              <a:t>02-05-2013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DDC8-81E9-4426-AC22-B1788E0A10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58E4-8CEF-464D-803B-516AAEB63464}" type="datetimeFigureOut">
              <a:rPr lang="en-IN" smtClean="0"/>
              <a:t>02-05-2013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DDC8-81E9-4426-AC22-B1788E0A10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CB058E4-8CEF-464D-803B-516AAEB63464}" type="datetimeFigureOut">
              <a:rPr lang="en-IN" smtClean="0"/>
              <a:t>02-05-2013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F0DDC8-81E9-4426-AC22-B1788E0A10A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2603375"/>
          </a:xfrm>
        </p:spPr>
        <p:txBody>
          <a:bodyPr/>
          <a:lstStyle/>
          <a:p>
            <a:r>
              <a:rPr lang="en-IN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I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Determination of </a:t>
            </a:r>
            <a:r>
              <a:rPr lang="en-I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Offset between Audio and Video in Online Repositories (YouTube</a:t>
            </a:r>
            <a:r>
              <a:rPr lang="en-I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)”</a:t>
            </a:r>
            <a:r>
              <a:rPr lang="en-IN" sz="4800" dirty="0" smtClean="0"/>
              <a:t/>
            </a:r>
            <a:br>
              <a:rPr lang="en-IN" sz="4800" dirty="0" smtClean="0"/>
            </a:br>
            <a:r>
              <a:rPr lang="en-IN" sz="4800" dirty="0"/>
              <a:t/>
            </a:r>
            <a:br>
              <a:rPr lang="en-IN" sz="4800" dirty="0"/>
            </a:br>
            <a:r>
              <a:rPr lang="en-IN" sz="2800" dirty="0" smtClean="0"/>
              <a:t>B.Tech. Project </a:t>
            </a:r>
            <a:r>
              <a:rPr lang="en-IN" sz="2800" dirty="0" smtClean="0"/>
              <a:t>End-Term Evaluation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4869160"/>
            <a:ext cx="6048672" cy="12192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Vikram </a:t>
            </a: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Voleti</a:t>
            </a:r>
            <a:b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09EE3501</a:t>
            </a:r>
          </a:p>
        </p:txBody>
      </p:sp>
    </p:spTree>
    <p:extLst>
      <p:ext uri="{BB962C8B-B14F-4D97-AF65-F5344CB8AC3E}">
        <p14:creationId xmlns:p14="http://schemas.microsoft.com/office/powerpoint/2010/main" val="22064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Vikram\Documents\EDU\Summer 2012\GMM\ONly 'ma'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18812"/>
            <a:ext cx="8784976" cy="483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67544" y="-315416"/>
            <a:ext cx="8229600" cy="160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800" dirty="0" smtClean="0"/>
              <a:t>Detection of bilabial consonants in audio:</a:t>
            </a: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600" dirty="0" smtClean="0"/>
              <a:t>Testing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8413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IN" sz="3600" dirty="0" smtClean="0"/>
              <a:t>Detection of bilabials in video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Detect </a:t>
            </a: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Face using Viola-Jones Algorithm</a:t>
            </a:r>
            <a:endParaRPr lang="en-I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I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Detect Mouth in </a:t>
            </a: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Face using Viola-Jones Algorithm</a:t>
            </a:r>
            <a:endParaRPr lang="en-I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I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Filter Mouth with suitable colour range to make binary image of Lip region</a:t>
            </a:r>
          </a:p>
          <a:p>
            <a:endParaRPr lang="en-I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Choose a vertical column 3 pixels wide, and record changes in pixel values down the column</a:t>
            </a:r>
          </a:p>
          <a:p>
            <a:endParaRPr lang="en-I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Changes in pixel values indicate lip closure or non-closure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09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331440"/>
            <a:ext cx="8229600" cy="1600200"/>
          </a:xfrm>
        </p:spPr>
        <p:txBody>
          <a:bodyPr/>
          <a:lstStyle/>
          <a:p>
            <a:r>
              <a:rPr lang="en-IN" sz="3600" dirty="0"/>
              <a:t>Detection of bilabials in video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326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Viola-Jones algorithm to detect Face and Mouth</a:t>
            </a:r>
            <a:endParaRPr lang="en-IN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19355" y="2348880"/>
            <a:ext cx="4977498" cy="1315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AutoNum type="arabicPeriod"/>
            </a:pP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Detect </a:t>
            </a:r>
            <a:r>
              <a:rPr lang="en-I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Haar</a:t>
            </a: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Features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Check if </a:t>
            </a:r>
            <a:r>
              <a:rPr lang="en-I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Haar</a:t>
            </a: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feature is present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 </a:t>
            </a:r>
            <a:r>
              <a:rPr lang="en-I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AdaBoost</a:t>
            </a: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Algorith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n-I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 descr="C:\Users\Vikram\Downloads\haar-feature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08" y="4005064"/>
            <a:ext cx="4539615" cy="1649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025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Vikram\Documents\EDU\Summer 2012\GMM\fa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98848"/>
            <a:ext cx="2981325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Vikram\Documents\EDU\Summer 2012\GMM\facemas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060848"/>
            <a:ext cx="2834964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Vikram\Documents\EDU\Summer 2012\GMM\mouthmas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634548"/>
            <a:ext cx="1805162" cy="98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331440"/>
            <a:ext cx="8229600" cy="1600200"/>
          </a:xfrm>
        </p:spPr>
        <p:txBody>
          <a:bodyPr/>
          <a:lstStyle/>
          <a:p>
            <a:r>
              <a:rPr lang="en-IN" sz="3600" dirty="0"/>
              <a:t>Detection of bilabials in video</a:t>
            </a:r>
          </a:p>
        </p:txBody>
      </p:sp>
    </p:spTree>
    <p:extLst>
      <p:ext uri="{BB962C8B-B14F-4D97-AF65-F5344CB8AC3E}">
        <p14:creationId xmlns:p14="http://schemas.microsoft.com/office/powerpoint/2010/main" val="102182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1440"/>
            <a:ext cx="8229600" cy="1600200"/>
          </a:xfrm>
        </p:spPr>
        <p:txBody>
          <a:bodyPr/>
          <a:lstStyle/>
          <a:p>
            <a:r>
              <a:rPr lang="en-IN" sz="3600" dirty="0"/>
              <a:t>Detection of bilabials in video</a:t>
            </a:r>
          </a:p>
        </p:txBody>
      </p:sp>
      <p:pic>
        <p:nvPicPr>
          <p:cNvPr id="3074" name="Picture 2" descr="C:\Users\Vikram\Documents\EDU\Summer 2012\GMM\aami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" y="1512127"/>
            <a:ext cx="9144154" cy="434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2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Vikram\Documents\EDU\Summer 2012\GMM\aamirn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2"/>
          <a:stretch/>
        </p:blipFill>
        <p:spPr bwMode="auto">
          <a:xfrm>
            <a:off x="-1267" y="1529879"/>
            <a:ext cx="9145267" cy="42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331440"/>
            <a:ext cx="8229600" cy="1600200"/>
          </a:xfrm>
        </p:spPr>
        <p:txBody>
          <a:bodyPr/>
          <a:lstStyle/>
          <a:p>
            <a:r>
              <a:rPr lang="en-IN" sz="3600" dirty="0"/>
              <a:t>Detection of bilabials in video</a:t>
            </a:r>
          </a:p>
        </p:txBody>
      </p:sp>
    </p:spTree>
    <p:extLst>
      <p:ext uri="{BB962C8B-B14F-4D97-AF65-F5344CB8AC3E}">
        <p14:creationId xmlns:p14="http://schemas.microsoft.com/office/powerpoint/2010/main" val="229983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331440"/>
            <a:ext cx="8229600" cy="1600200"/>
          </a:xfrm>
        </p:spPr>
        <p:txBody>
          <a:bodyPr/>
          <a:lstStyle/>
          <a:p>
            <a:r>
              <a:rPr lang="en-IN" sz="3600" dirty="0"/>
              <a:t>Detection of bilabials in video</a:t>
            </a:r>
          </a:p>
        </p:txBody>
      </p:sp>
      <p:pic>
        <p:nvPicPr>
          <p:cNvPr id="6" name="Picture 5" descr="C:\Users\Vikram\Documents\EDU\Summer 2012\Test Cases\Obama\Obama1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9" t="-2382" r="-1239" b="-2403"/>
          <a:stretch/>
        </p:blipFill>
        <p:spPr bwMode="auto">
          <a:xfrm>
            <a:off x="960469" y="1340768"/>
            <a:ext cx="6015990" cy="228536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C:\Users\Vikram\Documents\EDU\Summer 2012\Test Cases\Bush\Bush2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5" t="-2098" r="-847" b="-1753"/>
          <a:stretch/>
        </p:blipFill>
        <p:spPr bwMode="auto">
          <a:xfrm>
            <a:off x="2051720" y="3703117"/>
            <a:ext cx="5690870" cy="28067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5785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-2232"/>
            <a:ext cx="8229600" cy="1600200"/>
          </a:xfrm>
        </p:spPr>
        <p:txBody>
          <a:bodyPr/>
          <a:lstStyle/>
          <a:p>
            <a:r>
              <a:rPr lang="en-IN" sz="3600" dirty="0" smtClean="0"/>
              <a:t>Pro’s &amp; Con’s:</a:t>
            </a:r>
            <a:br>
              <a:rPr lang="en-IN" sz="3600" dirty="0" smtClean="0"/>
            </a:br>
            <a:r>
              <a:rPr lang="en-IN" sz="3200" dirty="0"/>
              <a:t>Detection of bilabials in </a:t>
            </a:r>
            <a:r>
              <a:rPr lang="en-IN" sz="3200" dirty="0" smtClean="0"/>
              <a:t>audio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132856"/>
            <a:ext cx="3816424" cy="3473227"/>
          </a:xfrm>
        </p:spPr>
        <p:txBody>
          <a:bodyPr>
            <a:normAutofit/>
          </a:bodyPr>
          <a:lstStyle/>
          <a:p>
            <a:pPr lvl="0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Successfully uses MFCCs to compute a probability with good success rate</a:t>
            </a: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0"/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very flexible; parameters of the GMM can be easily changed to better fit the model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99992" y="2132856"/>
            <a:ext cx="4176464" cy="4049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lvl="0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method can only provide </a:t>
            </a: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probabilistic determination of bilabials, rather than a classification</a:t>
            </a: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0"/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can be many correct sets of parameters for the GMM to fit the model</a:t>
            </a: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0"/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Requires a lot of training data.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355976" y="2060848"/>
            <a:ext cx="0" cy="37444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78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5365"/>
            <a:ext cx="3970784" cy="4525963"/>
          </a:xfrm>
        </p:spPr>
        <p:txBody>
          <a:bodyPr>
            <a:normAutofit fontScale="70000" lnSpcReduction="20000"/>
          </a:bodyPr>
          <a:lstStyle/>
          <a:p>
            <a:pPr lvl="0">
              <a:lnSpc>
                <a:spcPct val="120000"/>
              </a:lnSpc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Checking for lip-closure in video is more </a:t>
            </a: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error-free than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checking for bilabials in audio.</a:t>
            </a:r>
          </a:p>
          <a:p>
            <a:pPr lvl="0">
              <a:lnSpc>
                <a:spcPct val="120000"/>
              </a:lnSpc>
            </a:pPr>
            <a:endParaRPr lang="en-I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20000"/>
              </a:lnSpc>
            </a:pP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 can work for videos with low quality, as are very often found in online repositories such as YouTube.</a:t>
            </a:r>
          </a:p>
          <a:p>
            <a:pPr lvl="0">
              <a:lnSpc>
                <a:spcPct val="120000"/>
              </a:lnSpc>
            </a:pPr>
            <a:endParaRPr lang="en-I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20000"/>
              </a:lnSpc>
            </a:pP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 required.</a:t>
            </a:r>
          </a:p>
          <a:p>
            <a:pPr lvl="0">
              <a:lnSpc>
                <a:spcPct val="120000"/>
              </a:lnSpc>
            </a:pPr>
            <a:endParaRPr lang="en-I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20000"/>
              </a:lnSpc>
            </a:pP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 easily implemented in OpenCV rather than MATLAB for faster results</a:t>
            </a: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-2232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IN" sz="3600" dirty="0" smtClean="0"/>
              <a:t>Pro’s &amp; Con’s:</a:t>
            </a:r>
            <a:br>
              <a:rPr lang="en-IN" sz="3600" dirty="0" smtClean="0"/>
            </a:br>
            <a:r>
              <a:rPr lang="en-IN" sz="3200" dirty="0" smtClean="0"/>
              <a:t>Detection of bilabials in video</a:t>
            </a:r>
            <a:endParaRPr lang="en-IN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54352" y="1855365"/>
            <a:ext cx="3970784" cy="438194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Cannot detect face and lip regions if head is tilted beyond a certain angle (only in rare cases).</a:t>
            </a:r>
          </a:p>
          <a:p>
            <a:pPr>
              <a:lnSpc>
                <a:spcPct val="120000"/>
              </a:lnSpc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Colour range chosen to detect lips may need to be dynamically varied depending on the gender and ethnicity of the </a:t>
            </a: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speaker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20000"/>
              </a:lnSpc>
            </a:pP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Frame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rate of the video affects the accuracy of the time at which lip closure is detected.</a:t>
            </a:r>
          </a:p>
          <a:p>
            <a:pPr lvl="0">
              <a:lnSpc>
                <a:spcPct val="120000"/>
              </a:lnSpc>
            </a:pPr>
            <a:endParaRPr lang="en-I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20000"/>
              </a:lnSpc>
            </a:pPr>
            <a:endParaRPr lang="en-I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0" y="1855365"/>
            <a:ext cx="0" cy="4021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54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Vikram\Documents\EDU\Summer 2012\GMM\Video&amp;Audi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661006" cy="475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331440"/>
            <a:ext cx="8229600" cy="1600200"/>
          </a:xfrm>
        </p:spPr>
        <p:txBody>
          <a:bodyPr/>
          <a:lstStyle/>
          <a:p>
            <a:r>
              <a:rPr lang="en-IN" sz="3600" dirty="0"/>
              <a:t>Detection of bilabials in </a:t>
            </a:r>
            <a:r>
              <a:rPr lang="en-IN" sz="3600" dirty="0" smtClean="0"/>
              <a:t>video &amp; audio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43899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 smtClean="0"/>
              <a:t>Motivation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I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measure time offset between audio signal and video signal in a video</a:t>
            </a:r>
          </a:p>
          <a:p>
            <a:pPr>
              <a:lnSpc>
                <a:spcPct val="150000"/>
              </a:lnSpc>
            </a:pPr>
            <a:endParaRPr lang="en-I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eliminate redundant videos in a search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06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197450"/>
            <a:ext cx="8229600" cy="532789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speech sample is zero-centred and normalized</a:t>
            </a:r>
            <a:r>
              <a:rPr lang="en-I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Power Spectrum of the normalized zero-centred speech sample is determined using the Yule-Walker method.</a:t>
            </a:r>
          </a:p>
          <a:p>
            <a:endParaRPr lang="en-IN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frequencies where the first three peaks occur in the Power Spectrum are noted as the Formants of the speech signal.</a:t>
            </a:r>
          </a:p>
          <a:p>
            <a:endParaRPr lang="en-IN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three frequencies, combined with their respective weights, are compared to pre-determined formant frequency values for the </a:t>
            </a:r>
            <a:r>
              <a:rPr lang="en-I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different vowel sounds.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IN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 </a:t>
            </a:r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error between the formant frequencies of the speech sample and any one of the vowels is less than a threshold value, then it is claimed that the speech sample in consideration contains a vowel</a:t>
            </a:r>
            <a:r>
              <a:rPr lang="en-I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IN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method was judged redundant after experimentation.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-3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IN" sz="4000" dirty="0" smtClean="0"/>
              <a:t>Vowel Detection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32497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-3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IN" sz="4000" dirty="0" smtClean="0"/>
              <a:t>Vowel Detection</a:t>
            </a:r>
            <a:endParaRPr lang="en-IN" sz="4000" dirty="0"/>
          </a:p>
        </p:txBody>
      </p:sp>
      <p:pic>
        <p:nvPicPr>
          <p:cNvPr id="1027" name="Picture 3" descr="C:\Users\Vikram\Documents\EDU\Summer 2012\GMM\vowe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2856"/>
            <a:ext cx="7431087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25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-331440"/>
            <a:ext cx="8229600" cy="12401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IN" sz="3200" dirty="0" smtClean="0"/>
              <a:t>Errors in Lip Closure Detection in Video </a:t>
            </a:r>
            <a:endParaRPr lang="en-IN" sz="32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3568" y="1197450"/>
            <a:ext cx="7704856" cy="455955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1. Error due </a:t>
            </a:r>
            <a:r>
              <a:rPr lang="en-IN" b="1" dirty="0">
                <a:solidFill>
                  <a:schemeClr val="tx1"/>
                </a:solidFill>
              </a:rPr>
              <a:t>to Viola – Jones Algorithm used to detect </a:t>
            </a:r>
            <a:r>
              <a:rPr lang="en-IN" b="1" dirty="0" smtClean="0">
                <a:solidFill>
                  <a:schemeClr val="tx1"/>
                </a:solidFill>
              </a:rPr>
              <a:t>face and mouth</a:t>
            </a:r>
          </a:p>
          <a:p>
            <a:pPr marL="457200" indent="-457200">
              <a:buAutoNum type="arabicParenR"/>
            </a:pPr>
            <a:r>
              <a:rPr lang="en-IN" sz="2000" dirty="0" smtClean="0">
                <a:solidFill>
                  <a:schemeClr val="tx1"/>
                </a:solidFill>
              </a:rPr>
              <a:t>Limitation to head tilt</a:t>
            </a:r>
          </a:p>
          <a:p>
            <a:pPr marL="457200" indent="-457200">
              <a:buAutoNum type="arabicParenR"/>
            </a:pPr>
            <a:r>
              <a:rPr lang="en-IN" sz="2000" dirty="0" smtClean="0">
                <a:solidFill>
                  <a:schemeClr val="tx1"/>
                </a:solidFill>
              </a:rPr>
              <a:t>Experimental threshold values of </a:t>
            </a:r>
            <a:r>
              <a:rPr lang="en-IN" sz="2000" dirty="0" err="1" smtClean="0">
                <a:solidFill>
                  <a:schemeClr val="tx1"/>
                </a:solidFill>
              </a:rPr>
              <a:t>Haar</a:t>
            </a:r>
            <a:r>
              <a:rPr lang="en-IN" sz="2000" dirty="0" smtClean="0">
                <a:solidFill>
                  <a:schemeClr val="tx1"/>
                </a:solidFill>
              </a:rPr>
              <a:t> Classifiers</a:t>
            </a:r>
            <a:endParaRPr lang="en-I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	</a:t>
            </a:r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6" name="Picture 5" descr="C:\Users\Vikram\Documents\EDU\Summer 2012\Test Cases\MTW\f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57" t="-9655" r="-1872" b="-6394"/>
          <a:stretch/>
        </p:blipFill>
        <p:spPr bwMode="auto">
          <a:xfrm>
            <a:off x="827584" y="3226856"/>
            <a:ext cx="3072765" cy="1786255"/>
          </a:xfrm>
          <a:prstGeom prst="rect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C:\Users\Vikram\Documents\EDU\Summer 2012\Test Cases\Obama\Obama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235179"/>
            <a:ext cx="4104456" cy="25218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752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-331440"/>
            <a:ext cx="8229600" cy="12401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IN" sz="3200" dirty="0" smtClean="0"/>
              <a:t>Errors in Lip Closure Detection in Video </a:t>
            </a:r>
            <a:endParaRPr lang="en-IN" sz="32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18864" y="1197450"/>
            <a:ext cx="8229600" cy="48350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2</a:t>
            </a:r>
            <a:r>
              <a:rPr lang="en-IN" b="1" dirty="0" smtClean="0">
                <a:solidFill>
                  <a:schemeClr val="tx1"/>
                </a:solidFill>
              </a:rPr>
              <a:t>. Error due </a:t>
            </a:r>
            <a:r>
              <a:rPr lang="en-IN" b="1" dirty="0">
                <a:solidFill>
                  <a:schemeClr val="tx1"/>
                </a:solidFill>
              </a:rPr>
              <a:t>to </a:t>
            </a:r>
            <a:r>
              <a:rPr lang="en-IN" b="1" dirty="0" smtClean="0">
                <a:solidFill>
                  <a:schemeClr val="tx1"/>
                </a:solidFill>
              </a:rPr>
              <a:t>Colour Filtering</a:t>
            </a:r>
          </a:p>
          <a:p>
            <a:pPr marL="0" indent="0">
              <a:buNone/>
            </a:pPr>
            <a:endParaRPr lang="en-IN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000" b="1" dirty="0" smtClean="0">
                <a:solidFill>
                  <a:schemeClr val="tx1"/>
                </a:solidFill>
              </a:rPr>
              <a:t>	</a:t>
            </a:r>
            <a:endParaRPr lang="en-IN" sz="2000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C:\Users\Vikram\Documents\EDU\Summer 2012\Test Cases\MTW\erode2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0"/>
          <a:stretch/>
        </p:blipFill>
        <p:spPr bwMode="auto">
          <a:xfrm>
            <a:off x="4211960" y="2446222"/>
            <a:ext cx="4168774" cy="3620251"/>
          </a:xfrm>
          <a:prstGeom prst="rect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C:\Users\Vikram\Documents\EDU\Summer 2012\Test Cases\MTW\erode1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3"/>
          <a:stretch/>
        </p:blipFill>
        <p:spPr bwMode="auto">
          <a:xfrm>
            <a:off x="983553" y="1680957"/>
            <a:ext cx="3754184" cy="3260212"/>
          </a:xfrm>
          <a:prstGeom prst="rect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8414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-331440"/>
            <a:ext cx="8229600" cy="12401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IN" sz="3200" dirty="0" smtClean="0"/>
              <a:t>Errors in Lip Closure Detection in Video </a:t>
            </a:r>
            <a:endParaRPr lang="en-IN" sz="32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1560" y="1988840"/>
            <a:ext cx="8229600" cy="323966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3. Error due to Frame Rate</a:t>
            </a:r>
          </a:p>
          <a:p>
            <a:pPr marL="0" indent="0">
              <a:buNone/>
            </a:pPr>
            <a:endParaRPr lang="en-IN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Frame rate of a typical video is limited to 29fps. </a:t>
            </a:r>
          </a:p>
          <a:p>
            <a:pPr marL="0" indent="0">
              <a:buNone/>
            </a:pPr>
            <a:endParaRPr lang="en-IN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This implies a gap of around 35msecs between two frames.</a:t>
            </a: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Thus, lip closure is detected with an error margin of +35msecs to -35msecs.	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79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-331440"/>
            <a:ext cx="8229600" cy="12401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IN" sz="3200" dirty="0" smtClean="0"/>
              <a:t>Errors in Bilabial Detection in Audio</a:t>
            </a:r>
            <a:endParaRPr lang="en-IN" sz="32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9421" y="1593169"/>
            <a:ext cx="8229600" cy="3636031"/>
          </a:xfrm>
        </p:spPr>
        <p:txBody>
          <a:bodyPr>
            <a:normAutofit/>
          </a:bodyPr>
          <a:lstStyle/>
          <a:p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Error due to MFCC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Only an approximate model of human auditory response</a:t>
            </a:r>
          </a:p>
          <a:p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IN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Error in Training Data</a:t>
            </a:r>
          </a:p>
          <a:p>
            <a:pPr marL="0" lvl="0" indent="0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	1) inclusion </a:t>
            </a:r>
            <a:r>
              <a:rPr lang="en-IN" sz="2000" dirty="0">
                <a:solidFill>
                  <a:schemeClr val="tx1"/>
                </a:solidFill>
              </a:rPr>
              <a:t>of non-bilabial points into the GMM,</a:t>
            </a:r>
          </a:p>
          <a:p>
            <a:pPr marL="0" lvl="0" indent="0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	2) exclusion </a:t>
            </a:r>
            <a:r>
              <a:rPr lang="en-IN" sz="2000" dirty="0">
                <a:solidFill>
                  <a:schemeClr val="tx1"/>
                </a:solidFill>
              </a:rPr>
              <a:t>of bilabial points from the GMM.</a:t>
            </a:r>
          </a:p>
          <a:p>
            <a:endParaRPr lang="en-IN" sz="2000" b="1" dirty="0" smtClean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66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-331440"/>
            <a:ext cx="8229600" cy="12401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IN" sz="3200" dirty="0" smtClean="0"/>
              <a:t>Errors in Bilabial Detection in Audio</a:t>
            </a:r>
            <a:endParaRPr lang="en-IN" sz="32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1560" y="1268760"/>
            <a:ext cx="8229600" cy="4968552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Error in the Gaussian Mixture Model</a:t>
            </a:r>
          </a:p>
          <a:p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1) Number of Iterations if the Expectation Maximisation algorithm</a:t>
            </a:r>
          </a:p>
          <a:p>
            <a:r>
              <a:rPr lang="en-I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Increase in number of iterations can lead to a more accurate model, but would take more time to train</a:t>
            </a:r>
            <a:endParaRPr lang="en-IN" sz="18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2) Over-fitting</a:t>
            </a:r>
          </a:p>
          <a:p>
            <a:r>
              <a:rPr lang="en-I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‘ma’ occurs more frequently than ‘pa’ or ‘</a:t>
            </a:r>
            <a:r>
              <a:rPr lang="en-IN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</a:t>
            </a:r>
            <a:r>
              <a:rPr lang="en-I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</a:p>
          <a:p>
            <a:r>
              <a:rPr lang="en-I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More number of training points within a small area could over-work the training algorithm</a:t>
            </a:r>
          </a:p>
          <a:p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3) Number of Gaussians in the Mixture</a:t>
            </a:r>
          </a:p>
          <a:p>
            <a:r>
              <a:rPr lang="en-I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More the number </a:t>
            </a:r>
            <a:r>
              <a:rPr lang="en-I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 Gaussians, more accurate is the fit, but the training is slower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16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45541"/>
            <a:ext cx="8229600" cy="12401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IN" sz="3600" dirty="0" smtClean="0"/>
              <a:t>Conclusion &amp; Future Work</a:t>
            </a:r>
            <a:endParaRPr lang="en-IN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1560" y="1889448"/>
            <a:ext cx="8229600" cy="4131840"/>
          </a:xfrm>
        </p:spPr>
        <p:txBody>
          <a:bodyPr>
            <a:normAutofit/>
          </a:bodyPr>
          <a:lstStyle/>
          <a:p>
            <a:r>
              <a:rPr lang="en-I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Time offset can be detected for audio samples of highest probability of bilabial consonant, and a lip closure upto an error margin of 35msecs</a:t>
            </a:r>
          </a:p>
          <a:p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IN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Better training data for GMM</a:t>
            </a:r>
          </a:p>
          <a:p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Inclusion of other algorithmic checks to reduce errors in lip detection, such as </a:t>
            </a:r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Scale-invariant feature transform (or SIFT</a:t>
            </a:r>
            <a:r>
              <a:rPr lang="en-I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), and Principal Component Analysis</a:t>
            </a:r>
          </a:p>
          <a:p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Making of a synthetic video as a test case for the program</a:t>
            </a:r>
          </a:p>
          <a:p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76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348880"/>
            <a:ext cx="8229600" cy="1600200"/>
          </a:xfrm>
        </p:spPr>
        <p:txBody>
          <a:bodyPr/>
          <a:lstStyle/>
          <a:p>
            <a:r>
              <a:rPr lang="en-IN" dirty="0" smtClean="0"/>
              <a:t>Thank you.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607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 smtClean="0"/>
              <a:t>Bilabial Consonants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i="1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i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‘p,’ ‘b,’ ‘m’ </a:t>
            </a: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in the International Phonetic Alphabet</a:t>
            </a:r>
            <a:endParaRPr lang="en-IN" sz="2800" dirty="0" smtClean="0">
              <a:solidFill>
                <a:schemeClr val="tx1">
                  <a:lumMod val="75000"/>
                  <a:lumOff val="25000"/>
                </a:schemeClr>
              </a:solidFill>
              <a:cs typeface="Times New Roman" pitchFamily="18" charset="0"/>
            </a:endParaRPr>
          </a:p>
          <a:p>
            <a:pPr marL="0" indent="0">
              <a:buNone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Require the lips to close</a:t>
            </a:r>
          </a:p>
          <a:p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Serve as reference points to check for synchronicity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08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800" dirty="0" smtClean="0"/>
              <a:t>Detection of bilabial consonants in audio:</a:t>
            </a: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>Mel Frequency Cepstral Coefficients (MFCC)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Derived from the audio signal using digital signal processing operations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Well-suited to parameterize human speech</a:t>
            </a:r>
          </a:p>
          <a:p>
            <a:pPr lvl="1">
              <a:lnSpc>
                <a:spcPct val="150000"/>
              </a:lnSpc>
            </a:pP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Reduce noise</a:t>
            </a:r>
          </a:p>
          <a:p>
            <a:pPr lvl="1">
              <a:lnSpc>
                <a:spcPct val="150000"/>
              </a:lnSpc>
            </a:pP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Mapping is on the Mel scale</a:t>
            </a:r>
          </a:p>
          <a:p>
            <a:pPr lvl="1"/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3034" y="450912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IN" sz="3600" dirty="0" smtClean="0"/>
              <a:t>Gaussian Mixture Models (GMM)</a:t>
            </a:r>
            <a:endParaRPr lang="en-IN" sz="4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4166" y="4697760"/>
            <a:ext cx="8229600" cy="2068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I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Parametric probability density function</a:t>
            </a:r>
          </a:p>
          <a:p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Weighted sum of Gaussian component densities</a:t>
            </a:r>
          </a:p>
          <a:p>
            <a:endParaRPr lang="en-I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88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ikram\Documents\EDU\Summer 2012\GMM\hz2m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40" y="1763756"/>
            <a:ext cx="8563840" cy="425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800" dirty="0" smtClean="0"/>
              <a:t>Detection of bilabial consonants in audio:</a:t>
            </a: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>Relation between the Hertz and the Mel scales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0531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4847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IN" sz="2800" dirty="0" smtClean="0"/>
              <a:t>Detection of bilabial consonants in audio:</a:t>
            </a: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>Mel Frequency Cepstral Coefficients (MFCC)</a:t>
            </a:r>
            <a:endParaRPr lang="en-IN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467544" y="3177223"/>
            <a:ext cx="8064896" cy="1547921"/>
            <a:chOff x="-1" y="0"/>
            <a:chExt cx="6475229" cy="503555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691116" y="0"/>
              <a:ext cx="807720" cy="49911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 sz="1100">
                  <a:effectLst/>
                  <a:latin typeface="Cambria"/>
                  <a:ea typeface="Calibri"/>
                  <a:cs typeface="Times New Roman"/>
                </a:rPr>
                <a:t>Hamming Window</a:t>
              </a:r>
              <a:endParaRPr lang="en-IN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1828800" y="0"/>
              <a:ext cx="701675" cy="50355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0" vert="horz" wrap="square" lIns="91440" tIns="72000" rIns="91440" bIns="0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 sz="1100">
                  <a:effectLst/>
                  <a:latin typeface="Cambria"/>
                  <a:ea typeface="Calibri"/>
                  <a:cs typeface="Times New Roman"/>
                </a:rPr>
                <a:t>DFT</a:t>
              </a:r>
              <a:endParaRPr lang="en-IN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8" name="Text Box 2"/>
            <p:cNvSpPr txBox="1">
              <a:spLocks noChangeArrowheads="1"/>
            </p:cNvSpPr>
            <p:nvPr/>
          </p:nvSpPr>
          <p:spPr bwMode="auto">
            <a:xfrm>
              <a:off x="2860158" y="0"/>
              <a:ext cx="924560" cy="50355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0" vert="horz" wrap="square" lIns="91440" tIns="72000" rIns="91440" bIns="0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 sz="1100">
                  <a:effectLst/>
                  <a:latin typeface="Cambria"/>
                  <a:ea typeface="Calibri"/>
                  <a:cs typeface="Times New Roman"/>
                </a:rPr>
                <a:t>Map onto Mel Scale</a:t>
              </a:r>
              <a:endParaRPr lang="en-IN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9" name="Text Box 2"/>
            <p:cNvSpPr txBox="1">
              <a:spLocks noChangeArrowheads="1"/>
            </p:cNvSpPr>
            <p:nvPr/>
          </p:nvSpPr>
          <p:spPr bwMode="auto">
            <a:xfrm>
              <a:off x="4125433" y="0"/>
              <a:ext cx="690880" cy="50355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0" vert="horz" wrap="square" lIns="91440" tIns="72000" rIns="91440" bIns="0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 sz="1100">
                  <a:effectLst/>
                  <a:latin typeface="Cambria"/>
                  <a:ea typeface="Calibri"/>
                  <a:cs typeface="Times New Roman"/>
                </a:rPr>
                <a:t>Log</a:t>
              </a:r>
              <a:endParaRPr lang="en-IN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5146158" y="0"/>
              <a:ext cx="605790" cy="50355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0" vert="horz" wrap="square" lIns="91440" tIns="72000" rIns="91440" bIns="0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 sz="1100">
                  <a:effectLst/>
                  <a:latin typeface="Cambria"/>
                  <a:ea typeface="Calibri"/>
                  <a:cs typeface="Times New Roman"/>
                </a:rPr>
                <a:t>DCT</a:t>
              </a:r>
              <a:endParaRPr lang="en-IN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531088" y="276447"/>
              <a:ext cx="2660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573079" y="276447"/>
              <a:ext cx="2661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848447" y="276447"/>
              <a:ext cx="2661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3817088" y="276447"/>
              <a:ext cx="2661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1507" y="255182"/>
              <a:ext cx="2661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805377" y="255182"/>
              <a:ext cx="2661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-1" y="0"/>
              <a:ext cx="627664" cy="27644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 sz="1100">
                  <a:effectLst/>
                  <a:latin typeface="Cambria"/>
                  <a:ea typeface="Calibri"/>
                  <a:cs typeface="Times New Roman"/>
                </a:rPr>
                <a:t>Signal</a:t>
              </a:r>
              <a:endParaRPr lang="en-IN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5879805" y="10633"/>
              <a:ext cx="595423" cy="3189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 sz="1100">
                  <a:effectLst/>
                  <a:latin typeface="Cambria"/>
                  <a:ea typeface="Calibri"/>
                  <a:cs typeface="Times New Roman"/>
                </a:rPr>
                <a:t>MFCC</a:t>
              </a:r>
              <a:endParaRPr lang="en-IN" sz="1100">
                <a:effectLst/>
                <a:latin typeface="Calibri"/>
                <a:ea typeface="Calibri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50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 MFCC’s for audio signal</a:t>
            </a:r>
          </a:p>
          <a:p>
            <a:endParaRPr lang="en-I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Manually identify windows of bilabial sounds in audio signal</a:t>
            </a:r>
          </a:p>
          <a:p>
            <a:pPr marL="0" indent="0">
              <a:buNone/>
            </a:pP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 GMM1 using MFCC’s from bilabial sounds</a:t>
            </a:r>
          </a:p>
          <a:p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 GMM2 using MFCC’s from non-bilabial sounds</a:t>
            </a:r>
          </a:p>
          <a:p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IN" sz="20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</a:t>
            </a: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Using an Expectation Maximization (EM) algorithm to fit Gaussian curves into the feature vectors 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67544" y="-315416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IN" sz="2800" dirty="0" smtClean="0"/>
              <a:t>Detection of bilabial consonants in audio:</a:t>
            </a: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600" dirty="0" smtClean="0"/>
              <a:t>Training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7525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 MFCC’s for test case</a:t>
            </a:r>
          </a:p>
          <a:p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 probability of MFCC features belonging to GMM1 and to GMM2</a:t>
            </a:r>
          </a:p>
          <a:p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Subtract the two probabilities and find peaks in the graph of the difference</a:t>
            </a:r>
          </a:p>
          <a:p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Maintain a minimum threshold, and note down time instances of peaks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-315416"/>
            <a:ext cx="8229600" cy="160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800" dirty="0" smtClean="0"/>
              <a:t>Detection of bilabial consonants in audio:</a:t>
            </a: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600" dirty="0" smtClean="0"/>
              <a:t>Testing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1261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-315416"/>
            <a:ext cx="8229600" cy="160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800" dirty="0" smtClean="0"/>
              <a:t>Detection of bilabial consonants in audio:</a:t>
            </a: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600" dirty="0" smtClean="0"/>
              <a:t>Testing</a:t>
            </a:r>
            <a:endParaRPr lang="en-IN" sz="3200" dirty="0"/>
          </a:p>
        </p:txBody>
      </p:sp>
      <p:pic>
        <p:nvPicPr>
          <p:cNvPr id="7170" name="Picture 2" descr="C:\Users\Vikram\Documents\EDU\Summer 2012\GMM\98.5_1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37" y="1622964"/>
            <a:ext cx="8856984" cy="483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18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1784</TotalTime>
  <Words>953</Words>
  <Application>Microsoft Office PowerPoint</Application>
  <PresentationFormat>On-screen Show (4:3)</PresentationFormat>
  <Paragraphs>154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Executive</vt:lpstr>
      <vt:lpstr>“Determination of Time Offset between Audio and Video in Online Repositories (YouTube)”  B.Tech. Project End-Term Evaluation</vt:lpstr>
      <vt:lpstr>Motivation</vt:lpstr>
      <vt:lpstr>Bilabial Consonants</vt:lpstr>
      <vt:lpstr>Detection of bilabial consonants in audio: Mel Frequency Cepstral Coefficients (MFCC)</vt:lpstr>
      <vt:lpstr>Detection of bilabial consonants in audio: Relation between the Hertz and the Mel scales</vt:lpstr>
      <vt:lpstr>PowerPoint Presentation</vt:lpstr>
      <vt:lpstr>PowerPoint Presentation</vt:lpstr>
      <vt:lpstr>Detection of bilabial consonants in audio: Testing</vt:lpstr>
      <vt:lpstr>Detection of bilabial consonants in audio: Testing</vt:lpstr>
      <vt:lpstr>Detection of bilabial consonants in audio: Testing</vt:lpstr>
      <vt:lpstr>Detection of bilabials in video</vt:lpstr>
      <vt:lpstr>Detection of bilabials in video</vt:lpstr>
      <vt:lpstr>Detection of bilabials in video</vt:lpstr>
      <vt:lpstr>Detection of bilabials in video</vt:lpstr>
      <vt:lpstr>Detection of bilabials in video</vt:lpstr>
      <vt:lpstr>Detection of bilabials in video</vt:lpstr>
      <vt:lpstr>Pro’s &amp; Con’s: Detection of bilabials in audio</vt:lpstr>
      <vt:lpstr>PowerPoint Presentation</vt:lpstr>
      <vt:lpstr>Detection of bilabials in video &amp; audio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Vikram Voleti 09EE3501  B.Tech. Project Mid-Term Evaluation</dc:title>
  <dc:creator>Vikram</dc:creator>
  <cp:lastModifiedBy>Vikram</cp:lastModifiedBy>
  <cp:revision>66</cp:revision>
  <dcterms:created xsi:type="dcterms:W3CDTF">2012-11-10T10:04:02Z</dcterms:created>
  <dcterms:modified xsi:type="dcterms:W3CDTF">2013-05-03T10:02:46Z</dcterms:modified>
</cp:coreProperties>
</file>