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3" r:id="rId7"/>
    <p:sldId id="264" r:id="rId8"/>
    <p:sldId id="265" r:id="rId9"/>
    <p:sldId id="266" r:id="rId10"/>
    <p:sldId id="267" r:id="rId11"/>
    <p:sldId id="26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7288453-4FE7-4A14-8F6A-138C13B07B06}" type="datetimeFigureOut">
              <a:rPr lang="en-IN" smtClean="0"/>
              <a:t>05-07-2011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DF3A3C-B5AA-488D-8916-EB39319DD410}" type="slidenum">
              <a:rPr lang="en-IN" smtClean="0"/>
              <a:t>‹#›</a:t>
            </a:fld>
            <a:endParaRPr lang="en-IN"/>
          </a:p>
        </p:txBody>
      </p:sp>
    </p:spTree>
    <p:extLst>
      <p:ext uri="{BB962C8B-B14F-4D97-AF65-F5344CB8AC3E}">
        <p14:creationId xmlns:p14="http://schemas.microsoft.com/office/powerpoint/2010/main" val="5160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7288453-4FE7-4A14-8F6A-138C13B07B06}" type="datetimeFigureOut">
              <a:rPr lang="en-IN" smtClean="0"/>
              <a:t>05-07-2011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DF3A3C-B5AA-488D-8916-EB39319DD410}" type="slidenum">
              <a:rPr lang="en-IN" smtClean="0"/>
              <a:t>‹#›</a:t>
            </a:fld>
            <a:endParaRPr lang="en-IN"/>
          </a:p>
        </p:txBody>
      </p:sp>
    </p:spTree>
    <p:extLst>
      <p:ext uri="{BB962C8B-B14F-4D97-AF65-F5344CB8AC3E}">
        <p14:creationId xmlns:p14="http://schemas.microsoft.com/office/powerpoint/2010/main" val="1499210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7288453-4FE7-4A14-8F6A-138C13B07B06}" type="datetimeFigureOut">
              <a:rPr lang="en-IN" smtClean="0"/>
              <a:t>05-07-2011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DF3A3C-B5AA-488D-8916-EB39319DD410}" type="slidenum">
              <a:rPr lang="en-IN" smtClean="0"/>
              <a:t>‹#›</a:t>
            </a:fld>
            <a:endParaRPr lang="en-IN"/>
          </a:p>
        </p:txBody>
      </p:sp>
    </p:spTree>
    <p:extLst>
      <p:ext uri="{BB962C8B-B14F-4D97-AF65-F5344CB8AC3E}">
        <p14:creationId xmlns:p14="http://schemas.microsoft.com/office/powerpoint/2010/main" val="766151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7288453-4FE7-4A14-8F6A-138C13B07B06}" type="datetimeFigureOut">
              <a:rPr lang="en-IN" smtClean="0"/>
              <a:t>05-07-2011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DF3A3C-B5AA-488D-8916-EB39319DD410}" type="slidenum">
              <a:rPr lang="en-IN" smtClean="0"/>
              <a:t>‹#›</a:t>
            </a:fld>
            <a:endParaRPr lang="en-IN"/>
          </a:p>
        </p:txBody>
      </p:sp>
    </p:spTree>
    <p:extLst>
      <p:ext uri="{BB962C8B-B14F-4D97-AF65-F5344CB8AC3E}">
        <p14:creationId xmlns:p14="http://schemas.microsoft.com/office/powerpoint/2010/main" val="1811865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288453-4FE7-4A14-8F6A-138C13B07B06}" type="datetimeFigureOut">
              <a:rPr lang="en-IN" smtClean="0"/>
              <a:t>05-07-2011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DF3A3C-B5AA-488D-8916-EB39319DD410}" type="slidenum">
              <a:rPr lang="en-IN" smtClean="0"/>
              <a:t>‹#›</a:t>
            </a:fld>
            <a:endParaRPr lang="en-IN"/>
          </a:p>
        </p:txBody>
      </p:sp>
    </p:spTree>
    <p:extLst>
      <p:ext uri="{BB962C8B-B14F-4D97-AF65-F5344CB8AC3E}">
        <p14:creationId xmlns:p14="http://schemas.microsoft.com/office/powerpoint/2010/main" val="1153493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7288453-4FE7-4A14-8F6A-138C13B07B06}" type="datetimeFigureOut">
              <a:rPr lang="en-IN" smtClean="0"/>
              <a:t>05-07-2011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DF3A3C-B5AA-488D-8916-EB39319DD410}" type="slidenum">
              <a:rPr lang="en-IN" smtClean="0"/>
              <a:t>‹#›</a:t>
            </a:fld>
            <a:endParaRPr lang="en-IN"/>
          </a:p>
        </p:txBody>
      </p:sp>
    </p:spTree>
    <p:extLst>
      <p:ext uri="{BB962C8B-B14F-4D97-AF65-F5344CB8AC3E}">
        <p14:creationId xmlns:p14="http://schemas.microsoft.com/office/powerpoint/2010/main" val="2559769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7288453-4FE7-4A14-8F6A-138C13B07B06}" type="datetimeFigureOut">
              <a:rPr lang="en-IN" smtClean="0"/>
              <a:t>05-07-2011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DF3A3C-B5AA-488D-8916-EB39319DD410}" type="slidenum">
              <a:rPr lang="en-IN" smtClean="0"/>
              <a:t>‹#›</a:t>
            </a:fld>
            <a:endParaRPr lang="en-IN"/>
          </a:p>
        </p:txBody>
      </p:sp>
    </p:spTree>
    <p:extLst>
      <p:ext uri="{BB962C8B-B14F-4D97-AF65-F5344CB8AC3E}">
        <p14:creationId xmlns:p14="http://schemas.microsoft.com/office/powerpoint/2010/main" val="3810553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7288453-4FE7-4A14-8F6A-138C13B07B06}" type="datetimeFigureOut">
              <a:rPr lang="en-IN" smtClean="0"/>
              <a:t>05-07-2011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DF3A3C-B5AA-488D-8916-EB39319DD410}" type="slidenum">
              <a:rPr lang="en-IN" smtClean="0"/>
              <a:t>‹#›</a:t>
            </a:fld>
            <a:endParaRPr lang="en-IN"/>
          </a:p>
        </p:txBody>
      </p:sp>
    </p:spTree>
    <p:extLst>
      <p:ext uri="{BB962C8B-B14F-4D97-AF65-F5344CB8AC3E}">
        <p14:creationId xmlns:p14="http://schemas.microsoft.com/office/powerpoint/2010/main" val="2506563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288453-4FE7-4A14-8F6A-138C13B07B06}" type="datetimeFigureOut">
              <a:rPr lang="en-IN" smtClean="0"/>
              <a:t>05-07-2011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DF3A3C-B5AA-488D-8916-EB39319DD410}" type="slidenum">
              <a:rPr lang="en-IN" smtClean="0"/>
              <a:t>‹#›</a:t>
            </a:fld>
            <a:endParaRPr lang="en-IN"/>
          </a:p>
        </p:txBody>
      </p:sp>
    </p:spTree>
    <p:extLst>
      <p:ext uri="{BB962C8B-B14F-4D97-AF65-F5344CB8AC3E}">
        <p14:creationId xmlns:p14="http://schemas.microsoft.com/office/powerpoint/2010/main" val="1038328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288453-4FE7-4A14-8F6A-138C13B07B06}" type="datetimeFigureOut">
              <a:rPr lang="en-IN" smtClean="0"/>
              <a:t>05-07-2011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DF3A3C-B5AA-488D-8916-EB39319DD410}" type="slidenum">
              <a:rPr lang="en-IN" smtClean="0"/>
              <a:t>‹#›</a:t>
            </a:fld>
            <a:endParaRPr lang="en-IN"/>
          </a:p>
        </p:txBody>
      </p:sp>
    </p:spTree>
    <p:extLst>
      <p:ext uri="{BB962C8B-B14F-4D97-AF65-F5344CB8AC3E}">
        <p14:creationId xmlns:p14="http://schemas.microsoft.com/office/powerpoint/2010/main" val="326425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288453-4FE7-4A14-8F6A-138C13B07B06}" type="datetimeFigureOut">
              <a:rPr lang="en-IN" smtClean="0"/>
              <a:t>05-07-2011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DF3A3C-B5AA-488D-8916-EB39319DD410}" type="slidenum">
              <a:rPr lang="en-IN" smtClean="0"/>
              <a:t>‹#›</a:t>
            </a:fld>
            <a:endParaRPr lang="en-IN"/>
          </a:p>
        </p:txBody>
      </p:sp>
    </p:spTree>
    <p:extLst>
      <p:ext uri="{BB962C8B-B14F-4D97-AF65-F5344CB8AC3E}">
        <p14:creationId xmlns:p14="http://schemas.microsoft.com/office/powerpoint/2010/main" val="139544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288453-4FE7-4A14-8F6A-138C13B07B06}" type="datetimeFigureOut">
              <a:rPr lang="en-IN" smtClean="0"/>
              <a:t>05-07-2011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DF3A3C-B5AA-488D-8916-EB39319DD410}" type="slidenum">
              <a:rPr lang="en-IN" smtClean="0"/>
              <a:t>‹#›</a:t>
            </a:fld>
            <a:endParaRPr lang="en-IN"/>
          </a:p>
        </p:txBody>
      </p:sp>
    </p:spTree>
    <p:extLst>
      <p:ext uri="{BB962C8B-B14F-4D97-AF65-F5344CB8AC3E}">
        <p14:creationId xmlns:p14="http://schemas.microsoft.com/office/powerpoint/2010/main" val="3186390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88640"/>
            <a:ext cx="9144000" cy="223224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1026" name="Picture 2" descr="C:\Users\Vikram\Pictures\Intern pres\sur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3" y="2852936"/>
            <a:ext cx="9144000" cy="541628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685800" y="332656"/>
            <a:ext cx="7772400" cy="1971650"/>
          </a:xfrm>
        </p:spPr>
        <p:txBody>
          <a:bodyPr>
            <a:noAutofit/>
          </a:bodyPr>
          <a:lstStyle/>
          <a:p>
            <a:r>
              <a:rPr lang="en-IN" b="1" dirty="0" smtClean="0">
                <a:solidFill>
                  <a:schemeClr val="bg1"/>
                </a:solidFill>
                <a:latin typeface="advent" pitchFamily="50" charset="0"/>
              </a:rPr>
              <a:t>An Automated Flow for Intra-Die Power Variation Measurement in FPGAs</a:t>
            </a:r>
            <a:endParaRPr lang="en-IN" b="1" dirty="0">
              <a:solidFill>
                <a:schemeClr val="bg1"/>
              </a:solidFill>
              <a:latin typeface="advent" pitchFamily="50" charset="0"/>
            </a:endParaRPr>
          </a:p>
        </p:txBody>
      </p:sp>
      <p:sp>
        <p:nvSpPr>
          <p:cNvPr id="3" name="Subtitle 2"/>
          <p:cNvSpPr>
            <a:spLocks noGrp="1"/>
          </p:cNvSpPr>
          <p:nvPr>
            <p:ph type="subTitle" idx="1"/>
          </p:nvPr>
        </p:nvSpPr>
        <p:spPr>
          <a:xfrm>
            <a:off x="5436096" y="2613484"/>
            <a:ext cx="3344416" cy="478904"/>
          </a:xfrm>
        </p:spPr>
        <p:txBody>
          <a:bodyPr>
            <a:noAutofit/>
          </a:bodyPr>
          <a:lstStyle/>
          <a:p>
            <a:r>
              <a:rPr lang="en-IN" sz="2800" dirty="0" smtClean="0">
                <a:solidFill>
                  <a:schemeClr val="tx1">
                    <a:lumMod val="85000"/>
                    <a:lumOff val="15000"/>
                  </a:schemeClr>
                </a:solidFill>
                <a:latin typeface="Adobe Caslon Pro" pitchFamily="18" charset="0"/>
              </a:rPr>
              <a:t>- </a:t>
            </a:r>
            <a:r>
              <a:rPr lang="en-IN" sz="2800" dirty="0" err="1" smtClean="0">
                <a:solidFill>
                  <a:schemeClr val="tx1">
                    <a:lumMod val="85000"/>
                    <a:lumOff val="15000"/>
                  </a:schemeClr>
                </a:solidFill>
                <a:latin typeface="Adobe Caslon Pro" pitchFamily="18" charset="0"/>
              </a:rPr>
              <a:t>Vikram</a:t>
            </a:r>
            <a:r>
              <a:rPr lang="en-IN" sz="2800" dirty="0" smtClean="0">
                <a:solidFill>
                  <a:schemeClr val="tx1">
                    <a:lumMod val="85000"/>
                    <a:lumOff val="15000"/>
                  </a:schemeClr>
                </a:solidFill>
                <a:latin typeface="Adobe Caslon Pro" pitchFamily="18" charset="0"/>
              </a:rPr>
              <a:t> </a:t>
            </a:r>
            <a:r>
              <a:rPr lang="en-IN" sz="2800" dirty="0" err="1" smtClean="0">
                <a:solidFill>
                  <a:schemeClr val="tx1">
                    <a:lumMod val="85000"/>
                    <a:lumOff val="15000"/>
                  </a:schemeClr>
                </a:solidFill>
                <a:latin typeface="Adobe Caslon Pro" pitchFamily="18" charset="0"/>
              </a:rPr>
              <a:t>Voleti</a:t>
            </a:r>
            <a:endParaRPr lang="en-IN" sz="2800" dirty="0">
              <a:solidFill>
                <a:schemeClr val="tx1">
                  <a:lumMod val="85000"/>
                  <a:lumOff val="15000"/>
                </a:schemeClr>
              </a:solidFill>
              <a:latin typeface="Adobe Caslon Pro" pitchFamily="18" charset="0"/>
            </a:endParaRPr>
          </a:p>
        </p:txBody>
      </p:sp>
    </p:spTree>
    <p:extLst>
      <p:ext uri="{BB962C8B-B14F-4D97-AF65-F5344CB8AC3E}">
        <p14:creationId xmlns:p14="http://schemas.microsoft.com/office/powerpoint/2010/main" val="21052319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10" descr="C:\Users\Vikram\Pictures\Intern pres\li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80000">
            <a:off x="-612576" y="456995"/>
            <a:ext cx="10426566" cy="6548740"/>
          </a:xfrm>
          <a:prstGeom prst="rect">
            <a:avLst/>
          </a:prstGeom>
          <a:noFill/>
          <a:extLst>
            <a:ext uri="{909E8E84-426E-40DD-AFC4-6F175D3DCCD1}">
              <a14:hiddenFill xmlns:a14="http://schemas.microsoft.com/office/drawing/2010/main">
                <a:solidFill>
                  <a:srgbClr val="FFFFFF"/>
                </a:solidFill>
              </a14:hiddenFill>
            </a:ext>
          </a:extLst>
        </p:spPr>
      </p:pic>
      <p:sp>
        <p:nvSpPr>
          <p:cNvPr id="25" name="Oval 24"/>
          <p:cNvSpPr/>
          <p:nvPr/>
        </p:nvSpPr>
        <p:spPr>
          <a:xfrm>
            <a:off x="1449059" y="1510902"/>
            <a:ext cx="360040" cy="36933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26" name="TextBox 25"/>
          <p:cNvSpPr txBox="1"/>
          <p:nvPr/>
        </p:nvSpPr>
        <p:spPr>
          <a:xfrm>
            <a:off x="1809099" y="-2056475"/>
            <a:ext cx="324036" cy="369332"/>
          </a:xfrm>
          <a:prstGeom prst="rect">
            <a:avLst/>
          </a:prstGeom>
          <a:noFill/>
        </p:spPr>
        <p:txBody>
          <a:bodyPr wrap="square" rtlCol="0">
            <a:spAutoFit/>
          </a:bodyPr>
          <a:lstStyle/>
          <a:p>
            <a:r>
              <a:rPr lang="en-IN" dirty="0" smtClean="0"/>
              <a:t>1</a:t>
            </a:r>
            <a:endParaRPr lang="en-IN" dirty="0"/>
          </a:p>
        </p:txBody>
      </p:sp>
      <p:sp>
        <p:nvSpPr>
          <p:cNvPr id="18" name="Oval 17"/>
          <p:cNvSpPr/>
          <p:nvPr/>
        </p:nvSpPr>
        <p:spPr>
          <a:xfrm>
            <a:off x="4145780" y="1880234"/>
            <a:ext cx="360040" cy="36933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19" name="Oval 18"/>
          <p:cNvSpPr/>
          <p:nvPr/>
        </p:nvSpPr>
        <p:spPr>
          <a:xfrm>
            <a:off x="6945632" y="2638933"/>
            <a:ext cx="360040" cy="36933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20" name="Oval 19"/>
          <p:cNvSpPr/>
          <p:nvPr/>
        </p:nvSpPr>
        <p:spPr>
          <a:xfrm>
            <a:off x="8522007" y="4115960"/>
            <a:ext cx="360040" cy="36933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6" name="Oval 5"/>
          <p:cNvSpPr/>
          <p:nvPr/>
        </p:nvSpPr>
        <p:spPr>
          <a:xfrm>
            <a:off x="1125023" y="4149080"/>
            <a:ext cx="360040" cy="36933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4" name="Rectangle 3"/>
          <p:cNvSpPr/>
          <p:nvPr/>
        </p:nvSpPr>
        <p:spPr>
          <a:xfrm>
            <a:off x="1" y="188640"/>
            <a:ext cx="9144000" cy="8640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457201" y="332656"/>
            <a:ext cx="8229600" cy="864096"/>
          </a:xfrm>
        </p:spPr>
        <p:txBody>
          <a:bodyPr>
            <a:normAutofit/>
          </a:bodyPr>
          <a:lstStyle/>
          <a:p>
            <a:r>
              <a:rPr lang="en-IN" u="sng" dirty="0" smtClean="0">
                <a:solidFill>
                  <a:schemeClr val="bg1"/>
                </a:solidFill>
                <a:effectLst>
                  <a:outerShdw blurRad="50800" dist="38100" dir="2700000" algn="tl" rotWithShape="0">
                    <a:prstClr val="black">
                      <a:alpha val="40000"/>
                    </a:prstClr>
                  </a:outerShdw>
                </a:effectLst>
                <a:latin typeface="Adobe Caslon Pro" pitchFamily="18" charset="0"/>
              </a:rPr>
              <a:t>The Flow</a:t>
            </a:r>
            <a:endParaRPr lang="en-IN" u="sng" dirty="0">
              <a:solidFill>
                <a:schemeClr val="bg1"/>
              </a:solidFill>
              <a:effectLst>
                <a:outerShdw blurRad="50800" dist="38100" dir="2700000" algn="tl" rotWithShape="0">
                  <a:prstClr val="black">
                    <a:alpha val="40000"/>
                  </a:prstClr>
                </a:outerShdw>
              </a:effectLst>
              <a:latin typeface="Adobe Caslon Pro" pitchFamily="18" charset="0"/>
            </a:endParaRPr>
          </a:p>
        </p:txBody>
      </p:sp>
      <p:pic>
        <p:nvPicPr>
          <p:cNvPr id="2053" name="Picture 5" descr="C:\Users\Vikram\Pictures\Intern pres\Quartus II copy.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306" y="1510902"/>
            <a:ext cx="1886732" cy="1886731"/>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Vikram\Pictures\Intern pres\e-Altera FPGA Starter Board Reference Manual-11 cop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67744" y="2349662"/>
            <a:ext cx="2406352" cy="151138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Users\Vikram\Pictures\Intern pres\oscilloscope cop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1" y="2866615"/>
            <a:ext cx="3076690" cy="230796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7" name="Picture 9" descr="C:\Users\Vikram\Pictures\Intern pres\matlab_logo copy.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99584" y="4348287"/>
            <a:ext cx="2164904" cy="162232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161027" y="4149080"/>
            <a:ext cx="324036" cy="369332"/>
          </a:xfrm>
          <a:prstGeom prst="rect">
            <a:avLst/>
          </a:prstGeom>
          <a:noFill/>
        </p:spPr>
        <p:txBody>
          <a:bodyPr wrap="square" rtlCol="0">
            <a:spAutoFit/>
          </a:bodyPr>
          <a:lstStyle/>
          <a:p>
            <a:r>
              <a:rPr lang="en-IN" dirty="0" smtClean="0"/>
              <a:t>1</a:t>
            </a:r>
            <a:endParaRPr lang="en-IN" dirty="0"/>
          </a:p>
        </p:txBody>
      </p:sp>
      <p:sp>
        <p:nvSpPr>
          <p:cNvPr id="14" name="TextBox 13"/>
          <p:cNvSpPr txBox="1"/>
          <p:nvPr/>
        </p:nvSpPr>
        <p:spPr>
          <a:xfrm>
            <a:off x="4181784" y="1880234"/>
            <a:ext cx="288032" cy="369332"/>
          </a:xfrm>
          <a:prstGeom prst="rect">
            <a:avLst/>
          </a:prstGeom>
          <a:noFill/>
        </p:spPr>
        <p:txBody>
          <a:bodyPr wrap="square" rtlCol="0">
            <a:spAutoFit/>
          </a:bodyPr>
          <a:lstStyle/>
          <a:p>
            <a:r>
              <a:rPr lang="en-IN" dirty="0" smtClean="0"/>
              <a:t>2</a:t>
            </a:r>
            <a:endParaRPr lang="en-IN" dirty="0"/>
          </a:p>
        </p:txBody>
      </p:sp>
      <p:sp>
        <p:nvSpPr>
          <p:cNvPr id="15" name="TextBox 14"/>
          <p:cNvSpPr txBox="1"/>
          <p:nvPr/>
        </p:nvSpPr>
        <p:spPr>
          <a:xfrm>
            <a:off x="6945632" y="2638933"/>
            <a:ext cx="360040" cy="369332"/>
          </a:xfrm>
          <a:prstGeom prst="rect">
            <a:avLst/>
          </a:prstGeom>
          <a:noFill/>
        </p:spPr>
        <p:txBody>
          <a:bodyPr wrap="square" rtlCol="0">
            <a:spAutoFit/>
          </a:bodyPr>
          <a:lstStyle/>
          <a:p>
            <a:r>
              <a:rPr lang="en-IN" dirty="0" smtClean="0"/>
              <a:t>3</a:t>
            </a:r>
            <a:endParaRPr lang="en-IN" dirty="0"/>
          </a:p>
        </p:txBody>
      </p:sp>
      <p:sp>
        <p:nvSpPr>
          <p:cNvPr id="16" name="TextBox 15"/>
          <p:cNvSpPr txBox="1"/>
          <p:nvPr/>
        </p:nvSpPr>
        <p:spPr>
          <a:xfrm>
            <a:off x="8522007" y="4115960"/>
            <a:ext cx="360040" cy="369332"/>
          </a:xfrm>
          <a:prstGeom prst="rect">
            <a:avLst/>
          </a:prstGeom>
          <a:noFill/>
        </p:spPr>
        <p:txBody>
          <a:bodyPr wrap="square" rtlCol="0">
            <a:spAutoFit/>
          </a:bodyPr>
          <a:lstStyle/>
          <a:p>
            <a:r>
              <a:rPr lang="en-IN" dirty="0" smtClean="0"/>
              <a:t>4</a:t>
            </a:r>
            <a:endParaRPr lang="en-IN" dirty="0"/>
          </a:p>
        </p:txBody>
      </p:sp>
      <p:sp>
        <p:nvSpPr>
          <p:cNvPr id="21" name="Oval 20"/>
          <p:cNvSpPr/>
          <p:nvPr/>
        </p:nvSpPr>
        <p:spPr>
          <a:xfrm>
            <a:off x="1125023" y="4797152"/>
            <a:ext cx="360040" cy="36933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22" name="Oval 21"/>
          <p:cNvSpPr/>
          <p:nvPr/>
        </p:nvSpPr>
        <p:spPr>
          <a:xfrm>
            <a:off x="1125023" y="6021288"/>
            <a:ext cx="360040" cy="36933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23" name="Oval 22"/>
          <p:cNvSpPr/>
          <p:nvPr/>
        </p:nvSpPr>
        <p:spPr>
          <a:xfrm>
            <a:off x="1125023" y="5445224"/>
            <a:ext cx="360040" cy="36933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24" name="TextBox 23"/>
          <p:cNvSpPr txBox="1"/>
          <p:nvPr/>
        </p:nvSpPr>
        <p:spPr>
          <a:xfrm>
            <a:off x="1485063" y="1510902"/>
            <a:ext cx="324036" cy="369332"/>
          </a:xfrm>
          <a:prstGeom prst="rect">
            <a:avLst/>
          </a:prstGeom>
          <a:noFill/>
        </p:spPr>
        <p:txBody>
          <a:bodyPr wrap="square" rtlCol="0">
            <a:spAutoFit/>
          </a:bodyPr>
          <a:lstStyle/>
          <a:p>
            <a:r>
              <a:rPr lang="en-IN" dirty="0" smtClean="0"/>
              <a:t>1</a:t>
            </a:r>
            <a:endParaRPr lang="en-IN" dirty="0"/>
          </a:p>
        </p:txBody>
      </p:sp>
      <p:sp>
        <p:nvSpPr>
          <p:cNvPr id="27" name="TextBox 26"/>
          <p:cNvSpPr txBox="1"/>
          <p:nvPr/>
        </p:nvSpPr>
        <p:spPr>
          <a:xfrm>
            <a:off x="1161027" y="4797152"/>
            <a:ext cx="288032" cy="369332"/>
          </a:xfrm>
          <a:prstGeom prst="rect">
            <a:avLst/>
          </a:prstGeom>
          <a:noFill/>
        </p:spPr>
        <p:txBody>
          <a:bodyPr wrap="square" rtlCol="0">
            <a:spAutoFit/>
          </a:bodyPr>
          <a:lstStyle/>
          <a:p>
            <a:r>
              <a:rPr lang="en-IN" dirty="0" smtClean="0"/>
              <a:t>2</a:t>
            </a:r>
            <a:endParaRPr lang="en-IN" dirty="0"/>
          </a:p>
        </p:txBody>
      </p:sp>
      <p:sp>
        <p:nvSpPr>
          <p:cNvPr id="28" name="TextBox 27"/>
          <p:cNvSpPr txBox="1"/>
          <p:nvPr/>
        </p:nvSpPr>
        <p:spPr>
          <a:xfrm>
            <a:off x="1161027" y="5445224"/>
            <a:ext cx="360040" cy="369332"/>
          </a:xfrm>
          <a:prstGeom prst="rect">
            <a:avLst/>
          </a:prstGeom>
          <a:noFill/>
        </p:spPr>
        <p:txBody>
          <a:bodyPr wrap="square" rtlCol="0">
            <a:spAutoFit/>
          </a:bodyPr>
          <a:lstStyle/>
          <a:p>
            <a:r>
              <a:rPr lang="en-IN" dirty="0" smtClean="0"/>
              <a:t>3</a:t>
            </a:r>
            <a:endParaRPr lang="en-IN" dirty="0"/>
          </a:p>
        </p:txBody>
      </p:sp>
      <p:sp>
        <p:nvSpPr>
          <p:cNvPr id="30" name="TextBox 29"/>
          <p:cNvSpPr txBox="1"/>
          <p:nvPr/>
        </p:nvSpPr>
        <p:spPr>
          <a:xfrm>
            <a:off x="1143025" y="6021288"/>
            <a:ext cx="360040" cy="369332"/>
          </a:xfrm>
          <a:prstGeom prst="rect">
            <a:avLst/>
          </a:prstGeom>
          <a:noFill/>
        </p:spPr>
        <p:txBody>
          <a:bodyPr wrap="square" rtlCol="0">
            <a:spAutoFit/>
          </a:bodyPr>
          <a:lstStyle/>
          <a:p>
            <a:r>
              <a:rPr lang="en-IN" dirty="0" smtClean="0"/>
              <a:t>4</a:t>
            </a:r>
            <a:endParaRPr lang="en-IN" dirty="0"/>
          </a:p>
        </p:txBody>
      </p:sp>
      <p:sp>
        <p:nvSpPr>
          <p:cNvPr id="7" name="TextBox 6"/>
          <p:cNvSpPr txBox="1"/>
          <p:nvPr/>
        </p:nvSpPr>
        <p:spPr>
          <a:xfrm>
            <a:off x="1610467" y="4149080"/>
            <a:ext cx="1666534" cy="461665"/>
          </a:xfrm>
          <a:prstGeom prst="rect">
            <a:avLst/>
          </a:prstGeom>
          <a:noFill/>
        </p:spPr>
        <p:txBody>
          <a:bodyPr wrap="square" rtlCol="0">
            <a:spAutoFit/>
          </a:bodyPr>
          <a:lstStyle/>
          <a:p>
            <a:r>
              <a:rPr lang="en-IN" sz="2400" dirty="0" err="1" smtClean="0">
                <a:latin typeface="Adobe Caslon Pro" pitchFamily="18" charset="0"/>
              </a:rPr>
              <a:t>Quartus</a:t>
            </a:r>
            <a:endParaRPr lang="en-IN" sz="2400" dirty="0">
              <a:latin typeface="Adobe Caslon Pro" pitchFamily="18" charset="0"/>
            </a:endParaRPr>
          </a:p>
        </p:txBody>
      </p:sp>
      <p:sp>
        <p:nvSpPr>
          <p:cNvPr id="32" name="TextBox 31"/>
          <p:cNvSpPr txBox="1"/>
          <p:nvPr/>
        </p:nvSpPr>
        <p:spPr>
          <a:xfrm>
            <a:off x="1610467" y="4797152"/>
            <a:ext cx="1666534" cy="461665"/>
          </a:xfrm>
          <a:prstGeom prst="rect">
            <a:avLst/>
          </a:prstGeom>
          <a:noFill/>
        </p:spPr>
        <p:txBody>
          <a:bodyPr wrap="square" rtlCol="0">
            <a:spAutoFit/>
          </a:bodyPr>
          <a:lstStyle/>
          <a:p>
            <a:r>
              <a:rPr lang="en-IN" sz="2400" dirty="0" smtClean="0">
                <a:latin typeface="Adobe Caslon Pro" pitchFamily="18" charset="0"/>
              </a:rPr>
              <a:t>FP</a:t>
            </a:r>
            <a:r>
              <a:rPr lang="en-IN" sz="2400" dirty="0">
                <a:latin typeface="Adobe Caslon Pro" pitchFamily="18" charset="0"/>
              </a:rPr>
              <a:t>G</a:t>
            </a:r>
            <a:r>
              <a:rPr lang="en-IN" sz="2400" dirty="0" smtClean="0">
                <a:latin typeface="Adobe Caslon Pro" pitchFamily="18" charset="0"/>
              </a:rPr>
              <a:t>A</a:t>
            </a:r>
            <a:endParaRPr lang="en-IN" sz="2400" dirty="0">
              <a:latin typeface="Adobe Caslon Pro" pitchFamily="18" charset="0"/>
            </a:endParaRPr>
          </a:p>
        </p:txBody>
      </p:sp>
      <p:sp>
        <p:nvSpPr>
          <p:cNvPr id="33" name="TextBox 32"/>
          <p:cNvSpPr txBox="1"/>
          <p:nvPr/>
        </p:nvSpPr>
        <p:spPr>
          <a:xfrm>
            <a:off x="1625212" y="5445224"/>
            <a:ext cx="1866848" cy="461665"/>
          </a:xfrm>
          <a:prstGeom prst="rect">
            <a:avLst/>
          </a:prstGeom>
          <a:noFill/>
        </p:spPr>
        <p:txBody>
          <a:bodyPr wrap="square" rtlCol="0">
            <a:spAutoFit/>
          </a:bodyPr>
          <a:lstStyle/>
          <a:p>
            <a:r>
              <a:rPr lang="en-IN" sz="2400" dirty="0" smtClean="0">
                <a:latin typeface="Adobe Caslon Pro" pitchFamily="18" charset="0"/>
              </a:rPr>
              <a:t>Oscilloscope</a:t>
            </a:r>
            <a:endParaRPr lang="en-IN" sz="2400" dirty="0">
              <a:latin typeface="Adobe Caslon Pro" pitchFamily="18" charset="0"/>
            </a:endParaRPr>
          </a:p>
        </p:txBody>
      </p:sp>
      <p:sp>
        <p:nvSpPr>
          <p:cNvPr id="34" name="TextBox 33"/>
          <p:cNvSpPr txBox="1"/>
          <p:nvPr/>
        </p:nvSpPr>
        <p:spPr>
          <a:xfrm>
            <a:off x="1625212" y="6063679"/>
            <a:ext cx="1866848" cy="461665"/>
          </a:xfrm>
          <a:prstGeom prst="rect">
            <a:avLst/>
          </a:prstGeom>
          <a:noFill/>
        </p:spPr>
        <p:txBody>
          <a:bodyPr wrap="square" rtlCol="0">
            <a:spAutoFit/>
          </a:bodyPr>
          <a:lstStyle/>
          <a:p>
            <a:r>
              <a:rPr lang="en-IN" sz="2400" dirty="0" smtClean="0">
                <a:latin typeface="Adobe Caslon Pro" pitchFamily="18" charset="0"/>
              </a:rPr>
              <a:t>MATLAB</a:t>
            </a:r>
            <a:endParaRPr lang="en-IN" sz="2400" dirty="0">
              <a:latin typeface="Adobe Caslon Pro" pitchFamily="18" charset="0"/>
            </a:endParaRPr>
          </a:p>
        </p:txBody>
      </p:sp>
    </p:spTree>
    <p:extLst>
      <p:ext uri="{BB962C8B-B14F-4D97-AF65-F5344CB8AC3E}">
        <p14:creationId xmlns:p14="http://schemas.microsoft.com/office/powerpoint/2010/main" val="26878705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1809099" y="-2056475"/>
            <a:ext cx="324036" cy="369332"/>
          </a:xfrm>
          <a:prstGeom prst="rect">
            <a:avLst/>
          </a:prstGeom>
          <a:noFill/>
        </p:spPr>
        <p:txBody>
          <a:bodyPr wrap="square" rtlCol="0">
            <a:spAutoFit/>
          </a:bodyPr>
          <a:lstStyle/>
          <a:p>
            <a:r>
              <a:rPr lang="en-IN" dirty="0" smtClean="0"/>
              <a:t>1</a:t>
            </a:r>
            <a:endParaRPr lang="en-IN" dirty="0"/>
          </a:p>
        </p:txBody>
      </p:sp>
      <p:sp>
        <p:nvSpPr>
          <p:cNvPr id="4" name="Rectangle 3"/>
          <p:cNvSpPr/>
          <p:nvPr/>
        </p:nvSpPr>
        <p:spPr>
          <a:xfrm>
            <a:off x="1" y="188640"/>
            <a:ext cx="9144000" cy="8640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457201" y="332656"/>
            <a:ext cx="8229600" cy="864096"/>
          </a:xfrm>
        </p:spPr>
        <p:txBody>
          <a:bodyPr>
            <a:normAutofit/>
          </a:bodyPr>
          <a:lstStyle/>
          <a:p>
            <a:r>
              <a:rPr lang="en-IN" u="sng" dirty="0" smtClean="0">
                <a:solidFill>
                  <a:schemeClr val="bg1"/>
                </a:solidFill>
                <a:effectLst>
                  <a:outerShdw blurRad="50800" dist="38100" dir="2700000" algn="tl" rotWithShape="0">
                    <a:prstClr val="black">
                      <a:alpha val="40000"/>
                    </a:prstClr>
                  </a:outerShdw>
                </a:effectLst>
                <a:latin typeface="Adobe Caslon Pro" pitchFamily="18" charset="0"/>
              </a:rPr>
              <a:t>Limitations</a:t>
            </a:r>
            <a:endParaRPr lang="en-IN" u="sng" dirty="0">
              <a:solidFill>
                <a:schemeClr val="bg1"/>
              </a:solidFill>
              <a:effectLst>
                <a:outerShdw blurRad="50800" dist="38100" dir="2700000" algn="tl" rotWithShape="0">
                  <a:prstClr val="black">
                    <a:alpha val="40000"/>
                  </a:prstClr>
                </a:outerShdw>
              </a:effectLst>
              <a:latin typeface="Adobe Caslon Pro" pitchFamily="18" charset="0"/>
            </a:endParaRPr>
          </a:p>
        </p:txBody>
      </p:sp>
      <p:sp>
        <p:nvSpPr>
          <p:cNvPr id="3" name="TextBox 2"/>
          <p:cNvSpPr txBox="1"/>
          <p:nvPr/>
        </p:nvSpPr>
        <p:spPr>
          <a:xfrm>
            <a:off x="683568" y="1484784"/>
            <a:ext cx="7965713" cy="4893647"/>
          </a:xfrm>
          <a:prstGeom prst="rect">
            <a:avLst/>
          </a:prstGeom>
          <a:noFill/>
        </p:spPr>
        <p:txBody>
          <a:bodyPr wrap="square" rtlCol="0">
            <a:spAutoFit/>
          </a:bodyPr>
          <a:lstStyle/>
          <a:p>
            <a:pPr marL="457200" indent="-457200">
              <a:buFont typeface="Courier New" pitchFamily="49" charset="0"/>
              <a:buChar char="o"/>
            </a:pPr>
            <a:r>
              <a:rPr lang="en-IN" sz="2800" b="1" u="sng" dirty="0" smtClean="0">
                <a:latin typeface="Aparajita" pitchFamily="34" charset="0"/>
                <a:cs typeface="Aparajita" pitchFamily="34" charset="0"/>
              </a:rPr>
              <a:t>Number of counters used:</a:t>
            </a:r>
          </a:p>
          <a:p>
            <a:pPr marL="800100" lvl="1" indent="-342900">
              <a:buFont typeface="Arial" pitchFamily="34" charset="0"/>
              <a:buChar char="•"/>
            </a:pPr>
            <a:r>
              <a:rPr lang="en-IN" sz="2000" dirty="0" smtClean="0">
                <a:latin typeface="Aparajita" pitchFamily="34" charset="0"/>
                <a:cs typeface="Aparajita" pitchFamily="34" charset="0"/>
              </a:rPr>
              <a:t>Need sufficient number of counters to get proper waveform</a:t>
            </a:r>
          </a:p>
          <a:p>
            <a:pPr marL="800100" lvl="1" indent="-342900">
              <a:buFont typeface="Arial" pitchFamily="34" charset="0"/>
              <a:buChar char="•"/>
            </a:pPr>
            <a:r>
              <a:rPr lang="en-IN" sz="2000" dirty="0" smtClean="0">
                <a:latin typeface="Aparajita" pitchFamily="34" charset="0"/>
                <a:cs typeface="Aparajita" pitchFamily="34" charset="0"/>
              </a:rPr>
              <a:t>Maximum number of counters that can be used is 196 due to limited number of I/O ports</a:t>
            </a:r>
          </a:p>
          <a:p>
            <a:pPr lvl="1"/>
            <a:endParaRPr lang="en-IN" sz="2000" dirty="0">
              <a:latin typeface="Aparajita" pitchFamily="34" charset="0"/>
              <a:cs typeface="Aparajita" pitchFamily="34" charset="0"/>
            </a:endParaRPr>
          </a:p>
          <a:p>
            <a:pPr marL="457200" indent="-457200">
              <a:buFont typeface="Courier New" pitchFamily="49" charset="0"/>
              <a:buChar char="o"/>
            </a:pPr>
            <a:r>
              <a:rPr lang="en-IN" sz="2800" b="1" u="sng" dirty="0">
                <a:latin typeface="Aparajita" pitchFamily="34" charset="0"/>
                <a:cs typeface="Aparajita" pitchFamily="34" charset="0"/>
              </a:rPr>
              <a:t>Trigger</a:t>
            </a:r>
            <a:r>
              <a:rPr lang="en-IN" sz="2800" b="1" u="sng" dirty="0" smtClean="0">
                <a:latin typeface="Aparajita" pitchFamily="34" charset="0"/>
                <a:cs typeface="Aparajita" pitchFamily="34" charset="0"/>
              </a:rPr>
              <a:t>:</a:t>
            </a:r>
          </a:p>
          <a:p>
            <a:pPr lvl="1"/>
            <a:r>
              <a:rPr lang="en-IN" sz="2000" dirty="0" smtClean="0">
                <a:latin typeface="Aparajita" pitchFamily="34" charset="0"/>
                <a:cs typeface="Aparajita" pitchFamily="34" charset="0"/>
              </a:rPr>
              <a:t>Trigger needs </a:t>
            </a:r>
            <a:r>
              <a:rPr lang="en-IN" sz="2000" dirty="0">
                <a:latin typeface="Aparajita" pitchFamily="34" charset="0"/>
                <a:cs typeface="Aparajita" pitchFamily="34" charset="0"/>
              </a:rPr>
              <a:t>to be given from </a:t>
            </a:r>
            <a:r>
              <a:rPr lang="en-IN" sz="2000" dirty="0" smtClean="0">
                <a:latin typeface="Aparajita" pitchFamily="34" charset="0"/>
                <a:cs typeface="Aparajita" pitchFamily="34" charset="0"/>
              </a:rPr>
              <a:t>t</a:t>
            </a:r>
            <a:r>
              <a:rPr lang="en-IN" sz="2000" dirty="0" smtClean="0">
                <a:latin typeface="Aparajita" pitchFamily="34" charset="0"/>
                <a:cs typeface="Aparajita" pitchFamily="34" charset="0"/>
              </a:rPr>
              <a:t>h</a:t>
            </a:r>
            <a:r>
              <a:rPr lang="en-IN" sz="2000" dirty="0" smtClean="0">
                <a:latin typeface="Aparajita" pitchFamily="34" charset="0"/>
                <a:cs typeface="Aparajita" pitchFamily="34" charset="0"/>
              </a:rPr>
              <a:t>e clock in </a:t>
            </a:r>
            <a:r>
              <a:rPr lang="en-IN" sz="2000" dirty="0">
                <a:latin typeface="Aparajita" pitchFamily="34" charset="0"/>
                <a:cs typeface="Aparajita" pitchFamily="34" charset="0"/>
              </a:rPr>
              <a:t>the </a:t>
            </a:r>
            <a:r>
              <a:rPr lang="en-IN" sz="2000" dirty="0" smtClean="0">
                <a:latin typeface="Aparajita" pitchFamily="34" charset="0"/>
                <a:cs typeface="Aparajita" pitchFamily="34" charset="0"/>
              </a:rPr>
              <a:t>FPGA</a:t>
            </a:r>
          </a:p>
          <a:p>
            <a:pPr lvl="1"/>
            <a:endParaRPr lang="en-IN" sz="2000" dirty="0">
              <a:latin typeface="Aparajita" pitchFamily="34" charset="0"/>
              <a:cs typeface="Aparajita" pitchFamily="34" charset="0"/>
            </a:endParaRPr>
          </a:p>
          <a:p>
            <a:pPr marL="457200" indent="-457200">
              <a:buFont typeface="Courier New" pitchFamily="49" charset="0"/>
              <a:buChar char="o"/>
            </a:pPr>
            <a:r>
              <a:rPr lang="en-IN" sz="2800" b="1" u="sng" dirty="0">
                <a:latin typeface="Aparajita" pitchFamily="34" charset="0"/>
                <a:cs typeface="Aparajita" pitchFamily="34" charset="0"/>
              </a:rPr>
              <a:t>Time:</a:t>
            </a:r>
          </a:p>
          <a:p>
            <a:pPr lvl="1"/>
            <a:r>
              <a:rPr lang="en-IN" sz="2000" dirty="0" smtClean="0">
                <a:latin typeface="Aparajita" pitchFamily="34" charset="0"/>
                <a:cs typeface="Aparajita" pitchFamily="34" charset="0"/>
              </a:rPr>
              <a:t>It takes about 97 seconds for eac</a:t>
            </a:r>
            <a:r>
              <a:rPr lang="en-IN" sz="2000" dirty="0" smtClean="0">
                <a:latin typeface="Aparajita" pitchFamily="34" charset="0"/>
                <a:cs typeface="Aparajita" pitchFamily="34" charset="0"/>
              </a:rPr>
              <a:t>h</a:t>
            </a:r>
            <a:r>
              <a:rPr lang="en-IN" sz="2000" dirty="0" smtClean="0">
                <a:latin typeface="Aparajita" pitchFamily="34" charset="0"/>
                <a:cs typeface="Aparajita" pitchFamily="34" charset="0"/>
              </a:rPr>
              <a:t> confi</a:t>
            </a:r>
            <a:r>
              <a:rPr lang="en-IN" sz="2000" dirty="0" smtClean="0">
                <a:latin typeface="Aparajita" pitchFamily="34" charset="0"/>
                <a:cs typeface="Aparajita" pitchFamily="34" charset="0"/>
              </a:rPr>
              <a:t>g</a:t>
            </a:r>
            <a:r>
              <a:rPr lang="en-IN" sz="2000" dirty="0" smtClean="0">
                <a:latin typeface="Aparajita" pitchFamily="34" charset="0"/>
                <a:cs typeface="Aparajita" pitchFamily="34" charset="0"/>
              </a:rPr>
              <a:t>uration (for compilation, pro</a:t>
            </a:r>
            <a:r>
              <a:rPr lang="en-IN" sz="2000" dirty="0" smtClean="0">
                <a:latin typeface="Aparajita" pitchFamily="34" charset="0"/>
                <a:cs typeface="Aparajita" pitchFamily="34" charset="0"/>
              </a:rPr>
              <a:t>g</a:t>
            </a:r>
            <a:r>
              <a:rPr lang="en-IN" sz="2000" dirty="0" smtClean="0">
                <a:latin typeface="Aparajita" pitchFamily="34" charset="0"/>
                <a:cs typeface="Aparajita" pitchFamily="34" charset="0"/>
              </a:rPr>
              <a:t>rammin</a:t>
            </a:r>
            <a:r>
              <a:rPr lang="en-IN" sz="2000" dirty="0" smtClean="0">
                <a:latin typeface="Aparajita" pitchFamily="34" charset="0"/>
                <a:cs typeface="Aparajita" pitchFamily="34" charset="0"/>
              </a:rPr>
              <a:t>g</a:t>
            </a:r>
            <a:r>
              <a:rPr lang="en-IN" sz="2000" dirty="0" smtClean="0">
                <a:latin typeface="Aparajita" pitchFamily="34" charset="0"/>
                <a:cs typeface="Aparajita" pitchFamily="34" charset="0"/>
              </a:rPr>
              <a:t> and capture of waveforms)</a:t>
            </a:r>
          </a:p>
          <a:p>
            <a:pPr lvl="1"/>
            <a:endParaRPr lang="en-IN" sz="2000" dirty="0">
              <a:latin typeface="Aparajita" pitchFamily="34" charset="0"/>
              <a:cs typeface="Aparajita" pitchFamily="34" charset="0"/>
            </a:endParaRPr>
          </a:p>
          <a:p>
            <a:pPr marL="457200" indent="-457200">
              <a:buFont typeface="Courier New" pitchFamily="49" charset="0"/>
              <a:buChar char="o"/>
            </a:pPr>
            <a:r>
              <a:rPr lang="en-IN" sz="2800" b="1" u="sng" dirty="0" smtClean="0">
                <a:latin typeface="Aparajita" pitchFamily="34" charset="0"/>
                <a:cs typeface="Aparajita" pitchFamily="34" charset="0"/>
              </a:rPr>
              <a:t>50 MHz:</a:t>
            </a:r>
          </a:p>
          <a:p>
            <a:pPr lvl="1"/>
            <a:r>
              <a:rPr lang="en-IN" sz="2000" dirty="0">
                <a:latin typeface="Aparajita" pitchFamily="34" charset="0"/>
                <a:cs typeface="Aparajita" pitchFamily="34" charset="0"/>
              </a:rPr>
              <a:t>An oscilloscope appropriate for 50 MHz </a:t>
            </a:r>
            <a:r>
              <a:rPr lang="en-IN" sz="2000" dirty="0" smtClean="0">
                <a:latin typeface="Aparajita" pitchFamily="34" charset="0"/>
                <a:cs typeface="Aparajita" pitchFamily="34" charset="0"/>
              </a:rPr>
              <a:t>(for Cyclone </a:t>
            </a:r>
            <a:r>
              <a:rPr lang="en-IN" sz="2000" dirty="0">
                <a:latin typeface="Aparajita" pitchFamily="34" charset="0"/>
                <a:cs typeface="Aparajita" pitchFamily="34" charset="0"/>
              </a:rPr>
              <a:t>III) is required </a:t>
            </a:r>
          </a:p>
        </p:txBody>
      </p:sp>
    </p:spTree>
    <p:extLst>
      <p:ext uri="{BB962C8B-B14F-4D97-AF65-F5344CB8AC3E}">
        <p14:creationId xmlns:p14="http://schemas.microsoft.com/office/powerpoint/2010/main" val="14398287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10" descr="C:\Users\Vikram\Pictures\Intern pres\li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80000">
            <a:off x="-612576" y="456995"/>
            <a:ext cx="10426566" cy="6548740"/>
          </a:xfrm>
          <a:prstGeom prst="rect">
            <a:avLst/>
          </a:prstGeom>
          <a:noFill/>
          <a:extLst>
            <a:ext uri="{909E8E84-426E-40DD-AFC4-6F175D3DCCD1}">
              <a14:hiddenFill xmlns:a14="http://schemas.microsoft.com/office/drawing/2010/main">
                <a:solidFill>
                  <a:srgbClr val="FFFFFF"/>
                </a:solidFill>
              </a14:hiddenFill>
            </a:ext>
          </a:extLst>
        </p:spPr>
      </p:pic>
      <p:sp>
        <p:nvSpPr>
          <p:cNvPr id="25" name="Oval 24"/>
          <p:cNvSpPr/>
          <p:nvPr/>
        </p:nvSpPr>
        <p:spPr>
          <a:xfrm>
            <a:off x="1449059" y="1510902"/>
            <a:ext cx="360040" cy="36933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26" name="TextBox 25"/>
          <p:cNvSpPr txBox="1"/>
          <p:nvPr/>
        </p:nvSpPr>
        <p:spPr>
          <a:xfrm>
            <a:off x="1809099" y="-2056475"/>
            <a:ext cx="324036" cy="369332"/>
          </a:xfrm>
          <a:prstGeom prst="rect">
            <a:avLst/>
          </a:prstGeom>
          <a:noFill/>
        </p:spPr>
        <p:txBody>
          <a:bodyPr wrap="square" rtlCol="0">
            <a:spAutoFit/>
          </a:bodyPr>
          <a:lstStyle/>
          <a:p>
            <a:r>
              <a:rPr lang="en-IN" dirty="0" smtClean="0"/>
              <a:t>1</a:t>
            </a:r>
            <a:endParaRPr lang="en-IN" dirty="0"/>
          </a:p>
        </p:txBody>
      </p:sp>
      <p:sp>
        <p:nvSpPr>
          <p:cNvPr id="18" name="Oval 17"/>
          <p:cNvSpPr/>
          <p:nvPr/>
        </p:nvSpPr>
        <p:spPr>
          <a:xfrm>
            <a:off x="4145780" y="1880234"/>
            <a:ext cx="360040" cy="36933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19" name="Oval 18"/>
          <p:cNvSpPr/>
          <p:nvPr/>
        </p:nvSpPr>
        <p:spPr>
          <a:xfrm>
            <a:off x="6945632" y="2638933"/>
            <a:ext cx="360040" cy="36933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20" name="Oval 19"/>
          <p:cNvSpPr/>
          <p:nvPr/>
        </p:nvSpPr>
        <p:spPr>
          <a:xfrm>
            <a:off x="8522007" y="4115960"/>
            <a:ext cx="360040" cy="36933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6" name="Oval 5"/>
          <p:cNvSpPr/>
          <p:nvPr/>
        </p:nvSpPr>
        <p:spPr>
          <a:xfrm>
            <a:off x="1125023" y="4149080"/>
            <a:ext cx="360040" cy="36933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4" name="Rectangle 3"/>
          <p:cNvSpPr/>
          <p:nvPr/>
        </p:nvSpPr>
        <p:spPr>
          <a:xfrm>
            <a:off x="1" y="188640"/>
            <a:ext cx="9144000" cy="8640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457201" y="332656"/>
            <a:ext cx="8229600" cy="864096"/>
          </a:xfrm>
        </p:spPr>
        <p:txBody>
          <a:bodyPr>
            <a:normAutofit/>
          </a:bodyPr>
          <a:lstStyle/>
          <a:p>
            <a:r>
              <a:rPr lang="en-IN" u="sng" dirty="0" smtClean="0">
                <a:solidFill>
                  <a:schemeClr val="bg1"/>
                </a:solidFill>
                <a:effectLst>
                  <a:outerShdw blurRad="50800" dist="38100" dir="2700000" algn="tl" rotWithShape="0">
                    <a:prstClr val="black">
                      <a:alpha val="40000"/>
                    </a:prstClr>
                  </a:outerShdw>
                </a:effectLst>
                <a:latin typeface="Adobe Caslon Pro" pitchFamily="18" charset="0"/>
              </a:rPr>
              <a:t>The Flow</a:t>
            </a:r>
            <a:endParaRPr lang="en-IN" u="sng" dirty="0">
              <a:solidFill>
                <a:schemeClr val="bg1"/>
              </a:solidFill>
              <a:effectLst>
                <a:outerShdw blurRad="50800" dist="38100" dir="2700000" algn="tl" rotWithShape="0">
                  <a:prstClr val="black">
                    <a:alpha val="40000"/>
                  </a:prstClr>
                </a:outerShdw>
              </a:effectLst>
              <a:latin typeface="Adobe Caslon Pro" pitchFamily="18" charset="0"/>
            </a:endParaRPr>
          </a:p>
        </p:txBody>
      </p:sp>
      <p:pic>
        <p:nvPicPr>
          <p:cNvPr id="2053" name="Picture 5" descr="C:\Users\Vikram\Pictures\Intern pres\Quartus II copy.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306" y="1510902"/>
            <a:ext cx="1886732" cy="1886731"/>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Vikram\Pictures\Intern pres\e-Altera FPGA Starter Board Reference Manual-11 cop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67744" y="2349662"/>
            <a:ext cx="2406352" cy="151138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Users\Vikram\Pictures\Intern pres\oscilloscope cop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1" y="2866615"/>
            <a:ext cx="3076690" cy="230796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7" name="Picture 9" descr="C:\Users\Vikram\Pictures\Intern pres\matlab_logo copy.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99584" y="4348287"/>
            <a:ext cx="2164904" cy="162232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161027" y="4149080"/>
            <a:ext cx="324036" cy="369332"/>
          </a:xfrm>
          <a:prstGeom prst="rect">
            <a:avLst/>
          </a:prstGeom>
          <a:noFill/>
        </p:spPr>
        <p:txBody>
          <a:bodyPr wrap="square" rtlCol="0">
            <a:spAutoFit/>
          </a:bodyPr>
          <a:lstStyle/>
          <a:p>
            <a:r>
              <a:rPr lang="en-IN" dirty="0" smtClean="0"/>
              <a:t>1</a:t>
            </a:r>
            <a:endParaRPr lang="en-IN" dirty="0"/>
          </a:p>
        </p:txBody>
      </p:sp>
      <p:sp>
        <p:nvSpPr>
          <p:cNvPr id="14" name="TextBox 13"/>
          <p:cNvSpPr txBox="1"/>
          <p:nvPr/>
        </p:nvSpPr>
        <p:spPr>
          <a:xfrm>
            <a:off x="4181784" y="1880234"/>
            <a:ext cx="288032" cy="369332"/>
          </a:xfrm>
          <a:prstGeom prst="rect">
            <a:avLst/>
          </a:prstGeom>
          <a:noFill/>
        </p:spPr>
        <p:txBody>
          <a:bodyPr wrap="square" rtlCol="0">
            <a:spAutoFit/>
          </a:bodyPr>
          <a:lstStyle/>
          <a:p>
            <a:r>
              <a:rPr lang="en-IN" dirty="0" smtClean="0"/>
              <a:t>2</a:t>
            </a:r>
            <a:endParaRPr lang="en-IN" dirty="0"/>
          </a:p>
        </p:txBody>
      </p:sp>
      <p:sp>
        <p:nvSpPr>
          <p:cNvPr id="15" name="TextBox 14"/>
          <p:cNvSpPr txBox="1"/>
          <p:nvPr/>
        </p:nvSpPr>
        <p:spPr>
          <a:xfrm>
            <a:off x="6945632" y="2638933"/>
            <a:ext cx="360040" cy="369332"/>
          </a:xfrm>
          <a:prstGeom prst="rect">
            <a:avLst/>
          </a:prstGeom>
          <a:noFill/>
        </p:spPr>
        <p:txBody>
          <a:bodyPr wrap="square" rtlCol="0">
            <a:spAutoFit/>
          </a:bodyPr>
          <a:lstStyle/>
          <a:p>
            <a:r>
              <a:rPr lang="en-IN" dirty="0" smtClean="0"/>
              <a:t>3</a:t>
            </a:r>
            <a:endParaRPr lang="en-IN" dirty="0"/>
          </a:p>
        </p:txBody>
      </p:sp>
      <p:sp>
        <p:nvSpPr>
          <p:cNvPr id="16" name="TextBox 15"/>
          <p:cNvSpPr txBox="1"/>
          <p:nvPr/>
        </p:nvSpPr>
        <p:spPr>
          <a:xfrm>
            <a:off x="8522007" y="4115960"/>
            <a:ext cx="360040" cy="369332"/>
          </a:xfrm>
          <a:prstGeom prst="rect">
            <a:avLst/>
          </a:prstGeom>
          <a:noFill/>
        </p:spPr>
        <p:txBody>
          <a:bodyPr wrap="square" rtlCol="0">
            <a:spAutoFit/>
          </a:bodyPr>
          <a:lstStyle/>
          <a:p>
            <a:r>
              <a:rPr lang="en-IN" dirty="0" smtClean="0"/>
              <a:t>4</a:t>
            </a:r>
            <a:endParaRPr lang="en-IN" dirty="0"/>
          </a:p>
        </p:txBody>
      </p:sp>
      <p:sp>
        <p:nvSpPr>
          <p:cNvPr id="21" name="Oval 20"/>
          <p:cNvSpPr/>
          <p:nvPr/>
        </p:nvSpPr>
        <p:spPr>
          <a:xfrm>
            <a:off x="1125023" y="4797152"/>
            <a:ext cx="360040" cy="36933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22" name="Oval 21"/>
          <p:cNvSpPr/>
          <p:nvPr/>
        </p:nvSpPr>
        <p:spPr>
          <a:xfrm>
            <a:off x="1125023" y="6021288"/>
            <a:ext cx="360040" cy="36933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23" name="Oval 22"/>
          <p:cNvSpPr/>
          <p:nvPr/>
        </p:nvSpPr>
        <p:spPr>
          <a:xfrm>
            <a:off x="1125023" y="5445224"/>
            <a:ext cx="360040" cy="36933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24" name="TextBox 23"/>
          <p:cNvSpPr txBox="1"/>
          <p:nvPr/>
        </p:nvSpPr>
        <p:spPr>
          <a:xfrm>
            <a:off x="1485063" y="1510902"/>
            <a:ext cx="324036" cy="369332"/>
          </a:xfrm>
          <a:prstGeom prst="rect">
            <a:avLst/>
          </a:prstGeom>
          <a:noFill/>
        </p:spPr>
        <p:txBody>
          <a:bodyPr wrap="square" rtlCol="0">
            <a:spAutoFit/>
          </a:bodyPr>
          <a:lstStyle/>
          <a:p>
            <a:r>
              <a:rPr lang="en-IN" dirty="0" smtClean="0"/>
              <a:t>1</a:t>
            </a:r>
            <a:endParaRPr lang="en-IN" dirty="0"/>
          </a:p>
        </p:txBody>
      </p:sp>
      <p:sp>
        <p:nvSpPr>
          <p:cNvPr id="27" name="TextBox 26"/>
          <p:cNvSpPr txBox="1"/>
          <p:nvPr/>
        </p:nvSpPr>
        <p:spPr>
          <a:xfrm>
            <a:off x="1161027" y="4797152"/>
            <a:ext cx="288032" cy="369332"/>
          </a:xfrm>
          <a:prstGeom prst="rect">
            <a:avLst/>
          </a:prstGeom>
          <a:noFill/>
        </p:spPr>
        <p:txBody>
          <a:bodyPr wrap="square" rtlCol="0">
            <a:spAutoFit/>
          </a:bodyPr>
          <a:lstStyle/>
          <a:p>
            <a:r>
              <a:rPr lang="en-IN" dirty="0" smtClean="0"/>
              <a:t>2</a:t>
            </a:r>
            <a:endParaRPr lang="en-IN" dirty="0"/>
          </a:p>
        </p:txBody>
      </p:sp>
      <p:sp>
        <p:nvSpPr>
          <p:cNvPr id="28" name="TextBox 27"/>
          <p:cNvSpPr txBox="1"/>
          <p:nvPr/>
        </p:nvSpPr>
        <p:spPr>
          <a:xfrm>
            <a:off x="1161027" y="5445224"/>
            <a:ext cx="360040" cy="369332"/>
          </a:xfrm>
          <a:prstGeom prst="rect">
            <a:avLst/>
          </a:prstGeom>
          <a:noFill/>
        </p:spPr>
        <p:txBody>
          <a:bodyPr wrap="square" rtlCol="0">
            <a:spAutoFit/>
          </a:bodyPr>
          <a:lstStyle/>
          <a:p>
            <a:r>
              <a:rPr lang="en-IN" dirty="0" smtClean="0"/>
              <a:t>3</a:t>
            </a:r>
            <a:endParaRPr lang="en-IN" dirty="0"/>
          </a:p>
        </p:txBody>
      </p:sp>
      <p:sp>
        <p:nvSpPr>
          <p:cNvPr id="30" name="TextBox 29"/>
          <p:cNvSpPr txBox="1"/>
          <p:nvPr/>
        </p:nvSpPr>
        <p:spPr>
          <a:xfrm>
            <a:off x="1143025" y="6021288"/>
            <a:ext cx="360040" cy="369332"/>
          </a:xfrm>
          <a:prstGeom prst="rect">
            <a:avLst/>
          </a:prstGeom>
          <a:noFill/>
        </p:spPr>
        <p:txBody>
          <a:bodyPr wrap="square" rtlCol="0">
            <a:spAutoFit/>
          </a:bodyPr>
          <a:lstStyle/>
          <a:p>
            <a:r>
              <a:rPr lang="en-IN" dirty="0" smtClean="0"/>
              <a:t>4</a:t>
            </a:r>
            <a:endParaRPr lang="en-IN" dirty="0"/>
          </a:p>
        </p:txBody>
      </p:sp>
      <p:sp>
        <p:nvSpPr>
          <p:cNvPr id="7" name="TextBox 6"/>
          <p:cNvSpPr txBox="1"/>
          <p:nvPr/>
        </p:nvSpPr>
        <p:spPr>
          <a:xfrm>
            <a:off x="1610467" y="4149080"/>
            <a:ext cx="1666534" cy="461665"/>
          </a:xfrm>
          <a:prstGeom prst="rect">
            <a:avLst/>
          </a:prstGeom>
          <a:noFill/>
        </p:spPr>
        <p:txBody>
          <a:bodyPr wrap="square" rtlCol="0">
            <a:spAutoFit/>
          </a:bodyPr>
          <a:lstStyle/>
          <a:p>
            <a:r>
              <a:rPr lang="en-IN" sz="2400" dirty="0" err="1" smtClean="0">
                <a:latin typeface="Adobe Caslon Pro" pitchFamily="18" charset="0"/>
              </a:rPr>
              <a:t>Quartus</a:t>
            </a:r>
            <a:endParaRPr lang="en-IN" sz="2400" dirty="0">
              <a:latin typeface="Adobe Caslon Pro" pitchFamily="18" charset="0"/>
            </a:endParaRPr>
          </a:p>
        </p:txBody>
      </p:sp>
      <p:sp>
        <p:nvSpPr>
          <p:cNvPr id="32" name="TextBox 31"/>
          <p:cNvSpPr txBox="1"/>
          <p:nvPr/>
        </p:nvSpPr>
        <p:spPr>
          <a:xfrm>
            <a:off x="1610467" y="4797152"/>
            <a:ext cx="1666534" cy="461665"/>
          </a:xfrm>
          <a:prstGeom prst="rect">
            <a:avLst/>
          </a:prstGeom>
          <a:noFill/>
        </p:spPr>
        <p:txBody>
          <a:bodyPr wrap="square" rtlCol="0">
            <a:spAutoFit/>
          </a:bodyPr>
          <a:lstStyle/>
          <a:p>
            <a:r>
              <a:rPr lang="en-IN" sz="2400" dirty="0" smtClean="0">
                <a:latin typeface="Adobe Caslon Pro" pitchFamily="18" charset="0"/>
              </a:rPr>
              <a:t>FP</a:t>
            </a:r>
            <a:r>
              <a:rPr lang="en-IN" sz="2400" dirty="0">
                <a:latin typeface="Adobe Caslon Pro" pitchFamily="18" charset="0"/>
              </a:rPr>
              <a:t>G</a:t>
            </a:r>
            <a:r>
              <a:rPr lang="en-IN" sz="2400" dirty="0" smtClean="0">
                <a:latin typeface="Adobe Caslon Pro" pitchFamily="18" charset="0"/>
              </a:rPr>
              <a:t>A</a:t>
            </a:r>
            <a:endParaRPr lang="en-IN" sz="2400" dirty="0">
              <a:latin typeface="Adobe Caslon Pro" pitchFamily="18" charset="0"/>
            </a:endParaRPr>
          </a:p>
        </p:txBody>
      </p:sp>
      <p:sp>
        <p:nvSpPr>
          <p:cNvPr id="33" name="TextBox 32"/>
          <p:cNvSpPr txBox="1"/>
          <p:nvPr/>
        </p:nvSpPr>
        <p:spPr>
          <a:xfrm>
            <a:off x="1625212" y="5445224"/>
            <a:ext cx="1866848" cy="461665"/>
          </a:xfrm>
          <a:prstGeom prst="rect">
            <a:avLst/>
          </a:prstGeom>
          <a:noFill/>
        </p:spPr>
        <p:txBody>
          <a:bodyPr wrap="square" rtlCol="0">
            <a:spAutoFit/>
          </a:bodyPr>
          <a:lstStyle/>
          <a:p>
            <a:r>
              <a:rPr lang="en-IN" sz="2400" dirty="0" smtClean="0">
                <a:latin typeface="Adobe Caslon Pro" pitchFamily="18" charset="0"/>
              </a:rPr>
              <a:t>Oscilloscope</a:t>
            </a:r>
            <a:endParaRPr lang="en-IN" sz="2400" dirty="0">
              <a:latin typeface="Adobe Caslon Pro" pitchFamily="18" charset="0"/>
            </a:endParaRPr>
          </a:p>
        </p:txBody>
      </p:sp>
      <p:sp>
        <p:nvSpPr>
          <p:cNvPr id="34" name="TextBox 33"/>
          <p:cNvSpPr txBox="1"/>
          <p:nvPr/>
        </p:nvSpPr>
        <p:spPr>
          <a:xfrm>
            <a:off x="1625212" y="6063679"/>
            <a:ext cx="1866848" cy="461665"/>
          </a:xfrm>
          <a:prstGeom prst="rect">
            <a:avLst/>
          </a:prstGeom>
          <a:noFill/>
        </p:spPr>
        <p:txBody>
          <a:bodyPr wrap="square" rtlCol="0">
            <a:spAutoFit/>
          </a:bodyPr>
          <a:lstStyle/>
          <a:p>
            <a:r>
              <a:rPr lang="en-IN" sz="2400" dirty="0" smtClean="0">
                <a:latin typeface="Adobe Caslon Pro" pitchFamily="18" charset="0"/>
              </a:rPr>
              <a:t>MATLAB</a:t>
            </a:r>
            <a:endParaRPr lang="en-IN" sz="2400" dirty="0">
              <a:latin typeface="Adobe Caslon Pro" pitchFamily="18" charset="0"/>
            </a:endParaRPr>
          </a:p>
        </p:txBody>
      </p:sp>
    </p:spTree>
    <p:extLst>
      <p:ext uri="{BB962C8B-B14F-4D97-AF65-F5344CB8AC3E}">
        <p14:creationId xmlns:p14="http://schemas.microsoft.com/office/powerpoint/2010/main" val="27130617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520" y="260648"/>
            <a:ext cx="9433048" cy="79208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7" name="Oval 6"/>
          <p:cNvSpPr/>
          <p:nvPr/>
        </p:nvSpPr>
        <p:spPr>
          <a:xfrm>
            <a:off x="3353647" y="371275"/>
            <a:ext cx="500433" cy="51334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5" name="TextBox 4"/>
          <p:cNvSpPr txBox="1"/>
          <p:nvPr/>
        </p:nvSpPr>
        <p:spPr>
          <a:xfrm>
            <a:off x="4020910" y="386164"/>
            <a:ext cx="1944216" cy="646331"/>
          </a:xfrm>
          <a:prstGeom prst="rect">
            <a:avLst/>
          </a:prstGeom>
          <a:noFill/>
        </p:spPr>
        <p:txBody>
          <a:bodyPr wrap="square" rtlCol="0">
            <a:spAutoFit/>
          </a:bodyPr>
          <a:lstStyle/>
          <a:p>
            <a:r>
              <a:rPr lang="en-IN" sz="3600" dirty="0" err="1" smtClean="0">
                <a:latin typeface="Adobe Caslon Pro" pitchFamily="18" charset="0"/>
              </a:rPr>
              <a:t>Quartus</a:t>
            </a:r>
            <a:endParaRPr lang="en-IN" sz="3600" dirty="0">
              <a:latin typeface="Adobe Caslon Pro" pitchFamily="18" charset="0"/>
            </a:endParaRPr>
          </a:p>
        </p:txBody>
      </p:sp>
      <p:sp>
        <p:nvSpPr>
          <p:cNvPr id="6" name="TextBox 5"/>
          <p:cNvSpPr txBox="1"/>
          <p:nvPr/>
        </p:nvSpPr>
        <p:spPr>
          <a:xfrm>
            <a:off x="3441845" y="386164"/>
            <a:ext cx="324036" cy="461665"/>
          </a:xfrm>
          <a:prstGeom prst="rect">
            <a:avLst/>
          </a:prstGeom>
          <a:noFill/>
        </p:spPr>
        <p:txBody>
          <a:bodyPr wrap="square" rtlCol="0">
            <a:spAutoFit/>
          </a:bodyPr>
          <a:lstStyle/>
          <a:p>
            <a:r>
              <a:rPr lang="en-IN" sz="2400" dirty="0" smtClean="0"/>
              <a:t>1</a:t>
            </a:r>
            <a:endParaRPr lang="en-IN" sz="2400" dirty="0"/>
          </a:p>
        </p:txBody>
      </p:sp>
      <p:pic>
        <p:nvPicPr>
          <p:cNvPr id="3075" name="Picture 3" descr="C:\Users\Vikram\Pictures\Intern pres\e-chip plann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36" y="1198160"/>
            <a:ext cx="9121164" cy="561521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993019" y="2600037"/>
            <a:ext cx="2675326" cy="101566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sz="2000" b="1" dirty="0" smtClean="0">
                <a:latin typeface="Adobe Caslon Pro" pitchFamily="18" charset="0"/>
              </a:rPr>
              <a:t>52x33 grid</a:t>
            </a:r>
          </a:p>
          <a:p>
            <a:r>
              <a:rPr lang="en-IN" sz="2000" b="1" dirty="0" smtClean="0">
                <a:latin typeface="Adobe Caslon Pro" pitchFamily="18" charset="0"/>
              </a:rPr>
              <a:t>Usable: 1539 LABs, with 16 counters each</a:t>
            </a:r>
            <a:endParaRPr lang="en-IN" sz="2000" b="1" dirty="0">
              <a:latin typeface="Adobe Caslon Pro" pitchFamily="18" charset="0"/>
            </a:endParaRPr>
          </a:p>
        </p:txBody>
      </p:sp>
    </p:spTree>
    <p:extLst>
      <p:ext uri="{BB962C8B-B14F-4D97-AF65-F5344CB8AC3E}">
        <p14:creationId xmlns:p14="http://schemas.microsoft.com/office/powerpoint/2010/main" val="28892037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520" y="260648"/>
            <a:ext cx="9433048" cy="79208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7" name="Oval 6"/>
          <p:cNvSpPr/>
          <p:nvPr/>
        </p:nvSpPr>
        <p:spPr>
          <a:xfrm>
            <a:off x="3353647" y="371275"/>
            <a:ext cx="500433" cy="51334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5" name="TextBox 4"/>
          <p:cNvSpPr txBox="1"/>
          <p:nvPr/>
        </p:nvSpPr>
        <p:spPr>
          <a:xfrm>
            <a:off x="4020910" y="386164"/>
            <a:ext cx="1944216" cy="646331"/>
          </a:xfrm>
          <a:prstGeom prst="rect">
            <a:avLst/>
          </a:prstGeom>
          <a:noFill/>
        </p:spPr>
        <p:txBody>
          <a:bodyPr wrap="square" rtlCol="0">
            <a:spAutoFit/>
          </a:bodyPr>
          <a:lstStyle/>
          <a:p>
            <a:r>
              <a:rPr lang="en-IN" sz="3600" dirty="0" err="1" smtClean="0">
                <a:latin typeface="Adobe Caslon Pro" pitchFamily="18" charset="0"/>
              </a:rPr>
              <a:t>Quartus</a:t>
            </a:r>
            <a:endParaRPr lang="en-IN" sz="3600" dirty="0">
              <a:latin typeface="Adobe Caslon Pro" pitchFamily="18" charset="0"/>
            </a:endParaRPr>
          </a:p>
        </p:txBody>
      </p:sp>
      <p:sp>
        <p:nvSpPr>
          <p:cNvPr id="6" name="TextBox 5"/>
          <p:cNvSpPr txBox="1"/>
          <p:nvPr/>
        </p:nvSpPr>
        <p:spPr>
          <a:xfrm>
            <a:off x="3441845" y="386164"/>
            <a:ext cx="324036" cy="461665"/>
          </a:xfrm>
          <a:prstGeom prst="rect">
            <a:avLst/>
          </a:prstGeom>
          <a:noFill/>
        </p:spPr>
        <p:txBody>
          <a:bodyPr wrap="square" rtlCol="0">
            <a:spAutoFit/>
          </a:bodyPr>
          <a:lstStyle/>
          <a:p>
            <a:r>
              <a:rPr lang="en-IN" sz="2400" dirty="0" smtClean="0"/>
              <a:t>1</a:t>
            </a:r>
            <a:endParaRPr lang="en-IN" sz="2400" dirty="0"/>
          </a:p>
        </p:txBody>
      </p:sp>
      <p:pic>
        <p:nvPicPr>
          <p:cNvPr id="4099" name="Picture 3" descr="C:\Users\Vikram\Pictures\Intern pres\e-activ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752"/>
            <a:ext cx="9144000" cy="56578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131840" y="2499225"/>
            <a:ext cx="3384376"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IN" sz="2400" b="1" dirty="0" smtClean="0">
                <a:latin typeface="Adobe Caslon Pro" pitchFamily="18" charset="0"/>
              </a:rPr>
              <a:t>16 counters in each LAB </a:t>
            </a:r>
            <a:endParaRPr lang="en-IN" sz="2400" b="1" dirty="0">
              <a:latin typeface="Adobe Caslon Pro" pitchFamily="18" charset="0"/>
            </a:endParaRPr>
          </a:p>
        </p:txBody>
      </p:sp>
    </p:spTree>
    <p:extLst>
      <p:ext uri="{BB962C8B-B14F-4D97-AF65-F5344CB8AC3E}">
        <p14:creationId xmlns:p14="http://schemas.microsoft.com/office/powerpoint/2010/main" val="14466580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520" y="260648"/>
            <a:ext cx="9433048" cy="79208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7" name="Oval 6"/>
          <p:cNvSpPr/>
          <p:nvPr/>
        </p:nvSpPr>
        <p:spPr>
          <a:xfrm>
            <a:off x="3353647" y="371275"/>
            <a:ext cx="500433" cy="51334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5" name="TextBox 4"/>
          <p:cNvSpPr txBox="1"/>
          <p:nvPr/>
        </p:nvSpPr>
        <p:spPr>
          <a:xfrm>
            <a:off x="4020910" y="386164"/>
            <a:ext cx="1944216" cy="646331"/>
          </a:xfrm>
          <a:prstGeom prst="rect">
            <a:avLst/>
          </a:prstGeom>
          <a:noFill/>
        </p:spPr>
        <p:txBody>
          <a:bodyPr wrap="square" rtlCol="0">
            <a:spAutoFit/>
          </a:bodyPr>
          <a:lstStyle/>
          <a:p>
            <a:r>
              <a:rPr lang="en-IN" sz="3600" dirty="0" err="1" smtClean="0">
                <a:latin typeface="Adobe Caslon Pro" pitchFamily="18" charset="0"/>
              </a:rPr>
              <a:t>Quartus</a:t>
            </a:r>
            <a:endParaRPr lang="en-IN" sz="3600" dirty="0">
              <a:latin typeface="Adobe Caslon Pro" pitchFamily="18" charset="0"/>
            </a:endParaRPr>
          </a:p>
        </p:txBody>
      </p:sp>
      <p:sp>
        <p:nvSpPr>
          <p:cNvPr id="6" name="TextBox 5"/>
          <p:cNvSpPr txBox="1"/>
          <p:nvPr/>
        </p:nvSpPr>
        <p:spPr>
          <a:xfrm>
            <a:off x="3441845" y="386164"/>
            <a:ext cx="324036" cy="461665"/>
          </a:xfrm>
          <a:prstGeom prst="rect">
            <a:avLst/>
          </a:prstGeom>
          <a:noFill/>
        </p:spPr>
        <p:txBody>
          <a:bodyPr wrap="square" rtlCol="0">
            <a:spAutoFit/>
          </a:bodyPr>
          <a:lstStyle/>
          <a:p>
            <a:r>
              <a:rPr lang="en-IN" sz="2400" dirty="0" smtClean="0"/>
              <a:t>1</a:t>
            </a:r>
            <a:endParaRPr lang="en-IN" sz="2400" dirty="0"/>
          </a:p>
        </p:txBody>
      </p:sp>
      <p:pic>
        <p:nvPicPr>
          <p:cNvPr id="5122" name="Picture 2" descr="C:\Users\Vikram\Pictures\Intern pres\Quartus II copy.png"/>
          <p:cNvPicPr>
            <a:picLocks noChangeAspect="1" noChangeArrowheads="1"/>
          </p:cNvPicPr>
          <p:nvPr/>
        </p:nvPicPr>
        <p:blipFill>
          <a:blip r:embed="rId2">
            <a:lum bright="70000" contrast="-70000"/>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rcRect/>
          <a:stretch>
            <a:fillRect/>
          </a:stretch>
        </p:blipFill>
        <p:spPr bwMode="auto">
          <a:xfrm>
            <a:off x="1560004" y="616996"/>
            <a:ext cx="6096000" cy="6096000"/>
          </a:xfrm>
          <a:prstGeom prst="rect">
            <a:avLst/>
          </a:prstGeom>
          <a:noFill/>
        </p:spPr>
      </p:pic>
      <p:sp>
        <p:nvSpPr>
          <p:cNvPr id="2" name="TextBox 1"/>
          <p:cNvSpPr txBox="1"/>
          <p:nvPr/>
        </p:nvSpPr>
        <p:spPr>
          <a:xfrm>
            <a:off x="1888559" y="2708920"/>
            <a:ext cx="5820308" cy="2246769"/>
          </a:xfrm>
          <a:prstGeom prst="rect">
            <a:avLst/>
          </a:prstGeom>
          <a:noFill/>
        </p:spPr>
        <p:txBody>
          <a:bodyPr wrap="square" rtlCol="0">
            <a:spAutoFit/>
          </a:bodyPr>
          <a:lstStyle/>
          <a:p>
            <a:pPr marL="285750" indent="-285750">
              <a:buFont typeface="Arial" pitchFamily="34" charset="0"/>
              <a:buChar char="•"/>
            </a:pPr>
            <a:r>
              <a:rPr lang="en-IN" sz="2800" dirty="0" smtClean="0">
                <a:latin typeface="Adobe Caslon Pro" pitchFamily="18" charset="0"/>
              </a:rPr>
              <a:t>Compile t</a:t>
            </a:r>
            <a:r>
              <a:rPr lang="en-IN" sz="2800" dirty="0" smtClean="0">
                <a:latin typeface="Adobe Caslon Pro" pitchFamily="18" charset="0"/>
              </a:rPr>
              <a:t>h</a:t>
            </a:r>
            <a:r>
              <a:rPr lang="en-IN" sz="2800" dirty="0" smtClean="0">
                <a:latin typeface="Adobe Caslon Pro" pitchFamily="18" charset="0"/>
              </a:rPr>
              <a:t>e confi</a:t>
            </a:r>
            <a:r>
              <a:rPr lang="en-IN" sz="2800" dirty="0" smtClean="0">
                <a:latin typeface="Adobe Caslon Pro" pitchFamily="18" charset="0"/>
              </a:rPr>
              <a:t>g</a:t>
            </a:r>
            <a:r>
              <a:rPr lang="en-IN" sz="2800" dirty="0" smtClean="0">
                <a:latin typeface="Adobe Caslon Pro" pitchFamily="18" charset="0"/>
              </a:rPr>
              <a:t>uration </a:t>
            </a:r>
          </a:p>
          <a:p>
            <a:pPr marL="285750" indent="-285750">
              <a:buFont typeface="Arial" pitchFamily="34" charset="0"/>
              <a:buChar char="•"/>
            </a:pPr>
            <a:endParaRPr lang="en-IN" sz="2800" dirty="0">
              <a:latin typeface="Adobe Caslon Pro" pitchFamily="18" charset="0"/>
            </a:endParaRPr>
          </a:p>
          <a:p>
            <a:pPr marL="285750" indent="-285750">
              <a:buFont typeface="Arial" pitchFamily="34" charset="0"/>
              <a:buChar char="•"/>
            </a:pPr>
            <a:r>
              <a:rPr lang="en-IN" sz="2800" dirty="0" smtClean="0">
                <a:latin typeface="Adobe Caslon Pro" pitchFamily="18" charset="0"/>
              </a:rPr>
              <a:t>Generate *.</a:t>
            </a:r>
            <a:r>
              <a:rPr lang="en-IN" sz="2800" dirty="0" err="1" smtClean="0">
                <a:latin typeface="Adobe Caslon Pro" pitchFamily="18" charset="0"/>
              </a:rPr>
              <a:t>sof</a:t>
            </a:r>
            <a:r>
              <a:rPr lang="en-IN" sz="2800" dirty="0" smtClean="0">
                <a:latin typeface="Adobe Caslon Pro" pitchFamily="18" charset="0"/>
              </a:rPr>
              <a:t> file</a:t>
            </a:r>
          </a:p>
          <a:p>
            <a:pPr marL="285750" indent="-285750">
              <a:buFont typeface="Arial" pitchFamily="34" charset="0"/>
              <a:buChar char="•"/>
            </a:pPr>
            <a:endParaRPr lang="en-IN" sz="2800" dirty="0">
              <a:latin typeface="Adobe Caslon Pro" pitchFamily="18" charset="0"/>
            </a:endParaRPr>
          </a:p>
          <a:p>
            <a:pPr marL="285750" indent="-285750">
              <a:buFont typeface="Arial" pitchFamily="34" charset="0"/>
              <a:buChar char="•"/>
            </a:pPr>
            <a:r>
              <a:rPr lang="en-IN" sz="2800" dirty="0" smtClean="0">
                <a:latin typeface="Adobe Caslon Pro" pitchFamily="18" charset="0"/>
              </a:rPr>
              <a:t>Program t</a:t>
            </a:r>
            <a:r>
              <a:rPr lang="en-IN" sz="2800" dirty="0" smtClean="0">
                <a:latin typeface="Adobe Caslon Pro" pitchFamily="18" charset="0"/>
              </a:rPr>
              <a:t>h</a:t>
            </a:r>
            <a:r>
              <a:rPr lang="en-IN" sz="2800" dirty="0" smtClean="0">
                <a:latin typeface="Adobe Caslon Pro" pitchFamily="18" charset="0"/>
              </a:rPr>
              <a:t>e FPGA </a:t>
            </a:r>
            <a:endParaRPr lang="en-IN" sz="2800" dirty="0">
              <a:latin typeface="Adobe Caslon Pro" pitchFamily="18" charset="0"/>
            </a:endParaRPr>
          </a:p>
        </p:txBody>
      </p:sp>
    </p:spTree>
    <p:extLst>
      <p:ext uri="{BB962C8B-B14F-4D97-AF65-F5344CB8AC3E}">
        <p14:creationId xmlns:p14="http://schemas.microsoft.com/office/powerpoint/2010/main" val="1446658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520" y="55741"/>
            <a:ext cx="9433048" cy="79208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7" name="Oval 6"/>
          <p:cNvSpPr/>
          <p:nvPr/>
        </p:nvSpPr>
        <p:spPr>
          <a:xfrm>
            <a:off x="3353647" y="195111"/>
            <a:ext cx="500433" cy="51334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5" name="TextBox 4"/>
          <p:cNvSpPr txBox="1"/>
          <p:nvPr/>
        </p:nvSpPr>
        <p:spPr>
          <a:xfrm>
            <a:off x="4020910" y="262389"/>
            <a:ext cx="1944216" cy="646331"/>
          </a:xfrm>
          <a:prstGeom prst="rect">
            <a:avLst/>
          </a:prstGeom>
          <a:noFill/>
        </p:spPr>
        <p:txBody>
          <a:bodyPr wrap="square" rtlCol="0">
            <a:spAutoFit/>
          </a:bodyPr>
          <a:lstStyle/>
          <a:p>
            <a:r>
              <a:rPr lang="en-IN" sz="3600" dirty="0" smtClean="0">
                <a:latin typeface="Adobe Caslon Pro" pitchFamily="18" charset="0"/>
              </a:rPr>
              <a:t>FP</a:t>
            </a:r>
            <a:r>
              <a:rPr lang="en-IN" sz="3600" dirty="0" smtClean="0">
                <a:latin typeface="Adobe Caslon Pro" pitchFamily="18" charset="0"/>
              </a:rPr>
              <a:t>GA</a:t>
            </a:r>
            <a:endParaRPr lang="en-IN" sz="3600" dirty="0">
              <a:latin typeface="Adobe Caslon Pro" pitchFamily="18" charset="0"/>
            </a:endParaRPr>
          </a:p>
        </p:txBody>
      </p:sp>
      <p:sp>
        <p:nvSpPr>
          <p:cNvPr id="6" name="TextBox 5"/>
          <p:cNvSpPr txBox="1"/>
          <p:nvPr/>
        </p:nvSpPr>
        <p:spPr>
          <a:xfrm>
            <a:off x="3441845" y="194264"/>
            <a:ext cx="324036" cy="461665"/>
          </a:xfrm>
          <a:prstGeom prst="rect">
            <a:avLst/>
          </a:prstGeom>
          <a:noFill/>
        </p:spPr>
        <p:txBody>
          <a:bodyPr wrap="square" rtlCol="0">
            <a:spAutoFit/>
          </a:bodyPr>
          <a:lstStyle/>
          <a:p>
            <a:r>
              <a:rPr lang="en-IN" sz="2400" dirty="0" smtClean="0"/>
              <a:t>2</a:t>
            </a:r>
            <a:endParaRPr lang="en-IN" sz="2400" dirty="0"/>
          </a:p>
        </p:txBody>
      </p:sp>
      <p:pic>
        <p:nvPicPr>
          <p:cNvPr id="6146" name="Picture 2" descr="C:\Users\Vikram\Pictures\Intern pres\e-Altera FPGA Starter Board Reference Manual-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032495"/>
            <a:ext cx="7704856" cy="5813550"/>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4993018" y="1268760"/>
            <a:ext cx="1451190" cy="432048"/>
          </a:xfrm>
          <a:prstGeom prst="round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4179732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descr="C:\Users\Vikram\Pictures\Intern pres\wave copy.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flipH="1">
            <a:off x="0" y="1135861"/>
            <a:ext cx="9144000" cy="2869203"/>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C:\Users\Vikram\Pictures\Intern pres\wave copy.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0" y="3798734"/>
            <a:ext cx="9252520" cy="30866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08520" y="55741"/>
            <a:ext cx="9433048" cy="79208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7" name="Oval 6"/>
          <p:cNvSpPr/>
          <p:nvPr/>
        </p:nvSpPr>
        <p:spPr>
          <a:xfrm>
            <a:off x="2949010" y="195111"/>
            <a:ext cx="500433" cy="51334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5" name="TextBox 4"/>
          <p:cNvSpPr txBox="1"/>
          <p:nvPr/>
        </p:nvSpPr>
        <p:spPr>
          <a:xfrm>
            <a:off x="3540371" y="214505"/>
            <a:ext cx="2711330" cy="646331"/>
          </a:xfrm>
          <a:prstGeom prst="rect">
            <a:avLst/>
          </a:prstGeom>
          <a:noFill/>
        </p:spPr>
        <p:txBody>
          <a:bodyPr wrap="square" rtlCol="0">
            <a:spAutoFit/>
          </a:bodyPr>
          <a:lstStyle/>
          <a:p>
            <a:r>
              <a:rPr lang="en-IN" sz="3600" dirty="0" smtClean="0">
                <a:latin typeface="Adobe Caslon Pro" pitchFamily="18" charset="0"/>
              </a:rPr>
              <a:t>Oscilloscope</a:t>
            </a:r>
            <a:endParaRPr lang="en-IN" sz="3600" dirty="0">
              <a:latin typeface="Adobe Caslon Pro" pitchFamily="18" charset="0"/>
            </a:endParaRPr>
          </a:p>
        </p:txBody>
      </p:sp>
      <p:sp>
        <p:nvSpPr>
          <p:cNvPr id="6" name="TextBox 5"/>
          <p:cNvSpPr txBox="1"/>
          <p:nvPr/>
        </p:nvSpPr>
        <p:spPr>
          <a:xfrm>
            <a:off x="3037209" y="194264"/>
            <a:ext cx="324036" cy="461665"/>
          </a:xfrm>
          <a:prstGeom prst="rect">
            <a:avLst/>
          </a:prstGeom>
          <a:noFill/>
        </p:spPr>
        <p:txBody>
          <a:bodyPr wrap="square" rtlCol="0">
            <a:spAutoFit/>
          </a:bodyPr>
          <a:lstStyle/>
          <a:p>
            <a:r>
              <a:rPr lang="en-IN" sz="2400" dirty="0" smtClean="0"/>
              <a:t>3</a:t>
            </a:r>
            <a:endParaRPr lang="en-IN" sz="2400" dirty="0"/>
          </a:p>
        </p:txBody>
      </p:sp>
      <p:pic>
        <p:nvPicPr>
          <p:cNvPr id="8" name="Picture 8" descr="C:\Users\Vikram\Pictures\Intern pres\oscilloscope cop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544" y="1555991"/>
            <a:ext cx="5472608" cy="41052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716016" y="1555991"/>
            <a:ext cx="3960440" cy="4985980"/>
          </a:xfrm>
          <a:prstGeom prst="rect">
            <a:avLst/>
          </a:prstGeom>
          <a:noFill/>
        </p:spPr>
        <p:txBody>
          <a:bodyPr wrap="square" rtlCol="0">
            <a:spAutoFit/>
          </a:bodyPr>
          <a:lstStyle/>
          <a:p>
            <a:pPr marL="285750" indent="-285750">
              <a:buFont typeface="Arial" pitchFamily="34" charset="0"/>
              <a:buChar char="•"/>
            </a:pPr>
            <a:r>
              <a:rPr lang="en-IN" sz="2000" b="1" u="sng" dirty="0" smtClean="0">
                <a:effectLst>
                  <a:outerShdw dir="660000" sx="101000" sy="101000" algn="ctr" rotWithShape="0">
                    <a:srgbClr val="000000">
                      <a:alpha val="75000"/>
                    </a:srgbClr>
                  </a:outerShdw>
                </a:effectLst>
                <a:latin typeface="Adobe Caslon Pro" pitchFamily="18" charset="0"/>
              </a:rPr>
              <a:t>TIMEBASE:</a:t>
            </a:r>
          </a:p>
          <a:p>
            <a:pPr lvl="1"/>
            <a:r>
              <a:rPr lang="en-IN" sz="2000" dirty="0" smtClean="0">
                <a:effectLst>
                  <a:outerShdw dir="660000" sx="101000" sy="101000" algn="ctr" rotWithShape="0">
                    <a:srgbClr val="000000">
                      <a:alpha val="75000"/>
                    </a:srgbClr>
                  </a:outerShdw>
                </a:effectLst>
                <a:latin typeface="Adobe Caslon Pro" pitchFamily="18" charset="0"/>
              </a:rPr>
              <a:t>Trigger-mode; Repetitive sampling; 200ns range</a:t>
            </a:r>
          </a:p>
          <a:p>
            <a:endParaRPr lang="en-IN" sz="2000" dirty="0">
              <a:effectLst>
                <a:outerShdw dir="660000" sx="101000" sy="101000" algn="ctr" rotWithShape="0">
                  <a:srgbClr val="000000">
                    <a:alpha val="75000"/>
                  </a:srgbClr>
                </a:outerShdw>
              </a:effectLst>
              <a:latin typeface="Adobe Caslon Pro" pitchFamily="18" charset="0"/>
            </a:endParaRPr>
          </a:p>
          <a:p>
            <a:pPr marL="285750" indent="-285750">
              <a:buFont typeface="Arial" pitchFamily="34" charset="0"/>
              <a:buChar char="•"/>
            </a:pPr>
            <a:r>
              <a:rPr lang="en-IN" sz="2000" b="1" u="sng" dirty="0" smtClean="0">
                <a:effectLst>
                  <a:outerShdw dir="660000" sx="101000" sy="101000" algn="ctr" rotWithShape="0">
                    <a:srgbClr val="000000">
                      <a:alpha val="75000"/>
                    </a:srgbClr>
                  </a:outerShdw>
                </a:effectLst>
                <a:latin typeface="Adobe Caslon Pro" pitchFamily="18" charset="0"/>
              </a:rPr>
              <a:t>CHANNEL:</a:t>
            </a:r>
          </a:p>
          <a:p>
            <a:pPr lvl="1"/>
            <a:r>
              <a:rPr lang="en-IN" sz="2000" dirty="0" smtClean="0">
                <a:effectLst>
                  <a:outerShdw dir="660000" sx="101000" sy="101000" algn="ctr" rotWithShape="0">
                    <a:srgbClr val="000000">
                      <a:alpha val="75000"/>
                    </a:srgbClr>
                  </a:outerShdw>
                </a:effectLst>
                <a:latin typeface="Adobe Caslon Pro" pitchFamily="18" charset="0"/>
              </a:rPr>
              <a:t>72 mV/div;  1.2V DC Offset; </a:t>
            </a:r>
          </a:p>
          <a:p>
            <a:pPr lvl="1"/>
            <a:r>
              <a:rPr lang="en-IN" sz="2000" dirty="0" smtClean="0">
                <a:effectLst>
                  <a:outerShdw dir="660000" sx="101000" sy="101000" algn="ctr" rotWithShape="0">
                    <a:srgbClr val="000000">
                      <a:alpha val="75000"/>
                    </a:srgbClr>
                  </a:outerShdw>
                </a:effectLst>
                <a:latin typeface="Adobe Caslon Pro" pitchFamily="18" charset="0"/>
              </a:rPr>
              <a:t>DC Couplin</a:t>
            </a:r>
            <a:r>
              <a:rPr lang="en-IN" sz="2000" dirty="0" smtClean="0">
                <a:effectLst>
                  <a:outerShdw dir="660000" sx="101000" sy="101000" algn="ctr" rotWithShape="0">
                    <a:srgbClr val="000000">
                      <a:alpha val="75000"/>
                    </a:srgbClr>
                  </a:outerShdw>
                </a:effectLst>
                <a:latin typeface="Adobe Caslon Pro" pitchFamily="18" charset="0"/>
              </a:rPr>
              <a:t>g</a:t>
            </a:r>
          </a:p>
          <a:p>
            <a:endParaRPr lang="en-IN" sz="2000" dirty="0">
              <a:effectLst>
                <a:outerShdw dir="660000" sx="101000" sy="101000" algn="ctr" rotWithShape="0">
                  <a:srgbClr val="000000">
                    <a:alpha val="75000"/>
                  </a:srgbClr>
                </a:outerShdw>
              </a:effectLst>
              <a:latin typeface="Adobe Caslon Pro" pitchFamily="18" charset="0"/>
            </a:endParaRPr>
          </a:p>
          <a:p>
            <a:pPr marL="285750" indent="-285750">
              <a:buFont typeface="Arial" pitchFamily="34" charset="0"/>
              <a:buChar char="•"/>
            </a:pPr>
            <a:r>
              <a:rPr lang="en-IN" sz="2000" b="1" u="sng" dirty="0" smtClean="0">
                <a:effectLst>
                  <a:outerShdw dir="660000" sx="101000" sy="101000" algn="ctr" rotWithShape="0">
                    <a:srgbClr val="000000">
                      <a:alpha val="75000"/>
                    </a:srgbClr>
                  </a:outerShdw>
                </a:effectLst>
                <a:latin typeface="Adobe Caslon Pro" pitchFamily="18" charset="0"/>
              </a:rPr>
              <a:t>TRIGGER:</a:t>
            </a:r>
          </a:p>
          <a:p>
            <a:pPr lvl="1"/>
            <a:r>
              <a:rPr lang="en-IN" sz="2000" dirty="0" smtClean="0">
                <a:effectLst>
                  <a:outerShdw dir="660000" sx="101000" sy="101000" algn="ctr" rotWithShape="0">
                    <a:srgbClr val="000000">
                      <a:alpha val="75000"/>
                    </a:srgbClr>
                  </a:outerShdw>
                </a:effectLst>
                <a:latin typeface="Adobe Caslon Pro" pitchFamily="18" charset="0"/>
              </a:rPr>
              <a:t>Ed</a:t>
            </a:r>
            <a:r>
              <a:rPr lang="en-IN" sz="2000" dirty="0" smtClean="0">
                <a:effectLst>
                  <a:outerShdw dir="660000" sx="101000" sy="101000" algn="ctr" rotWithShape="0">
                    <a:srgbClr val="000000">
                      <a:alpha val="75000"/>
                    </a:srgbClr>
                  </a:outerShdw>
                </a:effectLst>
                <a:latin typeface="Adobe Caslon Pro" pitchFamily="18" charset="0"/>
              </a:rPr>
              <a:t>ge-triggered</a:t>
            </a:r>
          </a:p>
          <a:p>
            <a:endParaRPr lang="en-IN" sz="2000" dirty="0">
              <a:effectLst>
                <a:outerShdw dir="660000" sx="101000" sy="101000" algn="ctr" rotWithShape="0">
                  <a:srgbClr val="000000">
                    <a:alpha val="75000"/>
                  </a:srgbClr>
                </a:outerShdw>
              </a:effectLst>
              <a:latin typeface="Adobe Caslon Pro" pitchFamily="18" charset="0"/>
            </a:endParaRPr>
          </a:p>
          <a:p>
            <a:pPr marL="285750" indent="-285750">
              <a:buFont typeface="Arial" pitchFamily="34" charset="0"/>
              <a:buChar char="•"/>
            </a:pPr>
            <a:r>
              <a:rPr lang="en-IN" sz="2000" b="1" u="sng" dirty="0" smtClean="0">
                <a:effectLst>
                  <a:outerShdw dir="660000" sx="101000" sy="101000" algn="ctr" rotWithShape="0">
                    <a:srgbClr val="000000">
                      <a:alpha val="75000"/>
                    </a:srgbClr>
                  </a:outerShdw>
                </a:effectLst>
                <a:latin typeface="Adobe Caslon Pro" pitchFamily="18" charset="0"/>
              </a:rPr>
              <a:t>ACQUIRE:</a:t>
            </a:r>
          </a:p>
          <a:p>
            <a:pPr lvl="1"/>
            <a:r>
              <a:rPr lang="en-IN" sz="2000" dirty="0" smtClean="0">
                <a:effectLst>
                  <a:outerShdw dir="660000" sx="101000" sy="101000" algn="ctr" rotWithShape="0">
                    <a:srgbClr val="000000">
                      <a:alpha val="75000"/>
                    </a:srgbClr>
                  </a:outerShdw>
                </a:effectLst>
                <a:latin typeface="Adobe Caslon Pro" pitchFamily="18" charset="0"/>
              </a:rPr>
              <a:t>1024 avera</a:t>
            </a:r>
            <a:r>
              <a:rPr lang="en-IN" sz="2000" dirty="0" smtClean="0">
                <a:effectLst>
                  <a:outerShdw dir="660000" sx="101000" sy="101000" algn="ctr" rotWithShape="0">
                    <a:srgbClr val="000000">
                      <a:alpha val="75000"/>
                    </a:srgbClr>
                  </a:outerShdw>
                </a:effectLst>
                <a:latin typeface="Adobe Caslon Pro" pitchFamily="18" charset="0"/>
              </a:rPr>
              <a:t>g</a:t>
            </a:r>
            <a:r>
              <a:rPr lang="en-IN" sz="2000" dirty="0" smtClean="0">
                <a:effectLst>
                  <a:outerShdw dir="660000" sx="101000" sy="101000" algn="ctr" rotWithShape="0">
                    <a:srgbClr val="000000">
                      <a:alpha val="75000"/>
                    </a:srgbClr>
                  </a:outerShdw>
                </a:effectLst>
                <a:latin typeface="Adobe Caslon Pro" pitchFamily="18" charset="0"/>
              </a:rPr>
              <a:t>es of 500 points</a:t>
            </a:r>
          </a:p>
          <a:p>
            <a:endParaRPr lang="en-IN" sz="2000" dirty="0">
              <a:effectLst>
                <a:outerShdw dir="660000" sx="101000" sy="101000" algn="ctr" rotWithShape="0">
                  <a:srgbClr val="000000">
                    <a:alpha val="75000"/>
                  </a:srgbClr>
                </a:outerShdw>
              </a:effectLst>
              <a:latin typeface="Adobe Caslon Pro" pitchFamily="18" charset="0"/>
            </a:endParaRPr>
          </a:p>
          <a:p>
            <a:pPr marL="285750" indent="-285750">
              <a:buFont typeface="Arial" pitchFamily="34" charset="0"/>
              <a:buChar char="•"/>
            </a:pPr>
            <a:r>
              <a:rPr lang="en-IN" sz="2000" b="1" u="sng" dirty="0" smtClean="0">
                <a:effectLst>
                  <a:outerShdw dir="660000" sx="101000" sy="101000" algn="ctr" rotWithShape="0">
                    <a:srgbClr val="000000">
                      <a:alpha val="75000"/>
                    </a:srgbClr>
                  </a:outerShdw>
                </a:effectLst>
                <a:latin typeface="Adobe Caslon Pro" pitchFamily="18" charset="0"/>
              </a:rPr>
              <a:t>FORMAT:</a:t>
            </a:r>
          </a:p>
          <a:p>
            <a:pPr lvl="1"/>
            <a:r>
              <a:rPr lang="en-IN" sz="2000" dirty="0" smtClean="0">
                <a:effectLst>
                  <a:outerShdw dir="660000" sx="101000" sy="101000" algn="ctr" rotWithShape="0">
                    <a:srgbClr val="000000">
                      <a:alpha val="75000"/>
                    </a:srgbClr>
                  </a:outerShdw>
                </a:effectLst>
                <a:latin typeface="Adobe Caslon Pro" pitchFamily="18" charset="0"/>
              </a:rPr>
              <a:t>ASCII</a:t>
            </a:r>
            <a:endParaRPr lang="en-IN" sz="2000" dirty="0">
              <a:effectLst>
                <a:outerShdw dir="660000" sx="101000" sy="101000" algn="ctr" rotWithShape="0">
                  <a:srgbClr val="000000">
                    <a:alpha val="75000"/>
                  </a:srgbClr>
                </a:outerShdw>
              </a:effectLst>
              <a:latin typeface="Adobe Caslon Pro" pitchFamily="18" charset="0"/>
            </a:endParaRPr>
          </a:p>
        </p:txBody>
      </p:sp>
    </p:spTree>
    <p:extLst>
      <p:ext uri="{BB962C8B-B14F-4D97-AF65-F5344CB8AC3E}">
        <p14:creationId xmlns:p14="http://schemas.microsoft.com/office/powerpoint/2010/main" val="17625617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descr="C:\Users\Vikram\Pictures\Intern pres\wave copy.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flipH="1">
            <a:off x="0" y="1135861"/>
            <a:ext cx="9144000" cy="2869203"/>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C:\Users\Vikram\Pictures\Intern pres\wave copy.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0" y="3798734"/>
            <a:ext cx="9252520" cy="30866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08520" y="55741"/>
            <a:ext cx="9433048" cy="79208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7" name="Oval 6"/>
          <p:cNvSpPr/>
          <p:nvPr/>
        </p:nvSpPr>
        <p:spPr>
          <a:xfrm>
            <a:off x="2949010" y="195111"/>
            <a:ext cx="500433" cy="51334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5" name="TextBox 4"/>
          <p:cNvSpPr txBox="1"/>
          <p:nvPr/>
        </p:nvSpPr>
        <p:spPr>
          <a:xfrm>
            <a:off x="3540371" y="214505"/>
            <a:ext cx="2711330" cy="646331"/>
          </a:xfrm>
          <a:prstGeom prst="rect">
            <a:avLst/>
          </a:prstGeom>
          <a:noFill/>
        </p:spPr>
        <p:txBody>
          <a:bodyPr wrap="square" rtlCol="0">
            <a:spAutoFit/>
          </a:bodyPr>
          <a:lstStyle/>
          <a:p>
            <a:r>
              <a:rPr lang="en-IN" sz="3600" dirty="0" smtClean="0">
                <a:latin typeface="Adobe Caslon Pro" pitchFamily="18" charset="0"/>
              </a:rPr>
              <a:t>Oscilloscope</a:t>
            </a:r>
            <a:endParaRPr lang="en-IN" sz="3600" dirty="0">
              <a:latin typeface="Adobe Caslon Pro" pitchFamily="18" charset="0"/>
            </a:endParaRPr>
          </a:p>
        </p:txBody>
      </p:sp>
      <p:sp>
        <p:nvSpPr>
          <p:cNvPr id="6" name="TextBox 5"/>
          <p:cNvSpPr txBox="1"/>
          <p:nvPr/>
        </p:nvSpPr>
        <p:spPr>
          <a:xfrm>
            <a:off x="3037209" y="194264"/>
            <a:ext cx="324036" cy="461665"/>
          </a:xfrm>
          <a:prstGeom prst="rect">
            <a:avLst/>
          </a:prstGeom>
          <a:noFill/>
        </p:spPr>
        <p:txBody>
          <a:bodyPr wrap="square" rtlCol="0">
            <a:spAutoFit/>
          </a:bodyPr>
          <a:lstStyle/>
          <a:p>
            <a:r>
              <a:rPr lang="en-IN" sz="2400" dirty="0" smtClean="0"/>
              <a:t>3</a:t>
            </a:r>
            <a:endParaRPr lang="en-IN" sz="2400" dirty="0"/>
          </a:p>
        </p:txBody>
      </p:sp>
      <p:sp>
        <p:nvSpPr>
          <p:cNvPr id="3" name="TextBox 2"/>
          <p:cNvSpPr txBox="1"/>
          <p:nvPr/>
        </p:nvSpPr>
        <p:spPr>
          <a:xfrm>
            <a:off x="251520" y="1135861"/>
            <a:ext cx="8640960" cy="5693866"/>
          </a:xfrm>
          <a:prstGeom prst="rect">
            <a:avLst/>
          </a:prstGeom>
          <a:noFill/>
        </p:spPr>
        <p:txBody>
          <a:bodyPr wrap="square" rtlCol="0">
            <a:spAutoFit/>
          </a:bodyPr>
          <a:lstStyle/>
          <a:p>
            <a:pPr algn="just"/>
            <a:r>
              <a:rPr lang="en-IN" sz="1300" dirty="0" smtClean="0"/>
              <a:t>11327 12012 12805 13447 14076 14734 15273 15716 16095 16384 16664 16801 16827 16681 16347 15994 15474 15000 14594 14231 14087 13839 13507 12996 12305 11700 10731 9791 9006 8607 8589 8998 9603 10458 11468 12579 14018 15582 17145 19019 20829 22452 23724 24541 24728 24475 23471 22052 20204 18200 16491 14773 12977 11353 10034 9195 8654 8390 8374 8570 8930 9403 9921 10502 11122 11786 12514 13129 13901 14609 15214 15656 15966 16382 16744 17207 17710 18183 18823 19537 20255 20981 21627 22053 22068 21772 20943 19761 18154 16438 15151 13695 12354 11194 10271 9673 9234 8971 8880 8965 9307 9764 10278 10961 11691 12572 13488 14259 15239 16219 17236 18034 18683 19059 19166 19044 18616 17999 17233 16405 15635 14852 14099 13391 12468 11648 10715 9840 9148 8713 8718 8868 9203 9672 10259 11165 12175 13528 15041 16527 18260 19719 20893 21696 22065 22016 21536 20845 19889 18885 17951 17109 16306 15504 14780 14319 13896 13577 13305 12911 12665 12238 11764 11275 10855 10733 10673 10861 11214 11719 12306 12892 13577 14278 15115 15995 16838 17974 19124 20077 20887 21584 22083 22203 21864 21189 19884 18227 16199 14453 12689 10968 9539 8442 7834 7665 7817 8339 9092 9952 10904 11695 12283 12765 13217 13706 14205 14775 15512 16205 16928 17615 18150 18554 18592 18591 18230 17722 16981 16150 15442 14818 14184 13538 13075 12748 12376 12062 11657 11328 11143 10961 10991 11146 11478 12168 13155 14430 15778 17104 18508 19676 20403 20838 20863 20562 19929 19014 17899 16747 15687 14739 13639 12426 11578 10991 10461 10196 10015 10038 10168 10265 10455 10750 11106 11623 12213 12885 13765 14548 15319 15933 16488 17170 17796 18619 19417 20143 20854 21350 21754 21940 22028 21900 21551 20878 19759 18325 16515 15047 13503 11913 10584 9515 8909 8610 8505 8646 8993 9397 9962 10465 10985 11435 11882 12477 13069 13736 14333 15152 15991 16818 17495 18014 18371 18427 18237 17854 17304 16704 16053 15317 14581 13753 13004 12160 11183 10187 9341 8782 8625 8685 8931 9407 10105 11085 12273 13701 15271 16853 18536 19997 21122 21890 22174 22081 21513 20703 19720 18608 17620 16725 15846 15063 14389 13942 13589 13402 13201 13022 12809 12445 12025 11552 11244 11071 10966 11042 11272 11686 12144 12590 13133 13783 14569 15505 16417 17405 18630 19639 20514 21243 21856 22164 22016 21532 20460 19019 17268 15718 14319 12808 11645 10766 10311 10094 10034 10135 10398 10811 11361 12015 12805 13460 14111 14793 15252 15744 16125 16419 16699 16774 16855 16690 16421 15987 15470 14997 14581 14305 14061 13823 13478 12959 12365 11698 10732 9756 8992 8635 8604 8986 9563 10423 11447 12590 13957 15558 17110 19030 20833 22411 23725 24564 24771 24507 23487 22122 20254 18283 16505 14811 13029 11399 10110 9211 8666 8356 8341 8585 8920 9376 9856 10446 11126 11793 12443 13096 13861 14615 15208 15604 15989 16357 16784 17187 17672 18235 18804 19550 20235 20963 21640 22041 22101 21812 21046 19787 18231 16488 15223 13779 12351 11242 10300 9693 9209 8940 8866 </a:t>
            </a:r>
            <a:endParaRPr lang="en-IN" sz="1300" dirty="0"/>
          </a:p>
        </p:txBody>
      </p:sp>
    </p:spTree>
    <p:extLst>
      <p:ext uri="{BB962C8B-B14F-4D97-AF65-F5344CB8AC3E}">
        <p14:creationId xmlns:p14="http://schemas.microsoft.com/office/powerpoint/2010/main" val="25296837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520" y="55741"/>
            <a:ext cx="9433048" cy="79208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7" name="Oval 6"/>
          <p:cNvSpPr/>
          <p:nvPr/>
        </p:nvSpPr>
        <p:spPr>
          <a:xfrm>
            <a:off x="2949010" y="195111"/>
            <a:ext cx="500433" cy="51334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5" name="TextBox 4"/>
          <p:cNvSpPr txBox="1"/>
          <p:nvPr/>
        </p:nvSpPr>
        <p:spPr>
          <a:xfrm>
            <a:off x="3540371" y="262389"/>
            <a:ext cx="2711330" cy="646331"/>
          </a:xfrm>
          <a:prstGeom prst="rect">
            <a:avLst/>
          </a:prstGeom>
          <a:noFill/>
        </p:spPr>
        <p:txBody>
          <a:bodyPr wrap="square" rtlCol="0">
            <a:spAutoFit/>
          </a:bodyPr>
          <a:lstStyle/>
          <a:p>
            <a:r>
              <a:rPr lang="en-IN" sz="3600" dirty="0" smtClean="0">
                <a:latin typeface="Adobe Caslon Pro" pitchFamily="18" charset="0"/>
              </a:rPr>
              <a:t>MATLAB</a:t>
            </a:r>
            <a:endParaRPr lang="en-IN" sz="3600" dirty="0">
              <a:latin typeface="Adobe Caslon Pro" pitchFamily="18" charset="0"/>
            </a:endParaRPr>
          </a:p>
        </p:txBody>
      </p:sp>
      <p:sp>
        <p:nvSpPr>
          <p:cNvPr id="6" name="TextBox 5"/>
          <p:cNvSpPr txBox="1"/>
          <p:nvPr/>
        </p:nvSpPr>
        <p:spPr>
          <a:xfrm>
            <a:off x="3037209" y="194264"/>
            <a:ext cx="324036" cy="461665"/>
          </a:xfrm>
          <a:prstGeom prst="rect">
            <a:avLst/>
          </a:prstGeom>
          <a:noFill/>
        </p:spPr>
        <p:txBody>
          <a:bodyPr wrap="square" rtlCol="0">
            <a:spAutoFit/>
          </a:bodyPr>
          <a:lstStyle/>
          <a:p>
            <a:r>
              <a:rPr lang="en-IN" sz="2400" dirty="0" smtClean="0"/>
              <a:t>4</a:t>
            </a:r>
            <a:endParaRPr lang="en-IN" sz="2400" dirty="0"/>
          </a:p>
        </p:txBody>
      </p:sp>
      <p:pic>
        <p:nvPicPr>
          <p:cNvPr id="8195" name="Picture 3" descr="C:\Users\Vikram\Pictures\Intern pres\E-wav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012262"/>
            <a:ext cx="8820472" cy="572910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9" descr="C:\Users\Vikram\Pictures\Intern pres\matlab_logo copy.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106" y="55741"/>
            <a:ext cx="2164904" cy="162232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43585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TotalTime>
  <Words>697</Words>
  <Application>Microsoft Office PowerPoint</Application>
  <PresentationFormat>On-screen Show (4:3)</PresentationFormat>
  <Paragraphs>82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An Automated Flow for Intra-Die Power Variation Measurement in FPGAs</vt:lpstr>
      <vt:lpstr>The 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Flow</vt:lpstr>
      <vt:lpstr>Limitations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Automated Flow for Intra-Die Power Variation Measurement in FPGAs</dc:title>
  <dc:creator>Vikram</dc:creator>
  <cp:lastModifiedBy>Vikram</cp:lastModifiedBy>
  <cp:revision>21</cp:revision>
  <dcterms:created xsi:type="dcterms:W3CDTF">2011-07-04T21:51:52Z</dcterms:created>
  <dcterms:modified xsi:type="dcterms:W3CDTF">2011-07-05T01:15:40Z</dcterms:modified>
</cp:coreProperties>
</file>