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57" r:id="rId4"/>
    <p:sldId id="258" r:id="rId5"/>
    <p:sldId id="259" r:id="rId6"/>
    <p:sldId id="271" r:id="rId7"/>
    <p:sldId id="261" r:id="rId8"/>
    <p:sldId id="266" r:id="rId9"/>
    <p:sldId id="275" r:id="rId10"/>
    <p:sldId id="262" r:id="rId11"/>
    <p:sldId id="263" r:id="rId12"/>
    <p:sldId id="270" r:id="rId13"/>
    <p:sldId id="276" r:id="rId14"/>
    <p:sldId id="264" r:id="rId15"/>
    <p:sldId id="267" r:id="rId16"/>
    <p:sldId id="268" r:id="rId17"/>
    <p:sldId id="278" r:id="rId18"/>
    <p:sldId id="277" r:id="rId19"/>
    <p:sldId id="269" r:id="rId20"/>
    <p:sldId id="273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E06-9471-4498-9D71-E3EAC50D92C0}" type="datetimeFigureOut">
              <a:rPr lang="en-IN" smtClean="0"/>
              <a:t>15-09-2013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2AB5-9293-43A0-BDEC-D4EE3B665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9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AB5-9293-43A0-BDEC-D4EE3B6652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latin typeface="Josefin Slab" pitchFamily="2" charset="0"/>
                <a:ea typeface="Josefin Slab" pitchFamily="2" charset="0"/>
              </a:rPr>
              <a:t>Towards Implementing Carry-Free Primitives for Prime Field</a:t>
            </a:r>
            <a:endParaRPr lang="en-IN" sz="3200" b="1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114800"/>
            <a:ext cx="7772400" cy="924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" y="433543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b</a:t>
            </a:r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y Vikram Voleti</a:t>
            </a:r>
            <a:endParaRPr lang="en-IN" sz="24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4208207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Promoter: Prof. </a:t>
            </a:r>
            <a:r>
              <a:rPr lang="en-IN" sz="2400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Dr.</a:t>
            </a:r>
            <a:r>
              <a:rPr lang="en-IN" sz="2400" dirty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Ingrid </a:t>
            </a:r>
            <a:r>
              <a:rPr lang="en-IN" sz="2400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Verbauwhede</a:t>
            </a:r>
            <a:endParaRPr lang="en-IN" sz="2400" dirty="0" smtClean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Supervisor: </a:t>
            </a:r>
            <a:r>
              <a:rPr lang="en-IN" sz="2400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Sujoy</a:t>
            </a:r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Sinha</a:t>
            </a:r>
            <a:r>
              <a:rPr lang="en-IN" sz="2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Roy</a:t>
            </a:r>
            <a:endParaRPr lang="en-IN" sz="24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86106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28599" y="115669"/>
            <a:ext cx="80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4. Carry-Free Addition: binary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pic>
        <p:nvPicPr>
          <p:cNvPr id="2053" name="Picture 5" descr="C:\Users\Vikram\Documents\EDU\KU Leuven\Report\Report_Page_3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6346" r="52986" b="40561"/>
          <a:stretch/>
        </p:blipFill>
        <p:spPr bwMode="auto">
          <a:xfrm>
            <a:off x="533401" y="837286"/>
            <a:ext cx="2438400" cy="56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Vikram\Documents\EDU\KU Leuven\Report\Report_Page_3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5" t="6346" r="12110" b="41951"/>
          <a:stretch/>
        </p:blipFill>
        <p:spPr bwMode="auto">
          <a:xfrm>
            <a:off x="3086099" y="837286"/>
            <a:ext cx="2286000" cy="55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15001" y="2438400"/>
            <a:ext cx="266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This is a combinational circuit, there is no delay due to carry propagation.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pic>
        <p:nvPicPr>
          <p:cNvPr id="5" name="Picture 3" descr="C:\Users\Vikram\Documents\EDU\KU Leuven\Report\Report_Page_3.tif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 t="62967" r="10810" b="8431"/>
          <a:stretch/>
        </p:blipFill>
        <p:spPr bwMode="auto">
          <a:xfrm>
            <a:off x="1371599" y="762000"/>
            <a:ext cx="632538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52400"/>
            <a:ext cx="86106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8599" y="115669"/>
            <a:ext cx="84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4. Carry-Free Addition: binary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599" y="4107120"/>
            <a:ext cx="67055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Josefin Slab" pitchFamily="2" charset="0"/>
                <a:ea typeface="Josefin Slab" pitchFamily="2" charset="0"/>
              </a:rPr>
              <a:t>Maximum combinational delay:</a:t>
            </a:r>
          </a:p>
          <a:p>
            <a:r>
              <a:rPr lang="en-IN" sz="2000" b="1" dirty="0" smtClean="0">
                <a:latin typeface="Josefin Slab" pitchFamily="2" charset="0"/>
                <a:ea typeface="Josefin Slab" pitchFamily="2" charset="0"/>
              </a:rPr>
              <a:t>Carry_Free_Add_Bin32</a:t>
            </a:r>
            <a:r>
              <a:rPr lang="en-IN" sz="2000" b="1" dirty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4.028ns</a:t>
            </a:r>
          </a:p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Carry_Free_Add_Bin132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4.028ns</a:t>
            </a:r>
          </a:p>
          <a:p>
            <a:endParaRPr lang="en-IN" b="1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u="sng" dirty="0" smtClean="0">
                <a:latin typeface="Josefin Slab" pitchFamily="2" charset="0"/>
                <a:ea typeface="Josefin Slab" pitchFamily="2" charset="0"/>
              </a:rPr>
              <a:t>For Carry-Free addition of two 132 bit binary numbers:</a:t>
            </a:r>
            <a:endParaRPr lang="en-IN" u="sng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Selected Device : 5vlx30ff324-3 (Virtex-5)</a:t>
            </a: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Utilization:  Number of Slice LUTs: 265 out of 19200 1%</a:t>
            </a: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Distribution: Number of LUT Flip Flop pairs used: 265</a:t>
            </a:r>
          </a:p>
          <a:p>
            <a:endParaRPr lang="en-IN" b="1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2400"/>
            <a:ext cx="87630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8599" y="115669"/>
            <a:ext cx="86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5. Carry-Free Subtraction of RBSD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345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A - B = A + (-B)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91270"/>
            <a:ext cx="228600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Josefin Slab" pitchFamily="2" charset="0"/>
                <a:ea typeface="Josefin Slab" pitchFamily="2" charset="0"/>
              </a:rPr>
              <a:t>3 = [1 1] in binary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Josefin Slab" pitchFamily="2" charset="0"/>
                <a:ea typeface="Josefin Slab" pitchFamily="2" charset="0"/>
              </a:rPr>
              <a:t>  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= [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1 0 -1] in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RBSD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1591270"/>
            <a:ext cx="327660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Josefin Slab" pitchFamily="2" charset="0"/>
                <a:ea typeface="Josefin Slab" pitchFamily="2" charset="0"/>
              </a:rPr>
              <a:t>-3 = [1 0 1] in 2’s Complement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Josefin Slab" pitchFamily="2" charset="0"/>
                <a:ea typeface="Josefin Slab" pitchFamily="2" charset="0"/>
              </a:rPr>
              <a:t>   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= 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[-1 0 1] in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RBSD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7418" y="2819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To negate an RBSD number: invert the 1’s and -1’s: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err="1" smtClean="0">
                <a:latin typeface="Cambria" pitchFamily="18" charset="0"/>
                <a:ea typeface="Josefin Slab" pitchFamily="2" charset="0"/>
              </a:rPr>
              <a:t>Xs_new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 = ~</a:t>
            </a:r>
            <a:r>
              <a:rPr lang="en-IN" dirty="0" err="1" smtClean="0">
                <a:latin typeface="Cambria" pitchFamily="18" charset="0"/>
                <a:ea typeface="Josefin Slab" pitchFamily="2" charset="0"/>
              </a:rPr>
              <a:t>Xs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 &amp; Xv;</a:t>
            </a:r>
          </a:p>
          <a:p>
            <a:r>
              <a:rPr lang="en-IN" dirty="0" err="1" smtClean="0">
                <a:latin typeface="Cambria" pitchFamily="18" charset="0"/>
                <a:ea typeface="Josefin Slab" pitchFamily="2" charset="0"/>
              </a:rPr>
              <a:t>Xv_new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 = Xv;</a:t>
            </a:r>
            <a:endParaRPr lang="en-IN" dirty="0">
              <a:latin typeface="Cambria" pitchFamily="18" charset="0"/>
              <a:ea typeface="Josefin Slab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7187382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latin typeface="Josefin Slab" pitchFamily="2" charset="0"/>
                <a:ea typeface="Josefin Slab" pitchFamily="2" charset="0"/>
              </a:rPr>
              <a:t>Adder/</a:t>
            </a:r>
            <a:r>
              <a:rPr lang="en-IN" sz="2000" b="1" u="sng" dirty="0" err="1" smtClean="0">
                <a:latin typeface="Josefin Slab" pitchFamily="2" charset="0"/>
                <a:ea typeface="Josefin Slab" pitchFamily="2" charset="0"/>
              </a:rPr>
              <a:t>Subtractor</a:t>
            </a:r>
            <a:r>
              <a:rPr lang="en-IN" sz="2000" b="1" u="sng" dirty="0" smtClean="0">
                <a:latin typeface="Josefin Slab" pitchFamily="2" charset="0"/>
                <a:ea typeface="Josefin Slab" pitchFamily="2" charset="0"/>
              </a:rPr>
              <a:t> circuit for 256 bits:</a:t>
            </a:r>
          </a:p>
          <a:p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Maximum combinational path delay: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5.402ns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Selected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Device : 5vlx30ff324-3 </a:t>
            </a: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Utilization: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Slice LUTs: 1802 out of 19200 9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%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Distribution: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LUT Flip Flop pairs used: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1802</a:t>
            </a:r>
          </a:p>
        </p:txBody>
      </p:sp>
    </p:spTree>
    <p:extLst>
      <p:ext uri="{BB962C8B-B14F-4D97-AF65-F5344CB8AC3E}">
        <p14:creationId xmlns:p14="http://schemas.microsoft.com/office/powerpoint/2010/main" val="12258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7630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599" y="115669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6. Multiplication of 66-bit binary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8" y="1154668"/>
            <a:ext cx="8534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Multiplication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Algorithm for 66-bit numbers:</a:t>
            </a:r>
          </a:p>
          <a:p>
            <a:endParaRPr lang="en-IN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P = ((Ah*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Bh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)*2^66 + Al*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Bl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)+ ((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Ah+Al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)*(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Bh+Bl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) – (Ah*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Bh+Al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*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Bl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))*2^33</a:t>
            </a:r>
          </a:p>
          <a:p>
            <a:endParaRPr lang="en-IN" dirty="0">
              <a:latin typeface="Josefin Slab" pitchFamily="2" charset="0"/>
              <a:ea typeface="Josefin Slab" pitchFamily="2" charset="0"/>
            </a:endParaRPr>
          </a:p>
          <a:p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Multiplication of 256-bit binary numbers  is performed using 66-bit 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Multiplication incorporating Carry-Free Addition.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7630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599" y="115669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6. Multiplication of 66-bit binary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524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Using</a:t>
            </a:r>
          </a:p>
          <a:p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Multiplication</a:t>
            </a: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Algorithm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pic>
        <p:nvPicPr>
          <p:cNvPr id="4100" name="Picture 4" descr="C:\Users\Vikram\Documents\EDU\KU Leuven\Report\Report_Page_5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" t="3405" r="3720" b="35559"/>
          <a:stretch/>
        </p:blipFill>
        <p:spPr bwMode="auto">
          <a:xfrm>
            <a:off x="2133600" y="775530"/>
            <a:ext cx="6244082" cy="60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763000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8599" y="115669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6. Multiplication of 66-bit binary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765" y="4244454"/>
            <a:ext cx="61881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Maximum combinational path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delay of Multiplier: 24.978ns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65" y="982717"/>
            <a:ext cx="6794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Josefin Slab" pitchFamily="2" charset="0"/>
                <a:ea typeface="Josefin Slab" pitchFamily="2" charset="0"/>
              </a:rPr>
              <a:t>Maximum combinational path </a:t>
            </a:r>
            <a:r>
              <a:rPr lang="en-IN" sz="2000" dirty="0" smtClean="0">
                <a:latin typeface="Josefin Slab" pitchFamily="2" charset="0"/>
                <a:ea typeface="Josefin Slab" pitchFamily="2" charset="0"/>
              </a:rPr>
              <a:t>delays of individual 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765" y="1752600"/>
            <a:ext cx="3572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Carry_Free_Add_Bin32: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4.028ns</a:t>
            </a:r>
          </a:p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Carry_Free_Add_Bin64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: 4.028ns</a:t>
            </a:r>
          </a:p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Carry_Free_Add_Bin132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4.028ns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4063" y="2650530"/>
            <a:ext cx="269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RBSD_to_Bin33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12.824ns</a:t>
            </a:r>
          </a:p>
          <a:p>
            <a:endParaRPr lang="en-IN" dirty="0">
              <a:latin typeface="Josefin Slab" pitchFamily="2" charset="0"/>
              <a:ea typeface="Josefin Slab" pitchFamily="2" charset="0"/>
            </a:endParaRPr>
          </a:p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Bin_to_RBSD68: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3.607ns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765" y="2942692"/>
            <a:ext cx="357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BSD_to_RBSD68: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4.028ns</a:t>
            </a:r>
          </a:p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BSD_to_RBSD132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4.028ns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1081" y="1752600"/>
            <a:ext cx="357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Add_RBSD69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: 4.784ns</a:t>
            </a:r>
          </a:p>
          <a:p>
            <a:r>
              <a:rPr lang="en-IN" b="1" dirty="0">
                <a:latin typeface="Josefin Slab" pitchFamily="2" charset="0"/>
                <a:ea typeface="Josefin Slab" pitchFamily="2" charset="0"/>
              </a:rPr>
              <a:t>Add_RBSD133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: 4.784ns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765" y="5334000"/>
            <a:ext cx="679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Utilization: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Slice LUTs: 2223 out of 19200 11%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Slice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Logic Distribution: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LUT Flip Flop pairs used: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2223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5020" y="1143000"/>
            <a:ext cx="8212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mbria" pitchFamily="18" charset="0"/>
                <a:ea typeface="Josefin Slab" pitchFamily="2" charset="0"/>
              </a:rPr>
              <a:t>Fast 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reduction modulo </a:t>
            </a:r>
            <a:r>
              <a:rPr lang="en-IN" b="1" i="1" dirty="0">
                <a:latin typeface="Cambria" pitchFamily="18" charset="0"/>
                <a:ea typeface="Josefin Slab" pitchFamily="2" charset="0"/>
              </a:rPr>
              <a:t>p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256 = </a:t>
            </a:r>
            <a:r>
              <a:rPr lang="en-IN" b="1" dirty="0" smtClean="0">
                <a:latin typeface="Cambria" pitchFamily="18" charset="0"/>
                <a:ea typeface="Josefin Slab" pitchFamily="2" charset="0"/>
              </a:rPr>
              <a:t>2^256 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−</a:t>
            </a:r>
            <a:r>
              <a:rPr lang="en-IN" b="1" dirty="0" smtClean="0">
                <a:latin typeface="Cambria" pitchFamily="18" charset="0"/>
                <a:ea typeface="Josefin Slab" pitchFamily="2" charset="0"/>
              </a:rPr>
              <a:t>2^224 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+</a:t>
            </a:r>
            <a:r>
              <a:rPr lang="en-IN" b="1" dirty="0" smtClean="0">
                <a:latin typeface="Cambria" pitchFamily="18" charset="0"/>
                <a:ea typeface="Josefin Slab" pitchFamily="2" charset="0"/>
              </a:rPr>
              <a:t>2^192 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+</a:t>
            </a:r>
            <a:r>
              <a:rPr lang="en-IN" b="1" dirty="0" smtClean="0">
                <a:latin typeface="Cambria" pitchFamily="18" charset="0"/>
                <a:ea typeface="Josefin Slab" pitchFamily="2" charset="0"/>
              </a:rPr>
              <a:t>2^96</a:t>
            </a:r>
            <a:r>
              <a:rPr lang="en-IN" b="1" dirty="0">
                <a:latin typeface="Cambria" pitchFamily="18" charset="0"/>
                <a:ea typeface="Josefin Slab" pitchFamily="2" charset="0"/>
              </a:rPr>
              <a:t>−1</a:t>
            </a:r>
          </a:p>
          <a:p>
            <a:endParaRPr lang="en-IN" dirty="0" smtClean="0">
              <a:latin typeface="Cambria" pitchFamily="18" charset="0"/>
              <a:ea typeface="Josefin Slab" pitchFamily="2" charset="0"/>
            </a:endParaRPr>
          </a:p>
          <a:p>
            <a:r>
              <a:rPr lang="en-IN" dirty="0" smtClean="0">
                <a:latin typeface="Cambria" pitchFamily="18" charset="0"/>
                <a:ea typeface="Josefin Slab" pitchFamily="2" charset="0"/>
              </a:rPr>
              <a:t>INPUT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: An integer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c 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. . .,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 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in base 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2^32 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with 0 ≤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c &lt;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p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256^2.</a:t>
            </a:r>
            <a:endParaRPr lang="en-IN" dirty="0">
              <a:latin typeface="Cambria" pitchFamily="18" charset="0"/>
              <a:ea typeface="Josefin Slab" pitchFamily="2" charset="0"/>
            </a:endParaRPr>
          </a:p>
          <a:p>
            <a:endParaRPr lang="en-IN" dirty="0" smtClean="0">
              <a:latin typeface="Cambria" pitchFamily="18" charset="0"/>
              <a:ea typeface="Josefin Slab" pitchFamily="2" charset="0"/>
            </a:endParaRPr>
          </a:p>
          <a:p>
            <a:r>
              <a:rPr lang="en-IN" dirty="0" smtClean="0">
                <a:latin typeface="Cambria" pitchFamily="18" charset="0"/>
                <a:ea typeface="Josefin Slab" pitchFamily="2" charset="0"/>
              </a:rPr>
              <a:t>OUTPUT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: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c 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mod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p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256.</a:t>
            </a:r>
          </a:p>
          <a:p>
            <a:endParaRPr lang="en-IN" dirty="0" smtClean="0">
              <a:latin typeface="Cambria" pitchFamily="18" charset="0"/>
              <a:ea typeface="Josefin Slab" pitchFamily="2" charset="0"/>
            </a:endParaRPr>
          </a:p>
          <a:p>
            <a:r>
              <a:rPr lang="en-IN" dirty="0" smtClean="0">
                <a:latin typeface="Cambria" pitchFamily="18" charset="0"/>
                <a:ea typeface="Josefin Slab" pitchFamily="2" charset="0"/>
              </a:rPr>
              <a:t>1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. Define 256-bit integers: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7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6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,</a:t>
            </a:r>
            <a:endParaRPr lang="en-IN" dirty="0">
              <a:latin typeface="Cambria" pitchFamily="18" charset="0"/>
              <a:ea typeface="Josefin Slab" pitchFamily="2" charset="0"/>
            </a:endParaRP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2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3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4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8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5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8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6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8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7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8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12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8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,</a:t>
            </a:r>
          </a:p>
          <a:p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 =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(c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13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11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9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0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15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, c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14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)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.</a:t>
            </a:r>
          </a:p>
          <a:p>
            <a:endParaRPr lang="en-IN" dirty="0" smtClean="0">
              <a:latin typeface="Cambria" pitchFamily="18" charset="0"/>
              <a:ea typeface="Josefin Slab" pitchFamily="2" charset="0"/>
            </a:endParaRPr>
          </a:p>
          <a:p>
            <a:r>
              <a:rPr lang="en-IN" dirty="0" smtClean="0">
                <a:latin typeface="Cambria" pitchFamily="18" charset="0"/>
                <a:ea typeface="Josefin Slab" pitchFamily="2" charset="0"/>
              </a:rPr>
              <a:t>2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. Return(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1 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+ 2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2 + 2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3 +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4 +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5 −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6 −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7 −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8 − </a:t>
            </a:r>
            <a:r>
              <a:rPr lang="en-IN" i="1" dirty="0" smtClean="0">
                <a:latin typeface="Cambria" pitchFamily="18" charset="0"/>
                <a:ea typeface="Josefin Slab" pitchFamily="2" charset="0"/>
              </a:rPr>
              <a:t>s</a:t>
            </a:r>
            <a:r>
              <a:rPr lang="en-IN" dirty="0" smtClean="0">
                <a:latin typeface="Cambria" pitchFamily="18" charset="0"/>
                <a:ea typeface="Josefin Slab" pitchFamily="2" charset="0"/>
              </a:rPr>
              <a:t>9 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mod </a:t>
            </a:r>
            <a:r>
              <a:rPr lang="en-IN" i="1" dirty="0">
                <a:latin typeface="Cambria" pitchFamily="18" charset="0"/>
                <a:ea typeface="Josefin Slab" pitchFamily="2" charset="0"/>
              </a:rPr>
              <a:t>p</a:t>
            </a:r>
            <a:r>
              <a:rPr lang="en-IN" dirty="0">
                <a:latin typeface="Cambria" pitchFamily="18" charset="0"/>
                <a:ea typeface="Josefin Slab" pitchFamily="2" charset="0"/>
              </a:rPr>
              <a:t>256).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9" y="115669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7</a:t>
            </a:r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. Modular Reduction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599" y="115669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7. Modular Reduction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pic>
        <p:nvPicPr>
          <p:cNvPr id="7170" name="Picture 2" descr="C:\Users\Vikram\Documents\EDU\KU Leuven\Report\Report_Page_6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3409" r="12649" b="32394"/>
          <a:stretch/>
        </p:blipFill>
        <p:spPr bwMode="auto">
          <a:xfrm>
            <a:off x="2133600" y="839578"/>
            <a:ext cx="4819934" cy="59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8599" y="115669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7. Modular Reduction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806" y="1988108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Minimum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period: 5.215ns (Maximum Frequency: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191.755MHz)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Minimum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input arrival time before clock: 5.880ns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Maximum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output required time after clock: 7.229ns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Maximum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combinational path delay: 7.895ns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06" y="1291927"/>
            <a:ext cx="70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This is a sequential circuit, it 10 clock cycles to complete.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806" y="40386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Josefin Slab" pitchFamily="2" charset="0"/>
                <a:ea typeface="Josefin Slab" pitchFamily="2" charset="0"/>
              </a:rPr>
              <a:t>Selected Device : 5vlx30ff324-3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(Virtex-5)</a:t>
            </a:r>
            <a:endParaRPr lang="en-IN" sz="1600" dirty="0">
              <a:latin typeface="Josefin Slab" pitchFamily="2" charset="0"/>
              <a:ea typeface="Josefin Slab" pitchFamily="2" charset="0"/>
            </a:endParaRPr>
          </a:p>
          <a:p>
            <a:r>
              <a:rPr lang="en-IN" sz="1600" dirty="0">
                <a:latin typeface="Josefin Slab" pitchFamily="2" charset="0"/>
                <a:ea typeface="Josefin Slab" pitchFamily="2" charset="0"/>
              </a:rPr>
              <a:t>Slice Logic Utilization: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Number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of Slice Registers: 1051 out of 19200 5% </a:t>
            </a:r>
          </a:p>
          <a:p>
            <a:r>
              <a:rPr lang="en-IN" sz="1600" dirty="0">
                <a:latin typeface="Josefin Slab" pitchFamily="2" charset="0"/>
                <a:ea typeface="Josefin Slab" pitchFamily="2" charset="0"/>
              </a:rPr>
              <a:t>Number of Slice LUTs: 10612 out of 19200 55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%</a:t>
            </a:r>
            <a:endParaRPr lang="en-IN" sz="1600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599" y="115669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8. Problems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9" y="914399"/>
            <a:ext cx="8763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Binary -&gt; RBSD conversion:</a:t>
            </a:r>
            <a:endParaRPr lang="en-IN" b="1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It is assumed that binary number is positive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This conversion increases bit size by 1, and then doubles the bit size for inclusion of sign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151" y="4335439"/>
            <a:ext cx="877423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 Multiplication with Carry-Free Addition incorporated:</a:t>
            </a:r>
            <a:endParaRPr lang="en-IN" b="1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Splitting a BSD or an RBSD number can result in carry propagation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Have to use 64-bit RBSD to Binary converter in which Carry Propagation occurs, instead of faster sequential 32-bit RBSD to Binary conversion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Ultimately, integer multiplication is performed, which involves Carry Propagation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462" y="2279176"/>
            <a:ext cx="8763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Carry-Free Addition:</a:t>
            </a:r>
            <a:endParaRPr lang="en-IN" b="1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Results in a BSD number that is not necessarily RBSD; fortunately, BSD to RBSD conversion is combinational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461" y="3412109"/>
            <a:ext cx="87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RBSD -&gt; Binary conversion:</a:t>
            </a:r>
            <a:endParaRPr lang="en-IN" b="1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Involves carry propagation</a:t>
            </a:r>
          </a:p>
        </p:txBody>
      </p:sp>
    </p:spTree>
    <p:extLst>
      <p:ext uri="{BB962C8B-B14F-4D97-AF65-F5344CB8AC3E}">
        <p14:creationId xmlns:p14="http://schemas.microsoft.com/office/powerpoint/2010/main" val="307609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8440994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600" y="636657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Contents</a:t>
            </a:r>
            <a:endParaRPr lang="en-IN" sz="40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600200"/>
            <a:ext cx="495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Introduction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Our Solution: Carry-Free Arithmetic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Recoded Binary Signed Digit (RBSD) numbers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Carry-Free Addition 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Carry-Free Subtraction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Multiplication using </a:t>
            </a:r>
            <a:r>
              <a:rPr lang="en-IN" dirty="0" err="1" smtClean="0">
                <a:latin typeface="Josefin Slab" pitchFamily="2" charset="0"/>
                <a:ea typeface="Josefin Slab" pitchFamily="2" charset="0"/>
              </a:rPr>
              <a:t>Karatsuba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algorithm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Modular Reduction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 Problems</a:t>
            </a: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Future Work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8599" y="115669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9. Future Work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8288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Implement 2’s complement binary number to RBSD conversion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Implement carry-free integer multiplication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Incorporate splitting and concatenation of BSD and RBSD numbers in carry-free arithmetic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Design of ECC Processor that works with Carry-Free arithmetic: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design of arithmetic modules that work completely in the BSD number domain, without conversions to and from binary</a:t>
            </a:r>
          </a:p>
        </p:txBody>
      </p:sp>
    </p:spTree>
    <p:extLst>
      <p:ext uri="{BB962C8B-B14F-4D97-AF65-F5344CB8AC3E}">
        <p14:creationId xmlns:p14="http://schemas.microsoft.com/office/powerpoint/2010/main" val="9022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8599" y="115669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References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1066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600" dirty="0" err="1" smtClean="0">
                <a:latin typeface="Josefin Slab" pitchFamily="2" charset="0"/>
                <a:ea typeface="Josefin Slab" pitchFamily="2" charset="0"/>
              </a:rPr>
              <a:t>Behrooz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 </a:t>
            </a:r>
            <a:r>
              <a:rPr lang="en-IN" sz="1600" dirty="0" err="1">
                <a:latin typeface="Josefin Slab" pitchFamily="2" charset="0"/>
                <a:ea typeface="Josefin Slab" pitchFamily="2" charset="0"/>
              </a:rPr>
              <a:t>Parhami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, “Carry-Free Addition of Recoded Binary Signed-Digit Numbers”, IEEE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Transactions on Computers,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Vol. 37, No. 11, November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1988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latin typeface="Josefin Slab" pitchFamily="2" charset="0"/>
              <a:ea typeface="Josefin Slab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600" dirty="0" err="1">
                <a:latin typeface="Josefin Slab" pitchFamily="2" charset="0"/>
                <a:ea typeface="Josefin Slab" pitchFamily="2" charset="0"/>
              </a:rPr>
              <a:t>Behrooz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 </a:t>
            </a:r>
            <a:r>
              <a:rPr lang="en-IN" sz="1600" dirty="0" err="1">
                <a:latin typeface="Josefin Slab" pitchFamily="2" charset="0"/>
                <a:ea typeface="Josefin Slab" pitchFamily="2" charset="0"/>
              </a:rPr>
              <a:t>Parhami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, “Generalized Signed-Digit Number Systems: A Unifying Framework for Redundant Number Representations”, IEEE Transactions on Computers,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, 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Vol. 39, No. 1, January 1990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 smtClean="0">
              <a:latin typeface="Josefin Slab" pitchFamily="2" charset="0"/>
              <a:ea typeface="Josefin Slab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Darrel </a:t>
            </a:r>
            <a:r>
              <a:rPr lang="en-IN" sz="1600" dirty="0" err="1">
                <a:latin typeface="Josefin Slab" pitchFamily="2" charset="0"/>
                <a:ea typeface="Josefin Slab" pitchFamily="2" charset="0"/>
              </a:rPr>
              <a:t>Hankerson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, Alfred </a:t>
            </a:r>
            <a:r>
              <a:rPr lang="en-IN" sz="1600" dirty="0" err="1">
                <a:latin typeface="Josefin Slab" pitchFamily="2" charset="0"/>
                <a:ea typeface="Josefin Slab" pitchFamily="2" charset="0"/>
              </a:rPr>
              <a:t>Menezes</a:t>
            </a:r>
            <a:r>
              <a:rPr lang="en-IN" sz="1600" dirty="0">
                <a:latin typeface="Josefin Slab" pitchFamily="2" charset="0"/>
                <a:ea typeface="Josefin Slab" pitchFamily="2" charset="0"/>
              </a:rPr>
              <a:t>, Scott Vanstone, “Guide to Elliptic Curve Cryptography”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332" y="51816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*All the modules described have also been coded in Octave to verify the results.</a:t>
            </a:r>
          </a:p>
          <a:p>
            <a:endParaRPr lang="en-IN" sz="1600" dirty="0">
              <a:latin typeface="Josefin Slab" pitchFamily="2" charset="0"/>
              <a:ea typeface="Josefin Slab" pitchFamily="2" charset="0"/>
            </a:endParaRPr>
          </a:p>
          <a:p>
            <a:r>
              <a:rPr lang="en-IN" sz="1600" smtClean="0">
                <a:latin typeface="Josefin Slab" pitchFamily="2" charset="0"/>
                <a:ea typeface="Josefin Slab" pitchFamily="2" charset="0"/>
              </a:rPr>
              <a:t>*For </a:t>
            </a:r>
            <a:r>
              <a:rPr lang="en-IN" sz="1600" dirty="0" smtClean="0">
                <a:latin typeface="Josefin Slab" pitchFamily="2" charset="0"/>
                <a:ea typeface="Josefin Slab" pitchFamily="2" charset="0"/>
              </a:rPr>
              <a:t>long integer calculation, GP/PARI calculator has also been used.</a:t>
            </a:r>
            <a:endParaRPr lang="en-IN" sz="1600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3006" y="1813315"/>
            <a:ext cx="8440994" cy="89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24357" y="1937980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Thank you!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8440994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28600" y="636657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1. Introduction</a:t>
            </a:r>
            <a:endParaRPr lang="en-IN" sz="40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6" y="1905000"/>
            <a:ext cx="5363564" cy="424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430" y="5181600"/>
            <a:ext cx="399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Josefin Slab" pitchFamily="2" charset="0"/>
                <a:ea typeface="Josefin Slab" pitchFamily="2" charset="0"/>
              </a:rPr>
              <a:t>Problem: </a:t>
            </a: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Carry Propagation in </a:t>
            </a: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Integer Arithmetic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8440994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798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Josefin Sans" pitchFamily="2" charset="0"/>
                <a:ea typeface="Josefin Sans" pitchFamily="2" charset="0"/>
              </a:rPr>
              <a:t>“Carry-Free </a:t>
            </a:r>
            <a:r>
              <a:rPr lang="en-IN" i="1" dirty="0">
                <a:latin typeface="Josefin Sans" pitchFamily="2" charset="0"/>
                <a:ea typeface="Josefin Sans" pitchFamily="2" charset="0"/>
              </a:rPr>
              <a:t>Addition of Recoded Binary Signed-Digit </a:t>
            </a:r>
            <a:r>
              <a:rPr lang="en-IN" i="1" dirty="0" smtClean="0">
                <a:latin typeface="Josefin Sans" pitchFamily="2" charset="0"/>
                <a:ea typeface="Josefin Sans" pitchFamily="2" charset="0"/>
              </a:rPr>
              <a:t>Numbers</a:t>
            </a:r>
            <a:r>
              <a:rPr lang="en-IN" dirty="0" smtClean="0">
                <a:latin typeface="Josefin Sans" pitchFamily="2" charset="0"/>
                <a:ea typeface="Josefin Sans" pitchFamily="2" charset="0"/>
              </a:rPr>
              <a:t>” </a:t>
            </a:r>
          </a:p>
          <a:p>
            <a:r>
              <a:rPr lang="en-IN" dirty="0" smtClean="0">
                <a:latin typeface="Josefin Sans" pitchFamily="2" charset="0"/>
                <a:ea typeface="Josefin Sans" pitchFamily="2" charset="0"/>
              </a:rPr>
              <a:t>by </a:t>
            </a:r>
            <a:r>
              <a:rPr lang="en-IN" dirty="0" err="1" smtClean="0">
                <a:latin typeface="Josefin Sans" pitchFamily="2" charset="0"/>
                <a:ea typeface="Josefin Sans" pitchFamily="2" charset="0"/>
              </a:rPr>
              <a:t>Behrooz</a:t>
            </a:r>
            <a:r>
              <a:rPr lang="en-IN" dirty="0" smtClean="0">
                <a:latin typeface="Josefin Sans" pitchFamily="2" charset="0"/>
                <a:ea typeface="Josefin Sans" pitchFamily="2" charset="0"/>
              </a:rPr>
              <a:t> </a:t>
            </a:r>
            <a:r>
              <a:rPr lang="en-IN" dirty="0" err="1" smtClean="0">
                <a:latin typeface="Josefin Sans" pitchFamily="2" charset="0"/>
                <a:ea typeface="Josefin Sans" pitchFamily="2" charset="0"/>
              </a:rPr>
              <a:t>Parhami</a:t>
            </a:r>
            <a:endParaRPr lang="en-IN" dirty="0"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048000"/>
            <a:ext cx="7983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Use of Recoded Binary Signed Digit numbers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Carry-Free Addition of Recoded Binary Signed Digit numbers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Use of Carry-Free Addition in other arithmetic operations: subtraction, multiplication, modular reduction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636657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2. Our </a:t>
            </a:r>
            <a:r>
              <a:rPr lang="en-IN" sz="3600" b="1" dirty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Solution: Carry-Free Arithmetic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143000"/>
            <a:ext cx="840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RBSD: Numbers represented by {-1, 0, 1}, with no two consecutive 1’s or -1’s</a:t>
            </a:r>
          </a:p>
          <a:p>
            <a:endParaRPr lang="en-IN" dirty="0">
              <a:latin typeface="Josefin Slab" pitchFamily="2" charset="0"/>
              <a:ea typeface="Josefin Slab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Josefin Slab" pitchFamily="2" charset="0"/>
                <a:ea typeface="Josefin Slab" pitchFamily="2" charset="0"/>
              </a:rPr>
              <a:t>n-bit Binary number =&gt; 2*(n+1)-bit RBSD number: n+1 bits for sign, n+1 bits for value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599" y="115669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3. Recoded Binary Signed Digit number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308" y="2590800"/>
            <a:ext cx="2286000" cy="879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Josefin Slab" pitchFamily="2" charset="0"/>
                <a:ea typeface="Josefin Slab" pitchFamily="2" charset="0"/>
              </a:rPr>
              <a:t>3 = [1 1] in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binary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3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 = [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1 0 -1] in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RBSD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26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kram\Documents\EDU\KU Leuven\Report_Page_1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4" t="59523" r="38895" b="31512"/>
          <a:stretch/>
        </p:blipFill>
        <p:spPr bwMode="auto">
          <a:xfrm>
            <a:off x="491359" y="1872395"/>
            <a:ext cx="2386917" cy="136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1359" y="1148587"/>
            <a:ext cx="238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u="sng" dirty="0" smtClean="0">
                <a:latin typeface="Josefin Slab" pitchFamily="2" charset="0"/>
                <a:ea typeface="Josefin Slab" pitchFamily="2" charset="0"/>
              </a:rPr>
              <a:t>Binary to RBSD</a:t>
            </a:r>
          </a:p>
          <a:p>
            <a:r>
              <a:rPr lang="en-IN" sz="2000" b="1" u="sng" dirty="0" smtClean="0">
                <a:latin typeface="Josefin Slab" pitchFamily="2" charset="0"/>
                <a:ea typeface="Josefin Slab" pitchFamily="2" charset="0"/>
              </a:rPr>
              <a:t>Conversion:</a:t>
            </a:r>
            <a:endParaRPr lang="en-IN" sz="2000" b="1" u="sng" dirty="0"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35945" y="1102420"/>
            <a:ext cx="315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Josefin Slab" pitchFamily="2" charset="0"/>
                <a:ea typeface="Josefin Slab" pitchFamily="2" charset="0"/>
              </a:rPr>
              <a:t>2</a:t>
            </a:r>
            <a:r>
              <a:rPr lang="en-IN" sz="2000" b="1" u="sng" dirty="0" smtClean="0">
                <a:latin typeface="Josefin Slab" pitchFamily="2" charset="0"/>
                <a:ea typeface="Josefin Slab" pitchFamily="2" charset="0"/>
              </a:rPr>
              <a:t>. BSD to RBSD Conversion:</a:t>
            </a:r>
            <a:endParaRPr lang="en-IN" sz="2000" b="1" u="sng" dirty="0">
              <a:latin typeface="Josefin Slab" pitchFamily="2" charset="0"/>
              <a:ea typeface="Josefin Slab" pitchFamily="2" charset="0"/>
            </a:endParaRPr>
          </a:p>
        </p:txBody>
      </p:sp>
      <p:pic>
        <p:nvPicPr>
          <p:cNvPr id="3074" name="Picture 2" descr="C:\Users\Vikram\Documents\EDU\KU Leuven\Report\Report_Page_9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7" t="6098" r="14455" b="61740"/>
          <a:stretch/>
        </p:blipFill>
        <p:spPr bwMode="auto">
          <a:xfrm>
            <a:off x="5909988" y="1516489"/>
            <a:ext cx="2565165" cy="390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kram\Documents\EDU\KU Leuven\Report\Report_Page_9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6098" r="55816" b="61740"/>
          <a:stretch/>
        </p:blipFill>
        <p:spPr bwMode="auto">
          <a:xfrm>
            <a:off x="3350051" y="1502530"/>
            <a:ext cx="2559937" cy="39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5251" y="1079898"/>
            <a:ext cx="76200" cy="4306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599" y="115669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3. Recoded Binary Signed Digit number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359" y="5867400"/>
            <a:ext cx="79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These are combinational circuits, there is no delay due to carry propagation.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pic>
        <p:nvPicPr>
          <p:cNvPr id="1028" name="Picture 4" descr="C:\Users\Vikram\Documents\EDU\KU Leuven\Report\Report_Page_2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6" t="5865" r="13185" b="69205"/>
          <a:stretch/>
        </p:blipFill>
        <p:spPr bwMode="auto">
          <a:xfrm>
            <a:off x="491359" y="1008324"/>
            <a:ext cx="7622263" cy="43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28599" y="115669"/>
            <a:ext cx="84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4. Carry-Free Addition: RBSD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359" y="5867400"/>
            <a:ext cx="79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This is a combinational circuit, there is no delay due to carry propagation.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pic>
        <p:nvPicPr>
          <p:cNvPr id="7" name="Picture 3" descr="C:\Users\Vikram\Documents\EDU\KU Leuven\Report\Report_Page_2.tif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4" t="36624" r="11587" b="43516"/>
          <a:stretch/>
        </p:blipFill>
        <p:spPr bwMode="auto">
          <a:xfrm>
            <a:off x="1447799" y="762001"/>
            <a:ext cx="6172201" cy="271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8599" y="115669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4. Carry-Free Addition: RBSD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807" y="3657600"/>
            <a:ext cx="6876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Maximum combinational delay:</a:t>
            </a:r>
            <a:endParaRPr lang="en-IN" b="1" dirty="0">
              <a:latin typeface="Josefin Slab" pitchFamily="2" charset="0"/>
              <a:ea typeface="Josefin Slab" pitchFamily="2" charset="0"/>
            </a:endParaRPr>
          </a:p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69-bit Carry-Free RBSD Addition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b="1" dirty="0">
                <a:latin typeface="Josefin Slab" pitchFamily="2" charset="0"/>
                <a:ea typeface="Josefin Slab" pitchFamily="2" charset="0"/>
              </a:rPr>
              <a:t>4.784ns</a:t>
            </a:r>
          </a:p>
          <a:p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133-bit Carry-Free RBSD Addition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: </a:t>
            </a:r>
            <a:r>
              <a:rPr lang="en-IN" b="1" dirty="0" smtClean="0">
                <a:latin typeface="Josefin Slab" pitchFamily="2" charset="0"/>
                <a:ea typeface="Josefin Slab" pitchFamily="2" charset="0"/>
              </a:rPr>
              <a:t>4.784ns</a:t>
            </a:r>
          </a:p>
          <a:p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u="sng" dirty="0" smtClean="0">
                <a:latin typeface="Josefin Slab" pitchFamily="2" charset="0"/>
                <a:ea typeface="Josefin Slab" pitchFamily="2" charset="0"/>
              </a:rPr>
              <a:t>For Carry-Free addition of two 132-bit (each of sign and value) RBSD numbers is:</a:t>
            </a:r>
            <a:endParaRPr lang="en-IN" u="sng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Selected Device : 5vlx30ff324-3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(Virtex-5)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  <a:p>
            <a:r>
              <a:rPr lang="en-IN" dirty="0">
                <a:latin typeface="Josefin Slab" pitchFamily="2" charset="0"/>
                <a:ea typeface="Josefin Slab" pitchFamily="2" charset="0"/>
              </a:rPr>
              <a:t>Slice Logic Utilization: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Slice LUTs: 928 out of 19200 4% </a:t>
            </a:r>
            <a:endParaRPr lang="en-IN" dirty="0" smtClean="0">
              <a:latin typeface="Josefin Slab" pitchFamily="2" charset="0"/>
              <a:ea typeface="Josefin Slab" pitchFamily="2" charset="0"/>
            </a:endParaRPr>
          </a:p>
          <a:p>
            <a:r>
              <a:rPr lang="en-IN" dirty="0" smtClean="0">
                <a:latin typeface="Josefin Slab" pitchFamily="2" charset="0"/>
                <a:ea typeface="Josefin Slab" pitchFamily="2" charset="0"/>
              </a:rPr>
              <a:t>Slice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Logic Distribution: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 Number </a:t>
            </a:r>
            <a:r>
              <a:rPr lang="en-IN" dirty="0">
                <a:latin typeface="Josefin Slab" pitchFamily="2" charset="0"/>
                <a:ea typeface="Josefin Slab" pitchFamily="2" charset="0"/>
              </a:rPr>
              <a:t>of LUT Flip Flop pairs used: </a:t>
            </a:r>
            <a:r>
              <a:rPr lang="en-IN" dirty="0" smtClean="0">
                <a:latin typeface="Josefin Slab" pitchFamily="2" charset="0"/>
                <a:ea typeface="Josefin Slab" pitchFamily="2" charset="0"/>
              </a:rPr>
              <a:t>928</a:t>
            </a:r>
            <a:endParaRPr lang="en-IN" dirty="0">
              <a:latin typeface="Josefin Slab" pitchFamily="2" charset="0"/>
              <a:ea typeface="Josefin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"/>
            <a:ext cx="8440994" cy="623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8599" y="115669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Josefin Slab" pitchFamily="2" charset="0"/>
                <a:ea typeface="Josefin Slab" pitchFamily="2" charset="0"/>
              </a:rPr>
              <a:t>4. Carry-Free Addition: RBSD numbers</a:t>
            </a:r>
            <a:endParaRPr lang="en-IN" sz="3600" b="1" dirty="0">
              <a:solidFill>
                <a:schemeClr val="bg1"/>
              </a:solidFill>
              <a:latin typeface="Josefin Slab" pitchFamily="2" charset="0"/>
              <a:ea typeface="Josefin Slab" pitchFamily="2" charset="0"/>
            </a:endParaRPr>
          </a:p>
        </p:txBody>
      </p:sp>
      <p:pic>
        <p:nvPicPr>
          <p:cNvPr id="6146" name="Picture 2" descr="C:\Users\Vikram\Documents\EDU\KU Leuven\Report\Report_Page_7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t="6060" r="7885" b="32756"/>
          <a:stretch/>
        </p:blipFill>
        <p:spPr bwMode="auto">
          <a:xfrm>
            <a:off x="1676400" y="847104"/>
            <a:ext cx="5562600" cy="56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1287</Words>
  <Application>Microsoft Office PowerPoint</Application>
  <PresentationFormat>On-screen Show (4:3)</PresentationFormat>
  <Paragraphs>212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Josefin Sans</vt:lpstr>
      <vt:lpstr>Josefin Slab</vt:lpstr>
      <vt:lpstr>Office Theme</vt:lpstr>
      <vt:lpstr>Towards Implementing Carry-Free Primitives for Prime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Carry-Free Arithmetic Primitives for Prime Field Elliptic Curve Cryptography</dc:title>
  <dc:creator>Vikram</dc:creator>
  <cp:lastModifiedBy>User</cp:lastModifiedBy>
  <cp:revision>94</cp:revision>
  <dcterms:created xsi:type="dcterms:W3CDTF">2006-08-16T00:00:00Z</dcterms:created>
  <dcterms:modified xsi:type="dcterms:W3CDTF">2013-09-15T12:46:55Z</dcterms:modified>
</cp:coreProperties>
</file>