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webextensions/webextension6.xml" ContentType="application/vnd.ms-office.webextension+xml"/>
  <Override PartName="/ppt/webextensions/webextension7.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65" r:id="rId3"/>
    <p:sldId id="284" r:id="rId4"/>
    <p:sldId id="285" r:id="rId5"/>
    <p:sldId id="257" r:id="rId6"/>
    <p:sldId id="264" r:id="rId7"/>
    <p:sldId id="259" r:id="rId8"/>
    <p:sldId id="266" r:id="rId9"/>
    <p:sldId id="261" r:id="rId10"/>
    <p:sldId id="260" r:id="rId11"/>
    <p:sldId id="262" r:id="rId12"/>
    <p:sldId id="270" r:id="rId13"/>
    <p:sldId id="271" r:id="rId14"/>
    <p:sldId id="267" r:id="rId15"/>
    <p:sldId id="268" r:id="rId16"/>
    <p:sldId id="281" r:id="rId17"/>
    <p:sldId id="282" r:id="rId18"/>
    <p:sldId id="269" r:id="rId19"/>
    <p:sldId id="273" r:id="rId20"/>
    <p:sldId id="275" r:id="rId21"/>
    <p:sldId id="276" r:id="rId22"/>
    <p:sldId id="283" r:id="rId23"/>
    <p:sldId id="272" r:id="rId24"/>
    <p:sldId id="278" r:id="rId25"/>
    <p:sldId id="274" r:id="rId26"/>
    <p:sldId id="280"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ABCDE-4230-45D9-9B4F-660C52AF66AB}"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D6041C71-8636-487E-B149-AB80C0B52299}">
      <dgm:prSet/>
      <dgm:spPr/>
      <dgm:t>
        <a:bodyPr/>
        <a:lstStyle/>
        <a:p>
          <a:pPr>
            <a:defRPr b="1"/>
          </a:pPr>
          <a:r>
            <a:rPr lang="en-US"/>
            <a:t>Visualization:</a:t>
          </a:r>
        </a:p>
      </dgm:t>
    </dgm:pt>
    <dgm:pt modelId="{A0A3A553-4853-4618-9BA5-15A64B371274}" type="parTrans" cxnId="{CA2CA6C6-AE43-41AD-BE64-4830B6C8BD0C}">
      <dgm:prSet/>
      <dgm:spPr/>
      <dgm:t>
        <a:bodyPr/>
        <a:lstStyle/>
        <a:p>
          <a:endParaRPr lang="en-US"/>
        </a:p>
      </dgm:t>
    </dgm:pt>
    <dgm:pt modelId="{688E4DBC-BC92-4B98-B8E5-2C2EB2D6BE89}" type="sibTrans" cxnId="{CA2CA6C6-AE43-41AD-BE64-4830B6C8BD0C}">
      <dgm:prSet/>
      <dgm:spPr/>
      <dgm:t>
        <a:bodyPr/>
        <a:lstStyle/>
        <a:p>
          <a:endParaRPr lang="en-US"/>
        </a:p>
      </dgm:t>
    </dgm:pt>
    <dgm:pt modelId="{9D46B739-2197-440B-8287-3712299E52E0}">
      <dgm:prSet/>
      <dgm:spPr/>
      <dgm:t>
        <a:bodyPr/>
        <a:lstStyle/>
        <a:p>
          <a:r>
            <a:rPr lang="en-US" i="1">
              <a:effectLst/>
            </a:rPr>
            <a:t>Power BI</a:t>
          </a:r>
        </a:p>
      </dgm:t>
    </dgm:pt>
    <dgm:pt modelId="{918A91D1-C0DD-44BC-A39C-AEAEA6992A02}" type="parTrans" cxnId="{4922430F-833C-493F-9620-26C6300B8E21}">
      <dgm:prSet/>
      <dgm:spPr/>
      <dgm:t>
        <a:bodyPr/>
        <a:lstStyle/>
        <a:p>
          <a:endParaRPr lang="en-US"/>
        </a:p>
      </dgm:t>
    </dgm:pt>
    <dgm:pt modelId="{9A26BA61-1745-425D-9460-DE39A61CD2D1}" type="sibTrans" cxnId="{4922430F-833C-493F-9620-26C6300B8E21}">
      <dgm:prSet/>
      <dgm:spPr/>
      <dgm:t>
        <a:bodyPr/>
        <a:lstStyle/>
        <a:p>
          <a:endParaRPr lang="en-US"/>
        </a:p>
      </dgm:t>
    </dgm:pt>
    <dgm:pt modelId="{4D72FF30-2F77-491E-97E8-01C52FC6985C}">
      <dgm:prSet/>
      <dgm:spPr/>
      <dgm:t>
        <a:bodyPr/>
        <a:lstStyle/>
        <a:p>
          <a:r>
            <a:rPr lang="en-US" i="1">
              <a:effectLst/>
            </a:rPr>
            <a:t>Seaborn</a:t>
          </a:r>
        </a:p>
        <a:p>
          <a:r>
            <a:rPr lang="en-US" i="1">
              <a:effectLst/>
            </a:rPr>
            <a:t>Matplotlib</a:t>
          </a:r>
        </a:p>
      </dgm:t>
    </dgm:pt>
    <dgm:pt modelId="{8D218FED-06B4-4E7E-A7CD-1B47293B5DA5}" type="parTrans" cxnId="{3CF317F5-6EA7-4882-9B6E-E1E99D16B49B}">
      <dgm:prSet/>
      <dgm:spPr/>
      <dgm:t>
        <a:bodyPr/>
        <a:lstStyle/>
        <a:p>
          <a:endParaRPr lang="en-US"/>
        </a:p>
      </dgm:t>
    </dgm:pt>
    <dgm:pt modelId="{DFCE4A09-9F9F-48FF-AA7A-04A877C02848}" type="sibTrans" cxnId="{3CF317F5-6EA7-4882-9B6E-E1E99D16B49B}">
      <dgm:prSet/>
      <dgm:spPr/>
      <dgm:t>
        <a:bodyPr/>
        <a:lstStyle/>
        <a:p>
          <a:endParaRPr lang="en-US"/>
        </a:p>
      </dgm:t>
    </dgm:pt>
    <dgm:pt modelId="{CFB488FC-328A-48E6-AB0C-BF5C7C211A7F}">
      <dgm:prSet/>
      <dgm:spPr/>
      <dgm:t>
        <a:bodyPr/>
        <a:lstStyle/>
        <a:p>
          <a:pPr>
            <a:defRPr b="1"/>
          </a:pPr>
          <a:r>
            <a:rPr lang="en-US"/>
            <a:t>Data Processing</a:t>
          </a:r>
        </a:p>
      </dgm:t>
    </dgm:pt>
    <dgm:pt modelId="{EFB4610D-FA53-4AC3-BDA9-38F84406A768}" type="parTrans" cxnId="{E73FEC48-06FF-4DAE-AFBD-6A52949E6786}">
      <dgm:prSet/>
      <dgm:spPr/>
      <dgm:t>
        <a:bodyPr/>
        <a:lstStyle/>
        <a:p>
          <a:endParaRPr lang="en-US"/>
        </a:p>
      </dgm:t>
    </dgm:pt>
    <dgm:pt modelId="{2EDE48AF-55B2-48C4-B0D3-2181E5214C34}" type="sibTrans" cxnId="{E73FEC48-06FF-4DAE-AFBD-6A52949E6786}">
      <dgm:prSet/>
      <dgm:spPr/>
      <dgm:t>
        <a:bodyPr/>
        <a:lstStyle/>
        <a:p>
          <a:endParaRPr lang="en-US"/>
        </a:p>
      </dgm:t>
    </dgm:pt>
    <dgm:pt modelId="{02C1127E-075B-4ABE-A65C-79B0F87BF8A7}">
      <dgm:prSet/>
      <dgm:spPr/>
      <dgm:t>
        <a:bodyPr/>
        <a:lstStyle/>
        <a:p>
          <a:r>
            <a:rPr lang="en-US" i="1" dirty="0"/>
            <a:t>Pandas</a:t>
          </a:r>
        </a:p>
        <a:p>
          <a:r>
            <a:rPr lang="en-US" i="1" dirty="0" err="1"/>
            <a:t>Numpy</a:t>
          </a:r>
          <a:r>
            <a:rPr lang="en-US" i="1" dirty="0"/>
            <a:t> </a:t>
          </a:r>
        </a:p>
      </dgm:t>
    </dgm:pt>
    <dgm:pt modelId="{FBEA6A85-C97F-42CB-AF42-6D449A5B269B}" type="parTrans" cxnId="{3E55BC31-5428-4D6A-AF80-31BFADB343A3}">
      <dgm:prSet/>
      <dgm:spPr/>
      <dgm:t>
        <a:bodyPr/>
        <a:lstStyle/>
        <a:p>
          <a:endParaRPr lang="en-US"/>
        </a:p>
      </dgm:t>
    </dgm:pt>
    <dgm:pt modelId="{C49AF08A-56C7-4A0D-95DA-DE5E779EE234}" type="sibTrans" cxnId="{3E55BC31-5428-4D6A-AF80-31BFADB343A3}">
      <dgm:prSet/>
      <dgm:spPr/>
      <dgm:t>
        <a:bodyPr/>
        <a:lstStyle/>
        <a:p>
          <a:endParaRPr lang="en-US"/>
        </a:p>
      </dgm:t>
    </dgm:pt>
    <dgm:pt modelId="{86229FE6-D44A-4B33-8265-312AD7078852}">
      <dgm:prSet/>
      <dgm:spPr/>
      <dgm:t>
        <a:bodyPr/>
        <a:lstStyle/>
        <a:p>
          <a:pPr>
            <a:defRPr b="1"/>
          </a:pPr>
          <a:r>
            <a:rPr lang="en-US"/>
            <a:t>Machine Learning</a:t>
          </a:r>
        </a:p>
      </dgm:t>
    </dgm:pt>
    <dgm:pt modelId="{C1401B82-B17D-4922-9B96-6621A14AC2AD}" type="parTrans" cxnId="{DAE4D126-079F-4F85-AA99-8F3ABB41416E}">
      <dgm:prSet/>
      <dgm:spPr/>
      <dgm:t>
        <a:bodyPr/>
        <a:lstStyle/>
        <a:p>
          <a:endParaRPr lang="en-US"/>
        </a:p>
      </dgm:t>
    </dgm:pt>
    <dgm:pt modelId="{6A0CC3D3-A599-4E1A-8B31-5F591FA00B2B}" type="sibTrans" cxnId="{DAE4D126-079F-4F85-AA99-8F3ABB41416E}">
      <dgm:prSet/>
      <dgm:spPr/>
      <dgm:t>
        <a:bodyPr/>
        <a:lstStyle/>
        <a:p>
          <a:endParaRPr lang="en-US"/>
        </a:p>
      </dgm:t>
    </dgm:pt>
    <dgm:pt modelId="{44671B33-1077-4E0C-A868-719F9C05C5F2}">
      <dgm:prSet/>
      <dgm:spPr/>
      <dgm:t>
        <a:bodyPr/>
        <a:lstStyle/>
        <a:p>
          <a:r>
            <a:rPr lang="en-US" i="1"/>
            <a:t>Sklearn</a:t>
          </a:r>
        </a:p>
      </dgm:t>
    </dgm:pt>
    <dgm:pt modelId="{1ECB0409-61F2-4822-A3B8-8AEDB6EE1088}" type="parTrans" cxnId="{F6114A74-184E-46B7-AFE4-B57CD17CD96C}">
      <dgm:prSet/>
      <dgm:spPr/>
      <dgm:t>
        <a:bodyPr/>
        <a:lstStyle/>
        <a:p>
          <a:endParaRPr lang="en-US"/>
        </a:p>
      </dgm:t>
    </dgm:pt>
    <dgm:pt modelId="{24944761-090B-470E-862B-B08F9666EC7E}" type="sibTrans" cxnId="{F6114A74-184E-46B7-AFE4-B57CD17CD96C}">
      <dgm:prSet/>
      <dgm:spPr/>
      <dgm:t>
        <a:bodyPr/>
        <a:lstStyle/>
        <a:p>
          <a:endParaRPr lang="en-US"/>
        </a:p>
      </dgm:t>
    </dgm:pt>
    <dgm:pt modelId="{9ADAD3CB-BF40-470B-A908-BB48B301F64B}" type="pres">
      <dgm:prSet presAssocID="{BA5ABCDE-4230-45D9-9B4F-660C52AF66AB}" presName="root" presStyleCnt="0">
        <dgm:presLayoutVars>
          <dgm:dir/>
          <dgm:resizeHandles val="exact"/>
        </dgm:presLayoutVars>
      </dgm:prSet>
      <dgm:spPr/>
    </dgm:pt>
    <dgm:pt modelId="{B34364F6-8F84-4006-A4EE-B401D806371F}" type="pres">
      <dgm:prSet presAssocID="{D6041C71-8636-487E-B149-AB80C0B52299}" presName="compNode" presStyleCnt="0"/>
      <dgm:spPr/>
    </dgm:pt>
    <dgm:pt modelId="{8992D847-A728-4CAF-9B06-FA6E4B4E0E72}" type="pres">
      <dgm:prSet presAssocID="{D6041C71-8636-487E-B149-AB80C0B522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14089FB-F286-4A73-B156-FD182A08AB48}" type="pres">
      <dgm:prSet presAssocID="{D6041C71-8636-487E-B149-AB80C0B52299}" presName="iconSpace" presStyleCnt="0"/>
      <dgm:spPr/>
    </dgm:pt>
    <dgm:pt modelId="{6F047883-8FDF-48BA-9E07-4893DFB4BF26}" type="pres">
      <dgm:prSet presAssocID="{D6041C71-8636-487E-B149-AB80C0B52299}" presName="parTx" presStyleLbl="revTx" presStyleIdx="0" presStyleCnt="6">
        <dgm:presLayoutVars>
          <dgm:chMax val="0"/>
          <dgm:chPref val="0"/>
        </dgm:presLayoutVars>
      </dgm:prSet>
      <dgm:spPr/>
    </dgm:pt>
    <dgm:pt modelId="{1BFA019D-DFA5-491B-8C5B-6191C1966C5D}" type="pres">
      <dgm:prSet presAssocID="{D6041C71-8636-487E-B149-AB80C0B52299}" presName="txSpace" presStyleCnt="0"/>
      <dgm:spPr/>
    </dgm:pt>
    <dgm:pt modelId="{CF5400B4-8461-42EC-8D16-F55D3D22976E}" type="pres">
      <dgm:prSet presAssocID="{D6041C71-8636-487E-B149-AB80C0B52299}" presName="desTx" presStyleLbl="revTx" presStyleIdx="1" presStyleCnt="6">
        <dgm:presLayoutVars/>
      </dgm:prSet>
      <dgm:spPr/>
    </dgm:pt>
    <dgm:pt modelId="{C7AC8B51-168E-4A84-9D0A-0BC1EBA248E8}" type="pres">
      <dgm:prSet presAssocID="{688E4DBC-BC92-4B98-B8E5-2C2EB2D6BE89}" presName="sibTrans" presStyleCnt="0"/>
      <dgm:spPr/>
    </dgm:pt>
    <dgm:pt modelId="{D0E84BF5-A954-4E2E-91D1-F40763D825AA}" type="pres">
      <dgm:prSet presAssocID="{CFB488FC-328A-48E6-AB0C-BF5C7C211A7F}" presName="compNode" presStyleCnt="0"/>
      <dgm:spPr/>
    </dgm:pt>
    <dgm:pt modelId="{26EF8B17-9896-4076-AD50-2E8D93D9D03A}" type="pres">
      <dgm:prSet presAssocID="{CFB488FC-328A-48E6-AB0C-BF5C7C211A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FD901F4F-D296-41EF-ABD4-8463E0A23EAE}" type="pres">
      <dgm:prSet presAssocID="{CFB488FC-328A-48E6-AB0C-BF5C7C211A7F}" presName="iconSpace" presStyleCnt="0"/>
      <dgm:spPr/>
    </dgm:pt>
    <dgm:pt modelId="{C13E5B69-6A56-4737-92F4-2ABAA0FC0D27}" type="pres">
      <dgm:prSet presAssocID="{CFB488FC-328A-48E6-AB0C-BF5C7C211A7F}" presName="parTx" presStyleLbl="revTx" presStyleIdx="2" presStyleCnt="6">
        <dgm:presLayoutVars>
          <dgm:chMax val="0"/>
          <dgm:chPref val="0"/>
        </dgm:presLayoutVars>
      </dgm:prSet>
      <dgm:spPr/>
    </dgm:pt>
    <dgm:pt modelId="{21CAC35E-11B8-49DF-A615-CE9702A46396}" type="pres">
      <dgm:prSet presAssocID="{CFB488FC-328A-48E6-AB0C-BF5C7C211A7F}" presName="txSpace" presStyleCnt="0"/>
      <dgm:spPr/>
    </dgm:pt>
    <dgm:pt modelId="{2BCBDA68-F0E8-4D28-8E08-4DFDB0E91075}" type="pres">
      <dgm:prSet presAssocID="{CFB488FC-328A-48E6-AB0C-BF5C7C211A7F}" presName="desTx" presStyleLbl="revTx" presStyleIdx="3" presStyleCnt="6">
        <dgm:presLayoutVars/>
      </dgm:prSet>
      <dgm:spPr/>
    </dgm:pt>
    <dgm:pt modelId="{AE39B432-99DC-414F-85A9-1FAFE7AC9EE7}" type="pres">
      <dgm:prSet presAssocID="{2EDE48AF-55B2-48C4-B0D3-2181E5214C34}" presName="sibTrans" presStyleCnt="0"/>
      <dgm:spPr/>
    </dgm:pt>
    <dgm:pt modelId="{AC8D18EE-2CA7-4BD6-880F-DA5C3BDDCE3E}" type="pres">
      <dgm:prSet presAssocID="{86229FE6-D44A-4B33-8265-312AD7078852}" presName="compNode" presStyleCnt="0"/>
      <dgm:spPr/>
    </dgm:pt>
    <dgm:pt modelId="{693C6B10-DDDD-40A2-8C7A-9D86B30E55AB}" type="pres">
      <dgm:prSet presAssocID="{86229FE6-D44A-4B33-8265-312AD70788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BE40F6E-E9D4-4DB7-887A-9D18BF327A3C}" type="pres">
      <dgm:prSet presAssocID="{86229FE6-D44A-4B33-8265-312AD7078852}" presName="iconSpace" presStyleCnt="0"/>
      <dgm:spPr/>
    </dgm:pt>
    <dgm:pt modelId="{92B98048-0E88-4533-A3C8-F7F600CC7082}" type="pres">
      <dgm:prSet presAssocID="{86229FE6-D44A-4B33-8265-312AD7078852}" presName="parTx" presStyleLbl="revTx" presStyleIdx="4" presStyleCnt="6">
        <dgm:presLayoutVars>
          <dgm:chMax val="0"/>
          <dgm:chPref val="0"/>
        </dgm:presLayoutVars>
      </dgm:prSet>
      <dgm:spPr/>
    </dgm:pt>
    <dgm:pt modelId="{F844AB6E-74A9-41B9-9A11-BE5258587F91}" type="pres">
      <dgm:prSet presAssocID="{86229FE6-D44A-4B33-8265-312AD7078852}" presName="txSpace" presStyleCnt="0"/>
      <dgm:spPr/>
    </dgm:pt>
    <dgm:pt modelId="{71904DE5-239C-4130-9B56-7675395BFF89}" type="pres">
      <dgm:prSet presAssocID="{86229FE6-D44A-4B33-8265-312AD7078852}" presName="desTx" presStyleLbl="revTx" presStyleIdx="5" presStyleCnt="6">
        <dgm:presLayoutVars/>
      </dgm:prSet>
      <dgm:spPr/>
    </dgm:pt>
  </dgm:ptLst>
  <dgm:cxnLst>
    <dgm:cxn modelId="{4922430F-833C-493F-9620-26C6300B8E21}" srcId="{D6041C71-8636-487E-B149-AB80C0B52299}" destId="{9D46B739-2197-440B-8287-3712299E52E0}" srcOrd="0" destOrd="0" parTransId="{918A91D1-C0DD-44BC-A39C-AEAEA6992A02}" sibTransId="{9A26BA61-1745-425D-9460-DE39A61CD2D1}"/>
    <dgm:cxn modelId="{6343BA1D-0064-4876-8C51-B26CAD48E718}" type="presOf" srcId="{4D72FF30-2F77-491E-97E8-01C52FC6985C}" destId="{CF5400B4-8461-42EC-8D16-F55D3D22976E}" srcOrd="0" destOrd="1" presId="urn:microsoft.com/office/officeart/2018/5/layout/CenteredIconLabelDescriptionList"/>
    <dgm:cxn modelId="{DAE4D126-079F-4F85-AA99-8F3ABB41416E}" srcId="{BA5ABCDE-4230-45D9-9B4F-660C52AF66AB}" destId="{86229FE6-D44A-4B33-8265-312AD7078852}" srcOrd="2" destOrd="0" parTransId="{C1401B82-B17D-4922-9B96-6621A14AC2AD}" sibTransId="{6A0CC3D3-A599-4E1A-8B31-5F591FA00B2B}"/>
    <dgm:cxn modelId="{3E55BC31-5428-4D6A-AF80-31BFADB343A3}" srcId="{CFB488FC-328A-48E6-AB0C-BF5C7C211A7F}" destId="{02C1127E-075B-4ABE-A65C-79B0F87BF8A7}" srcOrd="0" destOrd="0" parTransId="{FBEA6A85-C97F-42CB-AF42-6D449A5B269B}" sibTransId="{C49AF08A-56C7-4A0D-95DA-DE5E779EE234}"/>
    <dgm:cxn modelId="{0135E139-74A4-4433-8681-E91987189959}" type="presOf" srcId="{44671B33-1077-4E0C-A868-719F9C05C5F2}" destId="{71904DE5-239C-4130-9B56-7675395BFF89}" srcOrd="0" destOrd="0" presId="urn:microsoft.com/office/officeart/2018/5/layout/CenteredIconLabelDescriptionList"/>
    <dgm:cxn modelId="{C5FD9A5D-4AF9-46A2-9EF0-45F602EB04B6}" type="presOf" srcId="{CFB488FC-328A-48E6-AB0C-BF5C7C211A7F}" destId="{C13E5B69-6A56-4737-92F4-2ABAA0FC0D27}" srcOrd="0" destOrd="0" presId="urn:microsoft.com/office/officeart/2018/5/layout/CenteredIconLabelDescriptionList"/>
    <dgm:cxn modelId="{04E0A460-0C06-491C-A62E-8E36B1167B9A}" type="presOf" srcId="{D6041C71-8636-487E-B149-AB80C0B52299}" destId="{6F047883-8FDF-48BA-9E07-4893DFB4BF26}" srcOrd="0" destOrd="0" presId="urn:microsoft.com/office/officeart/2018/5/layout/CenteredIconLabelDescriptionList"/>
    <dgm:cxn modelId="{E73FEC48-06FF-4DAE-AFBD-6A52949E6786}" srcId="{BA5ABCDE-4230-45D9-9B4F-660C52AF66AB}" destId="{CFB488FC-328A-48E6-AB0C-BF5C7C211A7F}" srcOrd="1" destOrd="0" parTransId="{EFB4610D-FA53-4AC3-BDA9-38F84406A768}" sibTransId="{2EDE48AF-55B2-48C4-B0D3-2181E5214C34}"/>
    <dgm:cxn modelId="{0E2A8D73-AF13-4984-A75C-5465AFF5F851}" type="presOf" srcId="{9D46B739-2197-440B-8287-3712299E52E0}" destId="{CF5400B4-8461-42EC-8D16-F55D3D22976E}" srcOrd="0" destOrd="0" presId="urn:microsoft.com/office/officeart/2018/5/layout/CenteredIconLabelDescriptionList"/>
    <dgm:cxn modelId="{56F52D74-28CE-4C14-A923-0C312154D1E1}" type="presOf" srcId="{BA5ABCDE-4230-45D9-9B4F-660C52AF66AB}" destId="{9ADAD3CB-BF40-470B-A908-BB48B301F64B}" srcOrd="0" destOrd="0" presId="urn:microsoft.com/office/officeart/2018/5/layout/CenteredIconLabelDescriptionList"/>
    <dgm:cxn modelId="{F6114A74-184E-46B7-AFE4-B57CD17CD96C}" srcId="{86229FE6-D44A-4B33-8265-312AD7078852}" destId="{44671B33-1077-4E0C-A868-719F9C05C5F2}" srcOrd="0" destOrd="0" parTransId="{1ECB0409-61F2-4822-A3B8-8AEDB6EE1088}" sibTransId="{24944761-090B-470E-862B-B08F9666EC7E}"/>
    <dgm:cxn modelId="{ECDBE9C2-195D-4AA4-9ED1-4930520191F7}" type="presOf" srcId="{02C1127E-075B-4ABE-A65C-79B0F87BF8A7}" destId="{2BCBDA68-F0E8-4D28-8E08-4DFDB0E91075}" srcOrd="0" destOrd="0" presId="urn:microsoft.com/office/officeart/2018/5/layout/CenteredIconLabelDescriptionList"/>
    <dgm:cxn modelId="{CA2CA6C6-AE43-41AD-BE64-4830B6C8BD0C}" srcId="{BA5ABCDE-4230-45D9-9B4F-660C52AF66AB}" destId="{D6041C71-8636-487E-B149-AB80C0B52299}" srcOrd="0" destOrd="0" parTransId="{A0A3A553-4853-4618-9BA5-15A64B371274}" sibTransId="{688E4DBC-BC92-4B98-B8E5-2C2EB2D6BE89}"/>
    <dgm:cxn modelId="{1AA208E8-6C83-4629-9E54-1CEBCC49A03E}" type="presOf" srcId="{86229FE6-D44A-4B33-8265-312AD7078852}" destId="{92B98048-0E88-4533-A3C8-F7F600CC7082}" srcOrd="0" destOrd="0" presId="urn:microsoft.com/office/officeart/2018/5/layout/CenteredIconLabelDescriptionList"/>
    <dgm:cxn modelId="{3CF317F5-6EA7-4882-9B6E-E1E99D16B49B}" srcId="{D6041C71-8636-487E-B149-AB80C0B52299}" destId="{4D72FF30-2F77-491E-97E8-01C52FC6985C}" srcOrd="1" destOrd="0" parTransId="{8D218FED-06B4-4E7E-A7CD-1B47293B5DA5}" sibTransId="{DFCE4A09-9F9F-48FF-AA7A-04A877C02848}"/>
    <dgm:cxn modelId="{458B9E0B-06D3-4E95-87A8-B3875234B3F2}" type="presParOf" srcId="{9ADAD3CB-BF40-470B-A908-BB48B301F64B}" destId="{B34364F6-8F84-4006-A4EE-B401D806371F}" srcOrd="0" destOrd="0" presId="urn:microsoft.com/office/officeart/2018/5/layout/CenteredIconLabelDescriptionList"/>
    <dgm:cxn modelId="{09CC002F-F701-4602-8CC6-FA3AA4664FE3}" type="presParOf" srcId="{B34364F6-8F84-4006-A4EE-B401D806371F}" destId="{8992D847-A728-4CAF-9B06-FA6E4B4E0E72}" srcOrd="0" destOrd="0" presId="urn:microsoft.com/office/officeart/2018/5/layout/CenteredIconLabelDescriptionList"/>
    <dgm:cxn modelId="{8F8C288E-3C77-4C5B-90A0-32893F67E207}" type="presParOf" srcId="{B34364F6-8F84-4006-A4EE-B401D806371F}" destId="{214089FB-F286-4A73-B156-FD182A08AB48}" srcOrd="1" destOrd="0" presId="urn:microsoft.com/office/officeart/2018/5/layout/CenteredIconLabelDescriptionList"/>
    <dgm:cxn modelId="{76DE9A9E-79F1-48EF-8D0B-32A1CE5DBE52}" type="presParOf" srcId="{B34364F6-8F84-4006-A4EE-B401D806371F}" destId="{6F047883-8FDF-48BA-9E07-4893DFB4BF26}" srcOrd="2" destOrd="0" presId="urn:microsoft.com/office/officeart/2018/5/layout/CenteredIconLabelDescriptionList"/>
    <dgm:cxn modelId="{85DEE025-6F09-4358-B938-3E82E0E979D4}" type="presParOf" srcId="{B34364F6-8F84-4006-A4EE-B401D806371F}" destId="{1BFA019D-DFA5-491B-8C5B-6191C1966C5D}" srcOrd="3" destOrd="0" presId="urn:microsoft.com/office/officeart/2018/5/layout/CenteredIconLabelDescriptionList"/>
    <dgm:cxn modelId="{F3812364-DCA6-491E-9DEC-60E399CBE41C}" type="presParOf" srcId="{B34364F6-8F84-4006-A4EE-B401D806371F}" destId="{CF5400B4-8461-42EC-8D16-F55D3D22976E}" srcOrd="4" destOrd="0" presId="urn:microsoft.com/office/officeart/2018/5/layout/CenteredIconLabelDescriptionList"/>
    <dgm:cxn modelId="{2BF0391E-CFD7-4A69-8CAB-3E55238FD594}" type="presParOf" srcId="{9ADAD3CB-BF40-470B-A908-BB48B301F64B}" destId="{C7AC8B51-168E-4A84-9D0A-0BC1EBA248E8}" srcOrd="1" destOrd="0" presId="urn:microsoft.com/office/officeart/2018/5/layout/CenteredIconLabelDescriptionList"/>
    <dgm:cxn modelId="{84D3FAD2-BBFC-4444-98D0-993F8095D574}" type="presParOf" srcId="{9ADAD3CB-BF40-470B-A908-BB48B301F64B}" destId="{D0E84BF5-A954-4E2E-91D1-F40763D825AA}" srcOrd="2" destOrd="0" presId="urn:microsoft.com/office/officeart/2018/5/layout/CenteredIconLabelDescriptionList"/>
    <dgm:cxn modelId="{3479C1CD-352C-47DE-A763-4E8D796590DC}" type="presParOf" srcId="{D0E84BF5-A954-4E2E-91D1-F40763D825AA}" destId="{26EF8B17-9896-4076-AD50-2E8D93D9D03A}" srcOrd="0" destOrd="0" presId="urn:microsoft.com/office/officeart/2018/5/layout/CenteredIconLabelDescriptionList"/>
    <dgm:cxn modelId="{17D1960E-2144-44AF-A6DE-F91349CDD04D}" type="presParOf" srcId="{D0E84BF5-A954-4E2E-91D1-F40763D825AA}" destId="{FD901F4F-D296-41EF-ABD4-8463E0A23EAE}" srcOrd="1" destOrd="0" presId="urn:microsoft.com/office/officeart/2018/5/layout/CenteredIconLabelDescriptionList"/>
    <dgm:cxn modelId="{46C7556E-733A-424B-B130-54EC63CD28D3}" type="presParOf" srcId="{D0E84BF5-A954-4E2E-91D1-F40763D825AA}" destId="{C13E5B69-6A56-4737-92F4-2ABAA0FC0D27}" srcOrd="2" destOrd="0" presId="urn:microsoft.com/office/officeart/2018/5/layout/CenteredIconLabelDescriptionList"/>
    <dgm:cxn modelId="{1CEEECDB-50C9-4BB3-B3BF-10A8C6E9BDEA}" type="presParOf" srcId="{D0E84BF5-A954-4E2E-91D1-F40763D825AA}" destId="{21CAC35E-11B8-49DF-A615-CE9702A46396}" srcOrd="3" destOrd="0" presId="urn:microsoft.com/office/officeart/2018/5/layout/CenteredIconLabelDescriptionList"/>
    <dgm:cxn modelId="{41BEC582-A96E-484F-8898-8F75A2A3E165}" type="presParOf" srcId="{D0E84BF5-A954-4E2E-91D1-F40763D825AA}" destId="{2BCBDA68-F0E8-4D28-8E08-4DFDB0E91075}" srcOrd="4" destOrd="0" presId="urn:microsoft.com/office/officeart/2018/5/layout/CenteredIconLabelDescriptionList"/>
    <dgm:cxn modelId="{33C5922C-96AB-4786-BB1C-90D8B1E9B08E}" type="presParOf" srcId="{9ADAD3CB-BF40-470B-A908-BB48B301F64B}" destId="{AE39B432-99DC-414F-85A9-1FAFE7AC9EE7}" srcOrd="3" destOrd="0" presId="urn:microsoft.com/office/officeart/2018/5/layout/CenteredIconLabelDescriptionList"/>
    <dgm:cxn modelId="{E57E1278-217D-43CB-ACE9-79587DA88384}" type="presParOf" srcId="{9ADAD3CB-BF40-470B-A908-BB48B301F64B}" destId="{AC8D18EE-2CA7-4BD6-880F-DA5C3BDDCE3E}" srcOrd="4" destOrd="0" presId="urn:microsoft.com/office/officeart/2018/5/layout/CenteredIconLabelDescriptionList"/>
    <dgm:cxn modelId="{6ED4EEBD-ABF7-4FD7-AF6D-DD386B4E9CCA}" type="presParOf" srcId="{AC8D18EE-2CA7-4BD6-880F-DA5C3BDDCE3E}" destId="{693C6B10-DDDD-40A2-8C7A-9D86B30E55AB}" srcOrd="0" destOrd="0" presId="urn:microsoft.com/office/officeart/2018/5/layout/CenteredIconLabelDescriptionList"/>
    <dgm:cxn modelId="{3D36EFE6-99FE-43A5-9A5B-794C4F417374}" type="presParOf" srcId="{AC8D18EE-2CA7-4BD6-880F-DA5C3BDDCE3E}" destId="{0BE40F6E-E9D4-4DB7-887A-9D18BF327A3C}" srcOrd="1" destOrd="0" presId="urn:microsoft.com/office/officeart/2018/5/layout/CenteredIconLabelDescriptionList"/>
    <dgm:cxn modelId="{3C44A961-72EC-4026-ACB5-2EF2F38E1E87}" type="presParOf" srcId="{AC8D18EE-2CA7-4BD6-880F-DA5C3BDDCE3E}" destId="{92B98048-0E88-4533-A3C8-F7F600CC7082}" srcOrd="2" destOrd="0" presId="urn:microsoft.com/office/officeart/2018/5/layout/CenteredIconLabelDescriptionList"/>
    <dgm:cxn modelId="{F8E7E35F-5BFC-459C-BEF4-3A8693CE4520}" type="presParOf" srcId="{AC8D18EE-2CA7-4BD6-880F-DA5C3BDDCE3E}" destId="{F844AB6E-74A9-41B9-9A11-BE5258587F91}" srcOrd="3" destOrd="0" presId="urn:microsoft.com/office/officeart/2018/5/layout/CenteredIconLabelDescriptionList"/>
    <dgm:cxn modelId="{6D32298E-C88B-442D-B3AA-51D2123B76DA}" type="presParOf" srcId="{AC8D18EE-2CA7-4BD6-880F-DA5C3BDDCE3E}" destId="{71904DE5-239C-4130-9B56-7675395BFF8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931AE9-C448-4B9F-8C37-7FBE38B10C02}"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B227E05-D4E9-4043-8EA7-D3736BAFF3F5}">
      <dgm:prSet/>
      <dgm:spPr/>
      <dgm:t>
        <a:bodyPr/>
        <a:lstStyle/>
        <a:p>
          <a:pPr>
            <a:defRPr b="1"/>
          </a:pPr>
          <a:r>
            <a:rPr lang="en-US"/>
            <a:t>Changed columns type:</a:t>
          </a:r>
        </a:p>
      </dgm:t>
    </dgm:pt>
    <dgm:pt modelId="{9A0E4818-A215-40A2-9788-2F5276813146}" type="parTrans" cxnId="{91692D42-F0AA-463C-8586-E18A467993BC}">
      <dgm:prSet/>
      <dgm:spPr/>
      <dgm:t>
        <a:bodyPr/>
        <a:lstStyle/>
        <a:p>
          <a:endParaRPr lang="en-US"/>
        </a:p>
      </dgm:t>
    </dgm:pt>
    <dgm:pt modelId="{64A0BB2C-538A-4791-A49F-1C09EB234EB9}" type="sibTrans" cxnId="{91692D42-F0AA-463C-8586-E18A467993BC}">
      <dgm:prSet/>
      <dgm:spPr/>
      <dgm:t>
        <a:bodyPr/>
        <a:lstStyle/>
        <a:p>
          <a:endParaRPr lang="en-US"/>
        </a:p>
      </dgm:t>
    </dgm:pt>
    <dgm:pt modelId="{68EE7AC3-14FF-498E-A3B7-D8EA18A7FFCA}">
      <dgm:prSet/>
      <dgm:spPr/>
      <dgm:t>
        <a:bodyPr/>
        <a:lstStyle/>
        <a:p>
          <a:pPr algn="just"/>
          <a:r>
            <a:rPr lang="en-US" dirty="0"/>
            <a:t>Category (“Ranking Year”, “Subject Area Year”, “Subject Area”)</a:t>
          </a:r>
        </a:p>
      </dgm:t>
    </dgm:pt>
    <dgm:pt modelId="{8C6F26A0-CDF7-4801-B954-511F9398FED0}" type="parTrans" cxnId="{EB4DD5EC-C097-49D4-989E-5379C3690D2D}">
      <dgm:prSet/>
      <dgm:spPr/>
      <dgm:t>
        <a:bodyPr/>
        <a:lstStyle/>
        <a:p>
          <a:endParaRPr lang="en-US"/>
        </a:p>
      </dgm:t>
    </dgm:pt>
    <dgm:pt modelId="{EC94DF10-6F32-4920-ABC8-7AEB6A16E045}" type="sibTrans" cxnId="{EB4DD5EC-C097-49D4-989E-5379C3690D2D}">
      <dgm:prSet/>
      <dgm:spPr/>
      <dgm:t>
        <a:bodyPr/>
        <a:lstStyle/>
        <a:p>
          <a:endParaRPr lang="en-US"/>
        </a:p>
      </dgm:t>
    </dgm:pt>
    <dgm:pt modelId="{758091CD-5152-4D2D-8E2F-9625645A948E}">
      <dgm:prSet/>
      <dgm:spPr/>
      <dgm:t>
        <a:bodyPr/>
        <a:lstStyle/>
        <a:p>
          <a:pPr algn="just"/>
          <a:r>
            <a:rPr lang="en-US" dirty="0"/>
            <a:t>correct distribution of types helps to work more efficiently with the </a:t>
          </a:r>
          <a:r>
            <a:rPr lang="en-US" dirty="0" err="1"/>
            <a:t>DataFrame</a:t>
          </a:r>
          <a:endParaRPr lang="en-US" dirty="0"/>
        </a:p>
      </dgm:t>
    </dgm:pt>
    <dgm:pt modelId="{A7AF9669-F047-4C31-BE67-6B012F06A229}" type="parTrans" cxnId="{90C38727-D392-498E-B4E0-C98757696BF1}">
      <dgm:prSet/>
      <dgm:spPr/>
      <dgm:t>
        <a:bodyPr/>
        <a:lstStyle/>
        <a:p>
          <a:endParaRPr lang="en-US"/>
        </a:p>
      </dgm:t>
    </dgm:pt>
    <dgm:pt modelId="{7FF06F6A-2958-405E-AADF-6FCA53569E3A}" type="sibTrans" cxnId="{90C38727-D392-498E-B4E0-C98757696BF1}">
      <dgm:prSet/>
      <dgm:spPr/>
      <dgm:t>
        <a:bodyPr/>
        <a:lstStyle/>
        <a:p>
          <a:endParaRPr lang="en-US"/>
        </a:p>
      </dgm:t>
    </dgm:pt>
    <dgm:pt modelId="{24A6A84B-6767-440B-B3E7-531AAE27F076}">
      <dgm:prSet/>
      <dgm:spPr/>
      <dgm:t>
        <a:bodyPr/>
        <a:lstStyle/>
        <a:p>
          <a:pPr>
            <a:defRPr b="1"/>
          </a:pPr>
          <a:r>
            <a:rPr lang="cs-CZ"/>
            <a:t>Creating auxiliary </a:t>
          </a:r>
          <a:r>
            <a:rPr lang="en-US"/>
            <a:t>D</a:t>
          </a:r>
          <a:r>
            <a:rPr lang="cs-CZ"/>
            <a:t>ata</a:t>
          </a:r>
          <a:r>
            <a:rPr lang="en-US"/>
            <a:t>F</a:t>
          </a:r>
          <a:r>
            <a:rPr lang="cs-CZ"/>
            <a:t>rames</a:t>
          </a:r>
          <a:endParaRPr lang="en-US"/>
        </a:p>
      </dgm:t>
    </dgm:pt>
    <dgm:pt modelId="{94F90943-6629-44BC-B691-DA31F24A8E52}" type="parTrans" cxnId="{B72A8032-D2EF-468F-A5FA-AF5658178B2D}">
      <dgm:prSet/>
      <dgm:spPr/>
      <dgm:t>
        <a:bodyPr/>
        <a:lstStyle/>
        <a:p>
          <a:endParaRPr lang="en-US"/>
        </a:p>
      </dgm:t>
    </dgm:pt>
    <dgm:pt modelId="{7C6C85E1-DB7F-4338-B646-8DBF6BCF75C2}" type="sibTrans" cxnId="{B72A8032-D2EF-468F-A5FA-AF5658178B2D}">
      <dgm:prSet/>
      <dgm:spPr/>
      <dgm:t>
        <a:bodyPr/>
        <a:lstStyle/>
        <a:p>
          <a:endParaRPr lang="en-US"/>
        </a:p>
      </dgm:t>
    </dgm:pt>
    <dgm:pt modelId="{D75C2B8D-85A5-4D4C-98B4-F65460CB1E74}">
      <dgm:prSet/>
      <dgm:spPr/>
      <dgm:t>
        <a:bodyPr/>
        <a:lstStyle/>
        <a:p>
          <a:pPr algn="just"/>
          <a:r>
            <a:rPr lang="ru-RU" dirty="0"/>
            <a:t>2 </a:t>
          </a:r>
          <a:r>
            <a:rPr lang="en-US" dirty="0" err="1"/>
            <a:t>DataFrames</a:t>
          </a:r>
          <a:r>
            <a:rPr lang="en-US" dirty="0"/>
            <a:t> with dropped </a:t>
          </a:r>
          <a:r>
            <a:rPr lang="en-US" dirty="0" err="1"/>
            <a:t>NaN</a:t>
          </a:r>
          <a:r>
            <a:rPr lang="en-US" dirty="0"/>
            <a:t> values</a:t>
          </a:r>
        </a:p>
      </dgm:t>
    </dgm:pt>
    <dgm:pt modelId="{F5F25556-F052-4FAE-8DD6-5FA79E68A078}" type="parTrans" cxnId="{AF6CAFCF-A05D-448E-84B7-A63EDE3C205F}">
      <dgm:prSet/>
      <dgm:spPr/>
      <dgm:t>
        <a:bodyPr/>
        <a:lstStyle/>
        <a:p>
          <a:endParaRPr lang="en-US"/>
        </a:p>
      </dgm:t>
    </dgm:pt>
    <dgm:pt modelId="{A76B0292-D3CC-405A-A064-FE8C29A02A28}" type="sibTrans" cxnId="{AF6CAFCF-A05D-448E-84B7-A63EDE3C205F}">
      <dgm:prSet/>
      <dgm:spPr/>
      <dgm:t>
        <a:bodyPr/>
        <a:lstStyle/>
        <a:p>
          <a:endParaRPr lang="en-US"/>
        </a:p>
      </dgm:t>
    </dgm:pt>
    <dgm:pt modelId="{593D8AB0-2CC7-4545-927F-DEA4B622E602}">
      <dgm:prSet/>
      <dgm:spPr/>
      <dgm:t>
        <a:bodyPr/>
        <a:lstStyle/>
        <a:p>
          <a:pPr algn="just"/>
          <a:r>
            <a:rPr lang="en-US" dirty="0"/>
            <a:t>2 Normalized </a:t>
          </a:r>
          <a:r>
            <a:rPr lang="en-US" dirty="0" err="1"/>
            <a:t>DataFrames</a:t>
          </a:r>
          <a:endParaRPr lang="en-US" dirty="0"/>
        </a:p>
      </dgm:t>
    </dgm:pt>
    <dgm:pt modelId="{22CFB16C-F0A8-47AD-A4F2-98EDFE5D623E}" type="parTrans" cxnId="{B07FE75B-07D4-427B-B32D-67A4F6813AFF}">
      <dgm:prSet/>
      <dgm:spPr/>
      <dgm:t>
        <a:bodyPr/>
        <a:lstStyle/>
        <a:p>
          <a:endParaRPr lang="en-US"/>
        </a:p>
      </dgm:t>
    </dgm:pt>
    <dgm:pt modelId="{BF837D8C-40D2-4839-B830-F6DC518F0A27}" type="sibTrans" cxnId="{B07FE75B-07D4-427B-B32D-67A4F6813AFF}">
      <dgm:prSet/>
      <dgm:spPr/>
      <dgm:t>
        <a:bodyPr/>
        <a:lstStyle/>
        <a:p>
          <a:endParaRPr lang="en-US"/>
        </a:p>
      </dgm:t>
    </dgm:pt>
    <dgm:pt modelId="{B537EE79-DD1A-4F6C-B256-0EBE16B9F396}">
      <dgm:prSet/>
      <dgm:spPr/>
      <dgm:t>
        <a:bodyPr/>
        <a:lstStyle/>
        <a:p>
          <a:pPr algn="just"/>
          <a:r>
            <a:rPr lang="en-US" dirty="0"/>
            <a:t>It will be used in machine learning</a:t>
          </a:r>
        </a:p>
      </dgm:t>
    </dgm:pt>
    <dgm:pt modelId="{12BB826A-86F5-4F88-87CE-856DC31A31E6}" type="parTrans" cxnId="{7D3888D3-9350-4EC1-8A8B-28ABE6A35FE6}">
      <dgm:prSet/>
      <dgm:spPr/>
      <dgm:t>
        <a:bodyPr/>
        <a:lstStyle/>
        <a:p>
          <a:endParaRPr lang="en-US"/>
        </a:p>
      </dgm:t>
    </dgm:pt>
    <dgm:pt modelId="{1A2F0C71-F8EC-4F19-8806-56FFFD355744}" type="sibTrans" cxnId="{7D3888D3-9350-4EC1-8A8B-28ABE6A35FE6}">
      <dgm:prSet/>
      <dgm:spPr/>
      <dgm:t>
        <a:bodyPr/>
        <a:lstStyle/>
        <a:p>
          <a:endParaRPr lang="en-US"/>
        </a:p>
      </dgm:t>
    </dgm:pt>
    <dgm:pt modelId="{FD0F69FF-18B1-460A-8D59-888D34C3A750}" type="pres">
      <dgm:prSet presAssocID="{14931AE9-C448-4B9F-8C37-7FBE38B10C02}" presName="root" presStyleCnt="0">
        <dgm:presLayoutVars>
          <dgm:dir/>
          <dgm:resizeHandles val="exact"/>
        </dgm:presLayoutVars>
      </dgm:prSet>
      <dgm:spPr/>
    </dgm:pt>
    <dgm:pt modelId="{8A46FD28-77D2-4E64-A149-946667CA4729}" type="pres">
      <dgm:prSet presAssocID="{5B227E05-D4E9-4043-8EA7-D3736BAFF3F5}" presName="compNode" presStyleCnt="0"/>
      <dgm:spPr/>
    </dgm:pt>
    <dgm:pt modelId="{2ABF6258-F8C5-454D-97E2-555DF606B48E}" type="pres">
      <dgm:prSet presAssocID="{5B227E05-D4E9-4043-8EA7-D3736BAFF3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t Air Balloon"/>
        </a:ext>
      </dgm:extLst>
    </dgm:pt>
    <dgm:pt modelId="{E8631E32-409C-4B3A-9D8C-2C4D2608F146}" type="pres">
      <dgm:prSet presAssocID="{5B227E05-D4E9-4043-8EA7-D3736BAFF3F5}" presName="iconSpace" presStyleCnt="0"/>
      <dgm:spPr/>
    </dgm:pt>
    <dgm:pt modelId="{FF555822-40B0-4965-8BE8-8FCFA86C7BE3}" type="pres">
      <dgm:prSet presAssocID="{5B227E05-D4E9-4043-8EA7-D3736BAFF3F5}" presName="parTx" presStyleLbl="revTx" presStyleIdx="0" presStyleCnt="4">
        <dgm:presLayoutVars>
          <dgm:chMax val="0"/>
          <dgm:chPref val="0"/>
        </dgm:presLayoutVars>
      </dgm:prSet>
      <dgm:spPr/>
    </dgm:pt>
    <dgm:pt modelId="{6ECBF7E9-A7FD-456B-B3A7-38686E769732}" type="pres">
      <dgm:prSet presAssocID="{5B227E05-D4E9-4043-8EA7-D3736BAFF3F5}" presName="txSpace" presStyleCnt="0"/>
      <dgm:spPr/>
    </dgm:pt>
    <dgm:pt modelId="{2D701FF1-7E33-47EA-8E98-D00F24E2C649}" type="pres">
      <dgm:prSet presAssocID="{5B227E05-D4E9-4043-8EA7-D3736BAFF3F5}" presName="desTx" presStyleLbl="revTx" presStyleIdx="1" presStyleCnt="4">
        <dgm:presLayoutVars/>
      </dgm:prSet>
      <dgm:spPr/>
    </dgm:pt>
    <dgm:pt modelId="{5403E473-7F64-4CE7-8169-E380C61F6D1B}" type="pres">
      <dgm:prSet presAssocID="{64A0BB2C-538A-4791-A49F-1C09EB234EB9}" presName="sibTrans" presStyleCnt="0"/>
      <dgm:spPr/>
    </dgm:pt>
    <dgm:pt modelId="{F995BE1C-2503-4733-B7E5-3FC442848B44}" type="pres">
      <dgm:prSet presAssocID="{24A6A84B-6767-440B-B3E7-531AAE27F076}" presName="compNode" presStyleCnt="0"/>
      <dgm:spPr/>
    </dgm:pt>
    <dgm:pt modelId="{13C8243A-E809-4558-836D-7A349031CA98}" type="pres">
      <dgm:prSet presAssocID="{24A6A84B-6767-440B-B3E7-531AAE27F0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8F3CA0C-1B9C-4B74-A6FF-3DA6F4E9734F}" type="pres">
      <dgm:prSet presAssocID="{24A6A84B-6767-440B-B3E7-531AAE27F076}" presName="iconSpace" presStyleCnt="0"/>
      <dgm:spPr/>
    </dgm:pt>
    <dgm:pt modelId="{8ACCF833-BDFF-44AC-A35D-E8F38B3258D9}" type="pres">
      <dgm:prSet presAssocID="{24A6A84B-6767-440B-B3E7-531AAE27F076}" presName="parTx" presStyleLbl="revTx" presStyleIdx="2" presStyleCnt="4">
        <dgm:presLayoutVars>
          <dgm:chMax val="0"/>
          <dgm:chPref val="0"/>
        </dgm:presLayoutVars>
      </dgm:prSet>
      <dgm:spPr/>
    </dgm:pt>
    <dgm:pt modelId="{55FA1F56-0780-4F16-82F8-9986022457D4}" type="pres">
      <dgm:prSet presAssocID="{24A6A84B-6767-440B-B3E7-531AAE27F076}" presName="txSpace" presStyleCnt="0"/>
      <dgm:spPr/>
    </dgm:pt>
    <dgm:pt modelId="{9301A6FB-76AA-41FA-B283-36B66775E55F}" type="pres">
      <dgm:prSet presAssocID="{24A6A84B-6767-440B-B3E7-531AAE27F076}" presName="desTx" presStyleLbl="revTx" presStyleIdx="3" presStyleCnt="4">
        <dgm:presLayoutVars/>
      </dgm:prSet>
      <dgm:spPr/>
    </dgm:pt>
  </dgm:ptLst>
  <dgm:cxnLst>
    <dgm:cxn modelId="{5DB2C218-F7A1-444A-A740-9CC61FE18C8A}" type="presOf" srcId="{24A6A84B-6767-440B-B3E7-531AAE27F076}" destId="{8ACCF833-BDFF-44AC-A35D-E8F38B3258D9}" srcOrd="0" destOrd="0" presId="urn:microsoft.com/office/officeart/2018/5/layout/CenteredIconLabelDescriptionList"/>
    <dgm:cxn modelId="{90C38727-D392-498E-B4E0-C98757696BF1}" srcId="{68EE7AC3-14FF-498E-A3B7-D8EA18A7FFCA}" destId="{758091CD-5152-4D2D-8E2F-9625645A948E}" srcOrd="0" destOrd="0" parTransId="{A7AF9669-F047-4C31-BE67-6B012F06A229}" sibTransId="{7FF06F6A-2958-405E-AADF-6FCA53569E3A}"/>
    <dgm:cxn modelId="{B72A8032-D2EF-468F-A5FA-AF5658178B2D}" srcId="{14931AE9-C448-4B9F-8C37-7FBE38B10C02}" destId="{24A6A84B-6767-440B-B3E7-531AAE27F076}" srcOrd="1" destOrd="0" parTransId="{94F90943-6629-44BC-B691-DA31F24A8E52}" sibTransId="{7C6C85E1-DB7F-4338-B646-8DBF6BCF75C2}"/>
    <dgm:cxn modelId="{B07FE75B-07D4-427B-B32D-67A4F6813AFF}" srcId="{24A6A84B-6767-440B-B3E7-531AAE27F076}" destId="{593D8AB0-2CC7-4545-927F-DEA4B622E602}" srcOrd="1" destOrd="0" parTransId="{22CFB16C-F0A8-47AD-A4F2-98EDFE5D623E}" sibTransId="{BF837D8C-40D2-4839-B830-F6DC518F0A27}"/>
    <dgm:cxn modelId="{91692D42-F0AA-463C-8586-E18A467993BC}" srcId="{14931AE9-C448-4B9F-8C37-7FBE38B10C02}" destId="{5B227E05-D4E9-4043-8EA7-D3736BAFF3F5}" srcOrd="0" destOrd="0" parTransId="{9A0E4818-A215-40A2-9788-2F5276813146}" sibTransId="{64A0BB2C-538A-4791-A49F-1C09EB234EB9}"/>
    <dgm:cxn modelId="{8AEBAB63-00C0-4B09-AF1C-176B5951F8E5}" type="presOf" srcId="{14931AE9-C448-4B9F-8C37-7FBE38B10C02}" destId="{FD0F69FF-18B1-460A-8D59-888D34C3A750}" srcOrd="0" destOrd="0" presId="urn:microsoft.com/office/officeart/2018/5/layout/CenteredIconLabelDescriptionList"/>
    <dgm:cxn modelId="{42744B4B-E13F-4DCA-B7F6-CD1875EC39D7}" type="presOf" srcId="{5B227E05-D4E9-4043-8EA7-D3736BAFF3F5}" destId="{FF555822-40B0-4965-8BE8-8FCFA86C7BE3}" srcOrd="0" destOrd="0" presId="urn:microsoft.com/office/officeart/2018/5/layout/CenteredIconLabelDescriptionList"/>
    <dgm:cxn modelId="{AD57814E-1EC2-46B4-94E9-0BF3F08C6604}" type="presOf" srcId="{593D8AB0-2CC7-4545-927F-DEA4B622E602}" destId="{9301A6FB-76AA-41FA-B283-36B66775E55F}" srcOrd="0" destOrd="1" presId="urn:microsoft.com/office/officeart/2018/5/layout/CenteredIconLabelDescriptionList"/>
    <dgm:cxn modelId="{A4213399-C7A4-4AFA-BDEC-D969225213A9}" type="presOf" srcId="{68EE7AC3-14FF-498E-A3B7-D8EA18A7FFCA}" destId="{2D701FF1-7E33-47EA-8E98-D00F24E2C649}" srcOrd="0" destOrd="0" presId="urn:microsoft.com/office/officeart/2018/5/layout/CenteredIconLabelDescriptionList"/>
    <dgm:cxn modelId="{6F68F3B2-17E2-49AA-BC5D-5731CAB55F27}" type="presOf" srcId="{B537EE79-DD1A-4F6C-B256-0EBE16B9F396}" destId="{9301A6FB-76AA-41FA-B283-36B66775E55F}" srcOrd="0" destOrd="2" presId="urn:microsoft.com/office/officeart/2018/5/layout/CenteredIconLabelDescriptionList"/>
    <dgm:cxn modelId="{AF6CAFCF-A05D-448E-84B7-A63EDE3C205F}" srcId="{24A6A84B-6767-440B-B3E7-531AAE27F076}" destId="{D75C2B8D-85A5-4D4C-98B4-F65460CB1E74}" srcOrd="0" destOrd="0" parTransId="{F5F25556-F052-4FAE-8DD6-5FA79E68A078}" sibTransId="{A76B0292-D3CC-405A-A064-FE8C29A02A28}"/>
    <dgm:cxn modelId="{7D3888D3-9350-4EC1-8A8B-28ABE6A35FE6}" srcId="{593D8AB0-2CC7-4545-927F-DEA4B622E602}" destId="{B537EE79-DD1A-4F6C-B256-0EBE16B9F396}" srcOrd="0" destOrd="0" parTransId="{12BB826A-86F5-4F88-87CE-856DC31A31E6}" sibTransId="{1A2F0C71-F8EC-4F19-8806-56FFFD355744}"/>
    <dgm:cxn modelId="{AB59BFD7-17E6-4961-B7FB-CE59C19CEC91}" type="presOf" srcId="{758091CD-5152-4D2D-8E2F-9625645A948E}" destId="{2D701FF1-7E33-47EA-8E98-D00F24E2C649}" srcOrd="0" destOrd="1" presId="urn:microsoft.com/office/officeart/2018/5/layout/CenteredIconLabelDescriptionList"/>
    <dgm:cxn modelId="{50A3F6D8-B798-4B4F-806E-E319B274B346}" type="presOf" srcId="{D75C2B8D-85A5-4D4C-98B4-F65460CB1E74}" destId="{9301A6FB-76AA-41FA-B283-36B66775E55F}" srcOrd="0" destOrd="0" presId="urn:microsoft.com/office/officeart/2018/5/layout/CenteredIconLabelDescriptionList"/>
    <dgm:cxn modelId="{EB4DD5EC-C097-49D4-989E-5379C3690D2D}" srcId="{5B227E05-D4E9-4043-8EA7-D3736BAFF3F5}" destId="{68EE7AC3-14FF-498E-A3B7-D8EA18A7FFCA}" srcOrd="0" destOrd="0" parTransId="{8C6F26A0-CDF7-4801-B954-511F9398FED0}" sibTransId="{EC94DF10-6F32-4920-ABC8-7AEB6A16E045}"/>
    <dgm:cxn modelId="{65608B9E-BEAD-452B-9F0A-D960D7A51BD0}" type="presParOf" srcId="{FD0F69FF-18B1-460A-8D59-888D34C3A750}" destId="{8A46FD28-77D2-4E64-A149-946667CA4729}" srcOrd="0" destOrd="0" presId="urn:microsoft.com/office/officeart/2018/5/layout/CenteredIconLabelDescriptionList"/>
    <dgm:cxn modelId="{B4D04A0A-DEF9-40A7-BBC4-CFE67557F9B8}" type="presParOf" srcId="{8A46FD28-77D2-4E64-A149-946667CA4729}" destId="{2ABF6258-F8C5-454D-97E2-555DF606B48E}" srcOrd="0" destOrd="0" presId="urn:microsoft.com/office/officeart/2018/5/layout/CenteredIconLabelDescriptionList"/>
    <dgm:cxn modelId="{32218D81-E1A5-43DC-B15F-8365DD1747F7}" type="presParOf" srcId="{8A46FD28-77D2-4E64-A149-946667CA4729}" destId="{E8631E32-409C-4B3A-9D8C-2C4D2608F146}" srcOrd="1" destOrd="0" presId="urn:microsoft.com/office/officeart/2018/5/layout/CenteredIconLabelDescriptionList"/>
    <dgm:cxn modelId="{B181CE5A-6B6B-4438-A415-0B7E42BC2EB1}" type="presParOf" srcId="{8A46FD28-77D2-4E64-A149-946667CA4729}" destId="{FF555822-40B0-4965-8BE8-8FCFA86C7BE3}" srcOrd="2" destOrd="0" presId="urn:microsoft.com/office/officeart/2018/5/layout/CenteredIconLabelDescriptionList"/>
    <dgm:cxn modelId="{FFD44C28-F58E-4FD9-846E-D1239B02E2C4}" type="presParOf" srcId="{8A46FD28-77D2-4E64-A149-946667CA4729}" destId="{6ECBF7E9-A7FD-456B-B3A7-38686E769732}" srcOrd="3" destOrd="0" presId="urn:microsoft.com/office/officeart/2018/5/layout/CenteredIconLabelDescriptionList"/>
    <dgm:cxn modelId="{353EE443-6C5D-45B9-9969-8D0DA33327D1}" type="presParOf" srcId="{8A46FD28-77D2-4E64-A149-946667CA4729}" destId="{2D701FF1-7E33-47EA-8E98-D00F24E2C649}" srcOrd="4" destOrd="0" presId="urn:microsoft.com/office/officeart/2018/5/layout/CenteredIconLabelDescriptionList"/>
    <dgm:cxn modelId="{C2FCE1F1-2E92-4BB7-9BB2-A89DED7256AF}" type="presParOf" srcId="{FD0F69FF-18B1-460A-8D59-888D34C3A750}" destId="{5403E473-7F64-4CE7-8169-E380C61F6D1B}" srcOrd="1" destOrd="0" presId="urn:microsoft.com/office/officeart/2018/5/layout/CenteredIconLabelDescriptionList"/>
    <dgm:cxn modelId="{3BEE33FF-9BD4-4943-873C-326BCE0FDA71}" type="presParOf" srcId="{FD0F69FF-18B1-460A-8D59-888D34C3A750}" destId="{F995BE1C-2503-4733-B7E5-3FC442848B44}" srcOrd="2" destOrd="0" presId="urn:microsoft.com/office/officeart/2018/5/layout/CenteredIconLabelDescriptionList"/>
    <dgm:cxn modelId="{4E83A6D6-EB02-47BA-AD02-3C6B3D55F5D7}" type="presParOf" srcId="{F995BE1C-2503-4733-B7E5-3FC442848B44}" destId="{13C8243A-E809-4558-836D-7A349031CA98}" srcOrd="0" destOrd="0" presId="urn:microsoft.com/office/officeart/2018/5/layout/CenteredIconLabelDescriptionList"/>
    <dgm:cxn modelId="{209BCF82-4FCD-4B87-A8F8-FB91B41EFA7C}" type="presParOf" srcId="{F995BE1C-2503-4733-B7E5-3FC442848B44}" destId="{08F3CA0C-1B9C-4B74-A6FF-3DA6F4E9734F}" srcOrd="1" destOrd="0" presId="urn:microsoft.com/office/officeart/2018/5/layout/CenteredIconLabelDescriptionList"/>
    <dgm:cxn modelId="{7A2DF2CC-7C3C-4724-A17D-B1842F56009C}" type="presParOf" srcId="{F995BE1C-2503-4733-B7E5-3FC442848B44}" destId="{8ACCF833-BDFF-44AC-A35D-E8F38B3258D9}" srcOrd="2" destOrd="0" presId="urn:microsoft.com/office/officeart/2018/5/layout/CenteredIconLabelDescriptionList"/>
    <dgm:cxn modelId="{0E160E3E-F8DC-4A40-B83C-1EA571D71B6A}" type="presParOf" srcId="{F995BE1C-2503-4733-B7E5-3FC442848B44}" destId="{55FA1F56-0780-4F16-82F8-9986022457D4}" srcOrd="3" destOrd="0" presId="urn:microsoft.com/office/officeart/2018/5/layout/CenteredIconLabelDescriptionList"/>
    <dgm:cxn modelId="{5B99DAE4-60F1-4244-9573-1D3B8F8D1B7C}" type="presParOf" srcId="{F995BE1C-2503-4733-B7E5-3FC442848B44}" destId="{9301A6FB-76AA-41FA-B283-36B66775E55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08F41B-824A-4071-91DD-511306AE72B3}"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7DA60135-C529-41B2-B08A-D6AD9C2BD4F6}">
      <dgm:prSet/>
      <dgm:spPr/>
      <dgm:t>
        <a:bodyPr/>
        <a:lstStyle/>
        <a:p>
          <a:pPr>
            <a:lnSpc>
              <a:spcPct val="100000"/>
            </a:lnSpc>
            <a:defRPr b="1"/>
          </a:pPr>
          <a:r>
            <a:rPr lang="en-US"/>
            <a:t>Opportunity to practice</a:t>
          </a:r>
        </a:p>
      </dgm:t>
    </dgm:pt>
    <dgm:pt modelId="{499B91A0-D919-4852-A245-3C65EA6780D7}" type="parTrans" cxnId="{EA598A43-3418-442A-80B4-EED127E76862}">
      <dgm:prSet/>
      <dgm:spPr/>
      <dgm:t>
        <a:bodyPr/>
        <a:lstStyle/>
        <a:p>
          <a:endParaRPr lang="en-US"/>
        </a:p>
      </dgm:t>
    </dgm:pt>
    <dgm:pt modelId="{15D8E8D1-84B6-470D-84E2-E30B18D3E0BA}" type="sibTrans" cxnId="{EA598A43-3418-442A-80B4-EED127E76862}">
      <dgm:prSet/>
      <dgm:spPr/>
      <dgm:t>
        <a:bodyPr/>
        <a:lstStyle/>
        <a:p>
          <a:endParaRPr lang="en-US"/>
        </a:p>
      </dgm:t>
    </dgm:pt>
    <dgm:pt modelId="{77BB4D53-443F-4006-AE1C-9EF8D6B31D37}">
      <dgm:prSet/>
      <dgm:spPr/>
      <dgm:t>
        <a:bodyPr/>
        <a:lstStyle/>
        <a:p>
          <a:pPr>
            <a:lnSpc>
              <a:spcPct val="100000"/>
            </a:lnSpc>
          </a:pPr>
          <a:r>
            <a:rPr lang="en-US"/>
            <a:t>every employer values a candidate for his experience and acquired skills</a:t>
          </a:r>
        </a:p>
      </dgm:t>
    </dgm:pt>
    <dgm:pt modelId="{7E64AC2F-3412-4B13-A864-00BA39B8C82D}" type="parTrans" cxnId="{A53BA454-7D6E-4999-9A1D-51666BB38040}">
      <dgm:prSet/>
      <dgm:spPr/>
      <dgm:t>
        <a:bodyPr/>
        <a:lstStyle/>
        <a:p>
          <a:endParaRPr lang="en-US"/>
        </a:p>
      </dgm:t>
    </dgm:pt>
    <dgm:pt modelId="{BC443EA9-8DA3-412B-94D7-F3314BEEBAC9}" type="sibTrans" cxnId="{A53BA454-7D6E-4999-9A1D-51666BB38040}">
      <dgm:prSet/>
      <dgm:spPr/>
      <dgm:t>
        <a:bodyPr/>
        <a:lstStyle/>
        <a:p>
          <a:endParaRPr lang="en-US"/>
        </a:p>
      </dgm:t>
    </dgm:pt>
    <dgm:pt modelId="{E86F8CBE-34DB-4A58-9FAF-DEECB31E8612}">
      <dgm:prSet/>
      <dgm:spPr/>
      <dgm:t>
        <a:bodyPr/>
        <a:lstStyle/>
        <a:p>
          <a:pPr>
            <a:lnSpc>
              <a:spcPct val="100000"/>
            </a:lnSpc>
          </a:pPr>
          <a:r>
            <a:rPr lang="en-US"/>
            <a:t>through practice, students can understand whether they like this area or not. Also, through practice, they can identify weaknesses</a:t>
          </a:r>
        </a:p>
      </dgm:t>
    </dgm:pt>
    <dgm:pt modelId="{F83C7186-B6B6-47D8-91BB-267E6F698D50}" type="parTrans" cxnId="{E1A89D09-7AA7-4F5F-816A-E9BAF75D21B6}">
      <dgm:prSet/>
      <dgm:spPr/>
      <dgm:t>
        <a:bodyPr/>
        <a:lstStyle/>
        <a:p>
          <a:endParaRPr lang="en-US"/>
        </a:p>
      </dgm:t>
    </dgm:pt>
    <dgm:pt modelId="{B085A1C5-16FE-44CA-8249-1DFEBE2334F4}" type="sibTrans" cxnId="{E1A89D09-7AA7-4F5F-816A-E9BAF75D21B6}">
      <dgm:prSet/>
      <dgm:spPr/>
      <dgm:t>
        <a:bodyPr/>
        <a:lstStyle/>
        <a:p>
          <a:endParaRPr lang="en-US"/>
        </a:p>
      </dgm:t>
    </dgm:pt>
    <dgm:pt modelId="{92F46881-C2A1-4817-B004-BB13807EAD73}">
      <dgm:prSet/>
      <dgm:spPr/>
      <dgm:t>
        <a:bodyPr/>
        <a:lstStyle/>
        <a:p>
          <a:pPr>
            <a:lnSpc>
              <a:spcPct val="100000"/>
            </a:lnSpc>
            <a:defRPr b="1"/>
          </a:pPr>
          <a:r>
            <a:rPr lang="en-US" dirty="0"/>
            <a:t>Lections about</a:t>
          </a:r>
        </a:p>
      </dgm:t>
    </dgm:pt>
    <dgm:pt modelId="{89D6D5E2-67FF-4A1F-AEBC-5652BA248BA9}" type="parTrans" cxnId="{13B79EA2-763B-42EA-857D-A7CB3F6F1F96}">
      <dgm:prSet/>
      <dgm:spPr/>
      <dgm:t>
        <a:bodyPr/>
        <a:lstStyle/>
        <a:p>
          <a:endParaRPr lang="en-US"/>
        </a:p>
      </dgm:t>
    </dgm:pt>
    <dgm:pt modelId="{7775EFA4-912A-428A-8E98-B5B2DBA943A7}" type="sibTrans" cxnId="{13B79EA2-763B-42EA-857D-A7CB3F6F1F96}">
      <dgm:prSet/>
      <dgm:spPr/>
      <dgm:t>
        <a:bodyPr/>
        <a:lstStyle/>
        <a:p>
          <a:endParaRPr lang="en-US"/>
        </a:p>
      </dgm:t>
    </dgm:pt>
    <dgm:pt modelId="{2F6572E6-54B7-4A0B-A7B3-D8D1E9621E89}">
      <dgm:prSet/>
      <dgm:spPr/>
      <dgm:t>
        <a:bodyPr/>
        <a:lstStyle/>
        <a:p>
          <a:pPr>
            <a:lnSpc>
              <a:spcPct val="100000"/>
            </a:lnSpc>
          </a:pPr>
          <a:r>
            <a:rPr lang="en-US"/>
            <a:t>employment</a:t>
          </a:r>
        </a:p>
      </dgm:t>
    </dgm:pt>
    <dgm:pt modelId="{4ADA38AC-19C4-42CD-9357-68A8F80F0C5E}" type="parTrans" cxnId="{A1DA1A94-B0A4-48E3-9A70-75D8F72B5725}">
      <dgm:prSet/>
      <dgm:spPr/>
      <dgm:t>
        <a:bodyPr/>
        <a:lstStyle/>
        <a:p>
          <a:endParaRPr lang="en-US"/>
        </a:p>
      </dgm:t>
    </dgm:pt>
    <dgm:pt modelId="{324471EB-69A9-472F-9EC3-A1D0BA2F4CD8}" type="sibTrans" cxnId="{A1DA1A94-B0A4-48E3-9A70-75D8F72B5725}">
      <dgm:prSet/>
      <dgm:spPr/>
      <dgm:t>
        <a:bodyPr/>
        <a:lstStyle/>
        <a:p>
          <a:endParaRPr lang="en-US"/>
        </a:p>
      </dgm:t>
    </dgm:pt>
    <dgm:pt modelId="{75DB549B-A6D3-4B9E-9B92-338082705CAA}">
      <dgm:prSet/>
      <dgm:spPr/>
      <dgm:t>
        <a:bodyPr/>
        <a:lstStyle/>
        <a:p>
          <a:pPr>
            <a:lnSpc>
              <a:spcPct val="100000"/>
            </a:lnSpc>
          </a:pPr>
          <a:r>
            <a:rPr lang="en-US"/>
            <a:t>time management</a:t>
          </a:r>
        </a:p>
      </dgm:t>
    </dgm:pt>
    <dgm:pt modelId="{C2CE9018-9778-49D2-8BA6-3FEB9E6B98B4}" type="parTrans" cxnId="{94C1E4F6-6BCB-4EB1-906D-1C5C841013DD}">
      <dgm:prSet/>
      <dgm:spPr/>
      <dgm:t>
        <a:bodyPr/>
        <a:lstStyle/>
        <a:p>
          <a:endParaRPr lang="en-US"/>
        </a:p>
      </dgm:t>
    </dgm:pt>
    <dgm:pt modelId="{6DF2F3C9-9149-4A21-9EC2-298BB1891B63}" type="sibTrans" cxnId="{94C1E4F6-6BCB-4EB1-906D-1C5C841013DD}">
      <dgm:prSet/>
      <dgm:spPr/>
      <dgm:t>
        <a:bodyPr/>
        <a:lstStyle/>
        <a:p>
          <a:endParaRPr lang="en-US"/>
        </a:p>
      </dgm:t>
    </dgm:pt>
    <dgm:pt modelId="{A3E88194-89D3-4FC6-BBB0-05DD036C6412}">
      <dgm:prSet/>
      <dgm:spPr/>
      <dgm:t>
        <a:bodyPr/>
        <a:lstStyle/>
        <a:p>
          <a:pPr>
            <a:lnSpc>
              <a:spcPct val="100000"/>
            </a:lnSpc>
          </a:pPr>
          <a:r>
            <a:rPr lang="en-US"/>
            <a:t>presentation skills</a:t>
          </a:r>
        </a:p>
      </dgm:t>
    </dgm:pt>
    <dgm:pt modelId="{78A139BC-73F8-4D46-B856-7684C3A702B8}" type="parTrans" cxnId="{0D634D60-49CD-4376-A288-8228E65D5C5F}">
      <dgm:prSet/>
      <dgm:spPr/>
      <dgm:t>
        <a:bodyPr/>
        <a:lstStyle/>
        <a:p>
          <a:endParaRPr lang="en-US"/>
        </a:p>
      </dgm:t>
    </dgm:pt>
    <dgm:pt modelId="{BA605C2B-C8DC-446A-8BAA-8091419502FA}" type="sibTrans" cxnId="{0D634D60-49CD-4376-A288-8228E65D5C5F}">
      <dgm:prSet/>
      <dgm:spPr/>
      <dgm:t>
        <a:bodyPr/>
        <a:lstStyle/>
        <a:p>
          <a:endParaRPr lang="en-US"/>
        </a:p>
      </dgm:t>
    </dgm:pt>
    <dgm:pt modelId="{EB651BA5-3A09-4641-BAFC-D6D13241B16D}" type="pres">
      <dgm:prSet presAssocID="{E308F41B-824A-4071-91DD-511306AE72B3}" presName="root" presStyleCnt="0">
        <dgm:presLayoutVars>
          <dgm:dir/>
          <dgm:resizeHandles val="exact"/>
        </dgm:presLayoutVars>
      </dgm:prSet>
      <dgm:spPr/>
    </dgm:pt>
    <dgm:pt modelId="{C0F5420F-0C8D-434D-8C6A-435EF0674E36}" type="pres">
      <dgm:prSet presAssocID="{7DA60135-C529-41B2-B08A-D6AD9C2BD4F6}" presName="compNode" presStyleCnt="0"/>
      <dgm:spPr/>
    </dgm:pt>
    <dgm:pt modelId="{6001346D-159A-4677-BAE5-7EFD4B45AE08}" type="pres">
      <dgm:prSet presAssocID="{7DA60135-C529-41B2-B08A-D6AD9C2BD4F6}" presName="iconRect" presStyleLbl="node1" presStyleIdx="0" presStyleCnt="2" custLinFactX="131947" custLinFactNeighborX="200000" custLinFactNeighborY="739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0278D5EC-6657-4F0F-8BFB-2A7D414A4E3B}" type="pres">
      <dgm:prSet presAssocID="{7DA60135-C529-41B2-B08A-D6AD9C2BD4F6}" presName="iconSpace" presStyleCnt="0"/>
      <dgm:spPr/>
    </dgm:pt>
    <dgm:pt modelId="{2FB88C37-4E5A-4902-B223-F288106CFA12}" type="pres">
      <dgm:prSet presAssocID="{7DA60135-C529-41B2-B08A-D6AD9C2BD4F6}" presName="parTx" presStyleLbl="revTx" presStyleIdx="0" presStyleCnt="4">
        <dgm:presLayoutVars>
          <dgm:chMax val="0"/>
          <dgm:chPref val="0"/>
        </dgm:presLayoutVars>
      </dgm:prSet>
      <dgm:spPr/>
    </dgm:pt>
    <dgm:pt modelId="{D2702EF9-0D6F-4DC0-8101-05DA38D17B93}" type="pres">
      <dgm:prSet presAssocID="{7DA60135-C529-41B2-B08A-D6AD9C2BD4F6}" presName="txSpace" presStyleCnt="0"/>
      <dgm:spPr/>
    </dgm:pt>
    <dgm:pt modelId="{AD0BA685-DC91-4798-AA58-57ABAE091366}" type="pres">
      <dgm:prSet presAssocID="{7DA60135-C529-41B2-B08A-D6AD9C2BD4F6}" presName="desTx" presStyleLbl="revTx" presStyleIdx="1" presStyleCnt="4">
        <dgm:presLayoutVars/>
      </dgm:prSet>
      <dgm:spPr/>
    </dgm:pt>
    <dgm:pt modelId="{12AC158A-39F9-4B29-8E8B-D269F660A95B}" type="pres">
      <dgm:prSet presAssocID="{15D8E8D1-84B6-470D-84E2-E30B18D3E0BA}" presName="sibTrans" presStyleCnt="0"/>
      <dgm:spPr/>
    </dgm:pt>
    <dgm:pt modelId="{7D3E23BC-D2D2-4AFC-9ACC-F2DE34F56F50}" type="pres">
      <dgm:prSet presAssocID="{92F46881-C2A1-4817-B004-BB13807EAD73}" presName="compNode" presStyleCnt="0"/>
      <dgm:spPr/>
    </dgm:pt>
    <dgm:pt modelId="{3F3405C5-D5DD-44A5-945E-808002A2B2C2}" type="pres">
      <dgm:prSet presAssocID="{92F46881-C2A1-4817-B004-BB13807EAD73}" presName="iconRect" presStyleLbl="node1" presStyleIdx="1" presStyleCnt="2" custLinFactX="-139200" custLinFactNeighborX="-200000" custLinFactNeighborY="757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FC6E3ED7-0413-40D4-A14C-A1F425F64DA6}" type="pres">
      <dgm:prSet presAssocID="{92F46881-C2A1-4817-B004-BB13807EAD73}" presName="iconSpace" presStyleCnt="0"/>
      <dgm:spPr/>
    </dgm:pt>
    <dgm:pt modelId="{0176C991-80A5-4FFD-9E6F-85A1B59E254A}" type="pres">
      <dgm:prSet presAssocID="{92F46881-C2A1-4817-B004-BB13807EAD73}" presName="parTx" presStyleLbl="revTx" presStyleIdx="2" presStyleCnt="4">
        <dgm:presLayoutVars>
          <dgm:chMax val="0"/>
          <dgm:chPref val="0"/>
        </dgm:presLayoutVars>
      </dgm:prSet>
      <dgm:spPr/>
    </dgm:pt>
    <dgm:pt modelId="{1B31509E-D8A7-4125-B5D9-BB2CCC5EC0B2}" type="pres">
      <dgm:prSet presAssocID="{92F46881-C2A1-4817-B004-BB13807EAD73}" presName="txSpace" presStyleCnt="0"/>
      <dgm:spPr/>
    </dgm:pt>
    <dgm:pt modelId="{0E816A9D-D223-4293-BDC9-B0386B1A5C30}" type="pres">
      <dgm:prSet presAssocID="{92F46881-C2A1-4817-B004-BB13807EAD73}" presName="desTx" presStyleLbl="revTx" presStyleIdx="3" presStyleCnt="4">
        <dgm:presLayoutVars/>
      </dgm:prSet>
      <dgm:spPr/>
    </dgm:pt>
  </dgm:ptLst>
  <dgm:cxnLst>
    <dgm:cxn modelId="{E1A89D09-7AA7-4F5F-816A-E9BAF75D21B6}" srcId="{7DA60135-C529-41B2-B08A-D6AD9C2BD4F6}" destId="{E86F8CBE-34DB-4A58-9FAF-DEECB31E8612}" srcOrd="1" destOrd="0" parTransId="{F83C7186-B6B6-47D8-91BB-267E6F698D50}" sibTransId="{B085A1C5-16FE-44CA-8249-1DFEBE2334F4}"/>
    <dgm:cxn modelId="{0D634D60-49CD-4376-A288-8228E65D5C5F}" srcId="{92F46881-C2A1-4817-B004-BB13807EAD73}" destId="{A3E88194-89D3-4FC6-BBB0-05DD036C6412}" srcOrd="2" destOrd="0" parTransId="{78A139BC-73F8-4D46-B856-7684C3A702B8}" sibTransId="{BA605C2B-C8DC-446A-8BAA-8091419502FA}"/>
    <dgm:cxn modelId="{EA598A43-3418-442A-80B4-EED127E76862}" srcId="{E308F41B-824A-4071-91DD-511306AE72B3}" destId="{7DA60135-C529-41B2-B08A-D6AD9C2BD4F6}" srcOrd="0" destOrd="0" parTransId="{499B91A0-D919-4852-A245-3C65EA6780D7}" sibTransId="{15D8E8D1-84B6-470D-84E2-E30B18D3E0BA}"/>
    <dgm:cxn modelId="{A53BA454-7D6E-4999-9A1D-51666BB38040}" srcId="{7DA60135-C529-41B2-B08A-D6AD9C2BD4F6}" destId="{77BB4D53-443F-4006-AE1C-9EF8D6B31D37}" srcOrd="0" destOrd="0" parTransId="{7E64AC2F-3412-4B13-A864-00BA39B8C82D}" sibTransId="{BC443EA9-8DA3-412B-94D7-F3314BEEBAC9}"/>
    <dgm:cxn modelId="{A17EE054-5B5A-4FBC-9BF2-3849EB03C8EA}" type="presOf" srcId="{2F6572E6-54B7-4A0B-A7B3-D8D1E9621E89}" destId="{0E816A9D-D223-4293-BDC9-B0386B1A5C30}" srcOrd="0" destOrd="0" presId="urn:microsoft.com/office/officeart/2018/5/layout/CenteredIconLabelDescriptionList"/>
    <dgm:cxn modelId="{4C3DE077-F84B-4921-BFE6-D88189C4CB3E}" type="presOf" srcId="{77BB4D53-443F-4006-AE1C-9EF8D6B31D37}" destId="{AD0BA685-DC91-4798-AA58-57ABAE091366}" srcOrd="0" destOrd="0" presId="urn:microsoft.com/office/officeart/2018/5/layout/CenteredIconLabelDescriptionList"/>
    <dgm:cxn modelId="{A1CBA591-29A3-4E7D-8888-77C2DBB1C5E5}" type="presOf" srcId="{A3E88194-89D3-4FC6-BBB0-05DD036C6412}" destId="{0E816A9D-D223-4293-BDC9-B0386B1A5C30}" srcOrd="0" destOrd="2" presId="urn:microsoft.com/office/officeart/2018/5/layout/CenteredIconLabelDescriptionList"/>
    <dgm:cxn modelId="{A1DA1A94-B0A4-48E3-9A70-75D8F72B5725}" srcId="{92F46881-C2A1-4817-B004-BB13807EAD73}" destId="{2F6572E6-54B7-4A0B-A7B3-D8D1E9621E89}" srcOrd="0" destOrd="0" parTransId="{4ADA38AC-19C4-42CD-9357-68A8F80F0C5E}" sibTransId="{324471EB-69A9-472F-9EC3-A1D0BA2F4CD8}"/>
    <dgm:cxn modelId="{13B79EA2-763B-42EA-857D-A7CB3F6F1F96}" srcId="{E308F41B-824A-4071-91DD-511306AE72B3}" destId="{92F46881-C2A1-4817-B004-BB13807EAD73}" srcOrd="1" destOrd="0" parTransId="{89D6D5E2-67FF-4A1F-AEBC-5652BA248BA9}" sibTransId="{7775EFA4-912A-428A-8E98-B5B2DBA943A7}"/>
    <dgm:cxn modelId="{0ACCAADB-BFC9-4D03-85E9-7D121ABA021B}" type="presOf" srcId="{E308F41B-824A-4071-91DD-511306AE72B3}" destId="{EB651BA5-3A09-4641-BAFC-D6D13241B16D}" srcOrd="0" destOrd="0" presId="urn:microsoft.com/office/officeart/2018/5/layout/CenteredIconLabelDescriptionList"/>
    <dgm:cxn modelId="{41656ADE-070E-48D9-9341-5E3E6850B8A7}" type="presOf" srcId="{75DB549B-A6D3-4B9E-9B92-338082705CAA}" destId="{0E816A9D-D223-4293-BDC9-B0386B1A5C30}" srcOrd="0" destOrd="1" presId="urn:microsoft.com/office/officeart/2018/5/layout/CenteredIconLabelDescriptionList"/>
    <dgm:cxn modelId="{EBED97E4-4C26-4132-A70C-D123C8D5F2DC}" type="presOf" srcId="{92F46881-C2A1-4817-B004-BB13807EAD73}" destId="{0176C991-80A5-4FFD-9E6F-85A1B59E254A}" srcOrd="0" destOrd="0" presId="urn:microsoft.com/office/officeart/2018/5/layout/CenteredIconLabelDescriptionList"/>
    <dgm:cxn modelId="{94C1E4F6-6BCB-4EB1-906D-1C5C841013DD}" srcId="{92F46881-C2A1-4817-B004-BB13807EAD73}" destId="{75DB549B-A6D3-4B9E-9B92-338082705CAA}" srcOrd="1" destOrd="0" parTransId="{C2CE9018-9778-49D2-8BA6-3FEB9E6B98B4}" sibTransId="{6DF2F3C9-9149-4A21-9EC2-298BB1891B63}"/>
    <dgm:cxn modelId="{3A092FFB-4444-4DBC-B5A5-5A352F0D92C6}" type="presOf" srcId="{7DA60135-C529-41B2-B08A-D6AD9C2BD4F6}" destId="{2FB88C37-4E5A-4902-B223-F288106CFA12}" srcOrd="0" destOrd="0" presId="urn:microsoft.com/office/officeart/2018/5/layout/CenteredIconLabelDescriptionList"/>
    <dgm:cxn modelId="{44F976FB-0918-41A8-AE43-28910D8D6110}" type="presOf" srcId="{E86F8CBE-34DB-4A58-9FAF-DEECB31E8612}" destId="{AD0BA685-DC91-4798-AA58-57ABAE091366}" srcOrd="0" destOrd="1" presId="urn:microsoft.com/office/officeart/2018/5/layout/CenteredIconLabelDescriptionList"/>
    <dgm:cxn modelId="{30D5AE60-161F-4C07-A009-A13D43DAE961}" type="presParOf" srcId="{EB651BA5-3A09-4641-BAFC-D6D13241B16D}" destId="{C0F5420F-0C8D-434D-8C6A-435EF0674E36}" srcOrd="0" destOrd="0" presId="urn:microsoft.com/office/officeart/2018/5/layout/CenteredIconLabelDescriptionList"/>
    <dgm:cxn modelId="{6564E9AC-98C5-4E2E-B6D9-1BA46309F59A}" type="presParOf" srcId="{C0F5420F-0C8D-434D-8C6A-435EF0674E36}" destId="{6001346D-159A-4677-BAE5-7EFD4B45AE08}" srcOrd="0" destOrd="0" presId="urn:microsoft.com/office/officeart/2018/5/layout/CenteredIconLabelDescriptionList"/>
    <dgm:cxn modelId="{B6347461-E77E-484F-B525-D65C889A3F75}" type="presParOf" srcId="{C0F5420F-0C8D-434D-8C6A-435EF0674E36}" destId="{0278D5EC-6657-4F0F-8BFB-2A7D414A4E3B}" srcOrd="1" destOrd="0" presId="urn:microsoft.com/office/officeart/2018/5/layout/CenteredIconLabelDescriptionList"/>
    <dgm:cxn modelId="{FCD8E621-B5A8-41B0-AB20-3D6E06E2D316}" type="presParOf" srcId="{C0F5420F-0C8D-434D-8C6A-435EF0674E36}" destId="{2FB88C37-4E5A-4902-B223-F288106CFA12}" srcOrd="2" destOrd="0" presId="urn:microsoft.com/office/officeart/2018/5/layout/CenteredIconLabelDescriptionList"/>
    <dgm:cxn modelId="{8EDF04A6-D4DC-48DC-9661-90449AF4AA0C}" type="presParOf" srcId="{C0F5420F-0C8D-434D-8C6A-435EF0674E36}" destId="{D2702EF9-0D6F-4DC0-8101-05DA38D17B93}" srcOrd="3" destOrd="0" presId="urn:microsoft.com/office/officeart/2018/5/layout/CenteredIconLabelDescriptionList"/>
    <dgm:cxn modelId="{0B331190-9659-4BC4-ABD4-51A802596985}" type="presParOf" srcId="{C0F5420F-0C8D-434D-8C6A-435EF0674E36}" destId="{AD0BA685-DC91-4798-AA58-57ABAE091366}" srcOrd="4" destOrd="0" presId="urn:microsoft.com/office/officeart/2018/5/layout/CenteredIconLabelDescriptionList"/>
    <dgm:cxn modelId="{483C58AD-A42C-498B-A324-3BD0E6D4856B}" type="presParOf" srcId="{EB651BA5-3A09-4641-BAFC-D6D13241B16D}" destId="{12AC158A-39F9-4B29-8E8B-D269F660A95B}" srcOrd="1" destOrd="0" presId="urn:microsoft.com/office/officeart/2018/5/layout/CenteredIconLabelDescriptionList"/>
    <dgm:cxn modelId="{0B46D39A-773A-408B-A4CF-767B2C6C1407}" type="presParOf" srcId="{EB651BA5-3A09-4641-BAFC-D6D13241B16D}" destId="{7D3E23BC-D2D2-4AFC-9ACC-F2DE34F56F50}" srcOrd="2" destOrd="0" presId="urn:microsoft.com/office/officeart/2018/5/layout/CenteredIconLabelDescriptionList"/>
    <dgm:cxn modelId="{85BDB619-553F-4885-94F6-FF8373406EAC}" type="presParOf" srcId="{7D3E23BC-D2D2-4AFC-9ACC-F2DE34F56F50}" destId="{3F3405C5-D5DD-44A5-945E-808002A2B2C2}" srcOrd="0" destOrd="0" presId="urn:microsoft.com/office/officeart/2018/5/layout/CenteredIconLabelDescriptionList"/>
    <dgm:cxn modelId="{441CC3EA-B3C4-409B-8E45-76AD6149208B}" type="presParOf" srcId="{7D3E23BC-D2D2-4AFC-9ACC-F2DE34F56F50}" destId="{FC6E3ED7-0413-40D4-A14C-A1F425F64DA6}" srcOrd="1" destOrd="0" presId="urn:microsoft.com/office/officeart/2018/5/layout/CenteredIconLabelDescriptionList"/>
    <dgm:cxn modelId="{9075EBBC-A76F-4DCA-8F35-E1800A732354}" type="presParOf" srcId="{7D3E23BC-D2D2-4AFC-9ACC-F2DE34F56F50}" destId="{0176C991-80A5-4FFD-9E6F-85A1B59E254A}" srcOrd="2" destOrd="0" presId="urn:microsoft.com/office/officeart/2018/5/layout/CenteredIconLabelDescriptionList"/>
    <dgm:cxn modelId="{6CE8A88F-2796-46D3-80B7-C91EE5FD8655}" type="presParOf" srcId="{7D3E23BC-D2D2-4AFC-9ACC-F2DE34F56F50}" destId="{1B31509E-D8A7-4125-B5D9-BB2CCC5EC0B2}" srcOrd="3" destOrd="0" presId="urn:microsoft.com/office/officeart/2018/5/layout/CenteredIconLabelDescriptionList"/>
    <dgm:cxn modelId="{A73C076A-6047-4C7C-AD56-15CC6A25EE1A}" type="presParOf" srcId="{7D3E23BC-D2D2-4AFC-9ACC-F2DE34F56F50}" destId="{0E816A9D-D223-4293-BDC9-B0386B1A5C3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2D847-A728-4CAF-9B06-FA6E4B4E0E72}">
      <dsp:nvSpPr>
        <dsp:cNvPr id="0" name=""/>
        <dsp:cNvSpPr/>
      </dsp:nvSpPr>
      <dsp:spPr>
        <a:xfrm>
          <a:off x="1020487" y="859351"/>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047883-8FDF-48BA-9E07-4893DFB4BF26}">
      <dsp:nvSpPr>
        <dsp:cNvPr id="0" name=""/>
        <dsp:cNvSpPr/>
      </dsp:nvSpPr>
      <dsp:spPr>
        <a:xfrm>
          <a:off x="393" y="207116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b="1"/>
          </a:pPr>
          <a:r>
            <a:rPr lang="en-US" sz="3300" kern="1200"/>
            <a:t>Visualization:</a:t>
          </a:r>
        </a:p>
      </dsp:txBody>
      <dsp:txXfrm>
        <a:off x="393" y="2071168"/>
        <a:ext cx="3138750" cy="470812"/>
      </dsp:txXfrm>
    </dsp:sp>
    <dsp:sp modelId="{CF5400B4-8461-42EC-8D16-F55D3D22976E}">
      <dsp:nvSpPr>
        <dsp:cNvPr id="0" name=""/>
        <dsp:cNvSpPr/>
      </dsp:nvSpPr>
      <dsp:spPr>
        <a:xfrm>
          <a:off x="393" y="2594658"/>
          <a:ext cx="3138750" cy="898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i="1" kern="1200">
              <a:effectLst/>
            </a:rPr>
            <a:t>Power BI</a:t>
          </a:r>
        </a:p>
        <a:p>
          <a:pPr marL="0" lvl="0" indent="0" algn="ctr" defTabSz="755650">
            <a:lnSpc>
              <a:spcPct val="90000"/>
            </a:lnSpc>
            <a:spcBef>
              <a:spcPct val="0"/>
            </a:spcBef>
            <a:spcAft>
              <a:spcPct val="35000"/>
            </a:spcAft>
            <a:buNone/>
          </a:pPr>
          <a:r>
            <a:rPr lang="en-US" sz="1700" i="1" kern="1200">
              <a:effectLst/>
            </a:rPr>
            <a:t>Seaborn</a:t>
          </a:r>
        </a:p>
        <a:p>
          <a:pPr marL="0" lvl="0" indent="0" algn="ctr" defTabSz="755650">
            <a:lnSpc>
              <a:spcPct val="90000"/>
            </a:lnSpc>
            <a:spcBef>
              <a:spcPct val="0"/>
            </a:spcBef>
            <a:spcAft>
              <a:spcPct val="35000"/>
            </a:spcAft>
            <a:buNone/>
          </a:pPr>
          <a:r>
            <a:rPr lang="en-US" sz="1700" i="1" kern="1200">
              <a:effectLst/>
            </a:rPr>
            <a:t>Matplotlib</a:t>
          </a:r>
        </a:p>
      </dsp:txBody>
      <dsp:txXfrm>
        <a:off x="393" y="2594658"/>
        <a:ext cx="3138750" cy="898534"/>
      </dsp:txXfrm>
    </dsp:sp>
    <dsp:sp modelId="{26EF8B17-9896-4076-AD50-2E8D93D9D03A}">
      <dsp:nvSpPr>
        <dsp:cNvPr id="0" name=""/>
        <dsp:cNvSpPr/>
      </dsp:nvSpPr>
      <dsp:spPr>
        <a:xfrm>
          <a:off x="4708518" y="859351"/>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E5B69-6A56-4737-92F4-2ABAA0FC0D27}">
      <dsp:nvSpPr>
        <dsp:cNvPr id="0" name=""/>
        <dsp:cNvSpPr/>
      </dsp:nvSpPr>
      <dsp:spPr>
        <a:xfrm>
          <a:off x="3688425" y="207116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b="1"/>
          </a:pPr>
          <a:r>
            <a:rPr lang="en-US" sz="3300" kern="1200"/>
            <a:t>Data Processing</a:t>
          </a:r>
        </a:p>
      </dsp:txBody>
      <dsp:txXfrm>
        <a:off x="3688425" y="2071168"/>
        <a:ext cx="3138750" cy="470812"/>
      </dsp:txXfrm>
    </dsp:sp>
    <dsp:sp modelId="{2BCBDA68-F0E8-4D28-8E08-4DFDB0E91075}">
      <dsp:nvSpPr>
        <dsp:cNvPr id="0" name=""/>
        <dsp:cNvSpPr/>
      </dsp:nvSpPr>
      <dsp:spPr>
        <a:xfrm>
          <a:off x="3688425" y="2594658"/>
          <a:ext cx="3138750" cy="898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i="1" kern="1200" dirty="0"/>
            <a:t>Pandas</a:t>
          </a:r>
        </a:p>
        <a:p>
          <a:pPr marL="0" lvl="0" indent="0" algn="ctr" defTabSz="755650">
            <a:lnSpc>
              <a:spcPct val="90000"/>
            </a:lnSpc>
            <a:spcBef>
              <a:spcPct val="0"/>
            </a:spcBef>
            <a:spcAft>
              <a:spcPct val="35000"/>
            </a:spcAft>
            <a:buNone/>
          </a:pPr>
          <a:r>
            <a:rPr lang="en-US" sz="1700" i="1" kern="1200" dirty="0" err="1"/>
            <a:t>Numpy</a:t>
          </a:r>
          <a:r>
            <a:rPr lang="en-US" sz="1700" i="1" kern="1200" dirty="0"/>
            <a:t> </a:t>
          </a:r>
        </a:p>
      </dsp:txBody>
      <dsp:txXfrm>
        <a:off x="3688425" y="2594658"/>
        <a:ext cx="3138750" cy="898534"/>
      </dsp:txXfrm>
    </dsp:sp>
    <dsp:sp modelId="{693C6B10-DDDD-40A2-8C7A-9D86B30E55AB}">
      <dsp:nvSpPr>
        <dsp:cNvPr id="0" name=""/>
        <dsp:cNvSpPr/>
      </dsp:nvSpPr>
      <dsp:spPr>
        <a:xfrm>
          <a:off x="8396550" y="859351"/>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B98048-0E88-4533-A3C8-F7F600CC7082}">
      <dsp:nvSpPr>
        <dsp:cNvPr id="0" name=""/>
        <dsp:cNvSpPr/>
      </dsp:nvSpPr>
      <dsp:spPr>
        <a:xfrm>
          <a:off x="7376456" y="207116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b="1"/>
          </a:pPr>
          <a:r>
            <a:rPr lang="en-US" sz="3300" kern="1200"/>
            <a:t>Machine Learning</a:t>
          </a:r>
        </a:p>
      </dsp:txBody>
      <dsp:txXfrm>
        <a:off x="7376456" y="2071168"/>
        <a:ext cx="3138750" cy="470812"/>
      </dsp:txXfrm>
    </dsp:sp>
    <dsp:sp modelId="{71904DE5-239C-4130-9B56-7675395BFF89}">
      <dsp:nvSpPr>
        <dsp:cNvPr id="0" name=""/>
        <dsp:cNvSpPr/>
      </dsp:nvSpPr>
      <dsp:spPr>
        <a:xfrm>
          <a:off x="7376456" y="2594658"/>
          <a:ext cx="3138750" cy="898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i="1" kern="1200"/>
            <a:t>Sklearn</a:t>
          </a:r>
        </a:p>
      </dsp:txBody>
      <dsp:txXfrm>
        <a:off x="7376456" y="2594658"/>
        <a:ext cx="3138750" cy="898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F6258-F8C5-454D-97E2-555DF606B48E}">
      <dsp:nvSpPr>
        <dsp:cNvPr id="0" name=""/>
        <dsp:cNvSpPr/>
      </dsp:nvSpPr>
      <dsp:spPr>
        <a:xfrm>
          <a:off x="1963800" y="45958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555822-40B0-4965-8BE8-8FCFA86C7BE3}">
      <dsp:nvSpPr>
        <dsp:cNvPr id="0" name=""/>
        <dsp:cNvSpPr/>
      </dsp:nvSpPr>
      <dsp:spPr>
        <a:xfrm>
          <a:off x="559800" y="21192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Changed columns type:</a:t>
          </a:r>
        </a:p>
      </dsp:txBody>
      <dsp:txXfrm>
        <a:off x="559800" y="2119223"/>
        <a:ext cx="4320000" cy="648000"/>
      </dsp:txXfrm>
    </dsp:sp>
    <dsp:sp modelId="{2D701FF1-7E33-47EA-8E98-D00F24E2C649}">
      <dsp:nvSpPr>
        <dsp:cNvPr id="0" name=""/>
        <dsp:cNvSpPr/>
      </dsp:nvSpPr>
      <dsp:spPr>
        <a:xfrm>
          <a:off x="559800" y="2835890"/>
          <a:ext cx="4320000" cy="1057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90000"/>
            </a:lnSpc>
            <a:spcBef>
              <a:spcPct val="0"/>
            </a:spcBef>
            <a:spcAft>
              <a:spcPct val="35000"/>
            </a:spcAft>
            <a:buNone/>
          </a:pPr>
          <a:r>
            <a:rPr lang="en-US" sz="1700" kern="1200" dirty="0"/>
            <a:t>Category (“Ranking Year”, “Subject Area Year”, “Subject Area”)</a:t>
          </a:r>
        </a:p>
        <a:p>
          <a:pPr marL="171450" lvl="1" indent="-171450" algn="just" defTabSz="755650">
            <a:lnSpc>
              <a:spcPct val="90000"/>
            </a:lnSpc>
            <a:spcBef>
              <a:spcPct val="0"/>
            </a:spcBef>
            <a:spcAft>
              <a:spcPct val="15000"/>
            </a:spcAft>
            <a:buChar char="•"/>
          </a:pPr>
          <a:r>
            <a:rPr lang="en-US" sz="1700" kern="1200" dirty="0"/>
            <a:t>correct distribution of types helps to work more efficiently with the </a:t>
          </a:r>
          <a:r>
            <a:rPr lang="en-US" sz="1700" kern="1200" dirty="0" err="1"/>
            <a:t>DataFrame</a:t>
          </a:r>
          <a:endParaRPr lang="en-US" sz="1700" kern="1200" dirty="0"/>
        </a:p>
      </dsp:txBody>
      <dsp:txXfrm>
        <a:off x="559800" y="2835890"/>
        <a:ext cx="4320000" cy="1057064"/>
      </dsp:txXfrm>
    </dsp:sp>
    <dsp:sp modelId="{13C8243A-E809-4558-836D-7A349031CA98}">
      <dsp:nvSpPr>
        <dsp:cNvPr id="0" name=""/>
        <dsp:cNvSpPr/>
      </dsp:nvSpPr>
      <dsp:spPr>
        <a:xfrm>
          <a:off x="7039800" y="45958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CF833-BDFF-44AC-A35D-E8F38B3258D9}">
      <dsp:nvSpPr>
        <dsp:cNvPr id="0" name=""/>
        <dsp:cNvSpPr/>
      </dsp:nvSpPr>
      <dsp:spPr>
        <a:xfrm>
          <a:off x="5635800" y="21192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cs-CZ" sz="2700" kern="1200"/>
            <a:t>Creating auxiliary </a:t>
          </a:r>
          <a:r>
            <a:rPr lang="en-US" sz="2700" kern="1200"/>
            <a:t>D</a:t>
          </a:r>
          <a:r>
            <a:rPr lang="cs-CZ" sz="2700" kern="1200"/>
            <a:t>ata</a:t>
          </a:r>
          <a:r>
            <a:rPr lang="en-US" sz="2700" kern="1200"/>
            <a:t>F</a:t>
          </a:r>
          <a:r>
            <a:rPr lang="cs-CZ" sz="2700" kern="1200"/>
            <a:t>rames</a:t>
          </a:r>
          <a:endParaRPr lang="en-US" sz="2700" kern="1200"/>
        </a:p>
      </dsp:txBody>
      <dsp:txXfrm>
        <a:off x="5635800" y="2119223"/>
        <a:ext cx="4320000" cy="648000"/>
      </dsp:txXfrm>
    </dsp:sp>
    <dsp:sp modelId="{9301A6FB-76AA-41FA-B283-36B66775E55F}">
      <dsp:nvSpPr>
        <dsp:cNvPr id="0" name=""/>
        <dsp:cNvSpPr/>
      </dsp:nvSpPr>
      <dsp:spPr>
        <a:xfrm>
          <a:off x="5635800" y="2835890"/>
          <a:ext cx="4320000" cy="1057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90000"/>
            </a:lnSpc>
            <a:spcBef>
              <a:spcPct val="0"/>
            </a:spcBef>
            <a:spcAft>
              <a:spcPct val="35000"/>
            </a:spcAft>
            <a:buNone/>
          </a:pPr>
          <a:r>
            <a:rPr lang="ru-RU" sz="1700" kern="1200" dirty="0"/>
            <a:t>2 </a:t>
          </a:r>
          <a:r>
            <a:rPr lang="en-US" sz="1700" kern="1200" dirty="0" err="1"/>
            <a:t>DataFrames</a:t>
          </a:r>
          <a:r>
            <a:rPr lang="en-US" sz="1700" kern="1200" dirty="0"/>
            <a:t> with dropped </a:t>
          </a:r>
          <a:r>
            <a:rPr lang="en-US" sz="1700" kern="1200" dirty="0" err="1"/>
            <a:t>NaN</a:t>
          </a:r>
          <a:r>
            <a:rPr lang="en-US" sz="1700" kern="1200" dirty="0"/>
            <a:t> values</a:t>
          </a:r>
        </a:p>
        <a:p>
          <a:pPr marL="0" lvl="0" indent="0" algn="just" defTabSz="755650">
            <a:lnSpc>
              <a:spcPct val="90000"/>
            </a:lnSpc>
            <a:spcBef>
              <a:spcPct val="0"/>
            </a:spcBef>
            <a:spcAft>
              <a:spcPct val="35000"/>
            </a:spcAft>
            <a:buNone/>
          </a:pPr>
          <a:r>
            <a:rPr lang="en-US" sz="1700" kern="1200" dirty="0"/>
            <a:t>2 Normalized </a:t>
          </a:r>
          <a:r>
            <a:rPr lang="en-US" sz="1700" kern="1200" dirty="0" err="1"/>
            <a:t>DataFrames</a:t>
          </a:r>
          <a:endParaRPr lang="en-US" sz="1700" kern="1200" dirty="0"/>
        </a:p>
        <a:p>
          <a:pPr marL="171450" lvl="1" indent="-171450" algn="just" defTabSz="755650">
            <a:lnSpc>
              <a:spcPct val="90000"/>
            </a:lnSpc>
            <a:spcBef>
              <a:spcPct val="0"/>
            </a:spcBef>
            <a:spcAft>
              <a:spcPct val="15000"/>
            </a:spcAft>
            <a:buChar char="•"/>
          </a:pPr>
          <a:r>
            <a:rPr lang="en-US" sz="1700" kern="1200" dirty="0"/>
            <a:t>It will be used in machine learning</a:t>
          </a:r>
        </a:p>
      </dsp:txBody>
      <dsp:txXfrm>
        <a:off x="5635800" y="2835890"/>
        <a:ext cx="4320000" cy="1057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1346D-159A-4677-BAE5-7EFD4B45AE08}">
      <dsp:nvSpPr>
        <dsp:cNvPr id="0" name=""/>
        <dsp:cNvSpPr/>
      </dsp:nvSpPr>
      <dsp:spPr>
        <a:xfrm>
          <a:off x="6841106" y="37227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B88C37-4E5A-4902-B223-F288106CFA12}">
      <dsp:nvSpPr>
        <dsp:cNvPr id="0" name=""/>
        <dsp:cNvSpPr/>
      </dsp:nvSpPr>
      <dsp:spPr>
        <a:xfrm>
          <a:off x="418068" y="193648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defRPr b="1"/>
          </a:pPr>
          <a:r>
            <a:rPr lang="en-US" sz="3400" kern="1200"/>
            <a:t>Opportunity to practice</a:t>
          </a:r>
        </a:p>
      </dsp:txBody>
      <dsp:txXfrm>
        <a:off x="418068" y="1936489"/>
        <a:ext cx="4320000" cy="648000"/>
      </dsp:txXfrm>
    </dsp:sp>
    <dsp:sp modelId="{AD0BA685-DC91-4798-AA58-57ABAE091366}">
      <dsp:nvSpPr>
        <dsp:cNvPr id="0" name=""/>
        <dsp:cNvSpPr/>
      </dsp:nvSpPr>
      <dsp:spPr>
        <a:xfrm>
          <a:off x="418068" y="2660753"/>
          <a:ext cx="4320000" cy="1412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every employer values a candidate for his experience and acquired skills</a:t>
          </a:r>
        </a:p>
        <a:p>
          <a:pPr marL="0" lvl="0" indent="0" algn="ctr" defTabSz="755650">
            <a:lnSpc>
              <a:spcPct val="100000"/>
            </a:lnSpc>
            <a:spcBef>
              <a:spcPct val="0"/>
            </a:spcBef>
            <a:spcAft>
              <a:spcPct val="35000"/>
            </a:spcAft>
            <a:buNone/>
          </a:pPr>
          <a:r>
            <a:rPr lang="en-US" sz="1700" kern="1200"/>
            <a:t>through practice, students can understand whether they like this area or not. Also, through practice, they can identify weaknesses</a:t>
          </a:r>
        </a:p>
      </dsp:txBody>
      <dsp:txXfrm>
        <a:off x="418068" y="2660753"/>
        <a:ext cx="4320000" cy="1412981"/>
      </dsp:txXfrm>
    </dsp:sp>
    <dsp:sp modelId="{3F3405C5-D5DD-44A5-945E-808002A2B2C2}">
      <dsp:nvSpPr>
        <dsp:cNvPr id="0" name=""/>
        <dsp:cNvSpPr/>
      </dsp:nvSpPr>
      <dsp:spPr>
        <a:xfrm>
          <a:off x="1769363" y="37508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76C991-80A5-4FFD-9E6F-85A1B59E254A}">
      <dsp:nvSpPr>
        <dsp:cNvPr id="0" name=""/>
        <dsp:cNvSpPr/>
      </dsp:nvSpPr>
      <dsp:spPr>
        <a:xfrm>
          <a:off x="5494068" y="193648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defRPr b="1"/>
          </a:pPr>
          <a:r>
            <a:rPr lang="en-US" sz="3400" kern="1200" dirty="0"/>
            <a:t>Lections about</a:t>
          </a:r>
        </a:p>
      </dsp:txBody>
      <dsp:txXfrm>
        <a:off x="5494068" y="1936489"/>
        <a:ext cx="4320000" cy="648000"/>
      </dsp:txXfrm>
    </dsp:sp>
    <dsp:sp modelId="{0E816A9D-D223-4293-BDC9-B0386B1A5C30}">
      <dsp:nvSpPr>
        <dsp:cNvPr id="0" name=""/>
        <dsp:cNvSpPr/>
      </dsp:nvSpPr>
      <dsp:spPr>
        <a:xfrm>
          <a:off x="5494068" y="2660753"/>
          <a:ext cx="4320000" cy="1412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employment</a:t>
          </a:r>
        </a:p>
        <a:p>
          <a:pPr marL="0" lvl="0" indent="0" algn="ctr" defTabSz="755650">
            <a:lnSpc>
              <a:spcPct val="100000"/>
            </a:lnSpc>
            <a:spcBef>
              <a:spcPct val="0"/>
            </a:spcBef>
            <a:spcAft>
              <a:spcPct val="35000"/>
            </a:spcAft>
            <a:buNone/>
          </a:pPr>
          <a:r>
            <a:rPr lang="en-US" sz="1700" kern="1200"/>
            <a:t>time management</a:t>
          </a:r>
        </a:p>
        <a:p>
          <a:pPr marL="0" lvl="0" indent="0" algn="ctr" defTabSz="755650">
            <a:lnSpc>
              <a:spcPct val="100000"/>
            </a:lnSpc>
            <a:spcBef>
              <a:spcPct val="0"/>
            </a:spcBef>
            <a:spcAft>
              <a:spcPct val="35000"/>
            </a:spcAft>
            <a:buNone/>
          </a:pPr>
          <a:r>
            <a:rPr lang="en-US" sz="1700" kern="1200"/>
            <a:t>presentation skills</a:t>
          </a:r>
        </a:p>
      </dsp:txBody>
      <dsp:txXfrm>
        <a:off x="5494068" y="2660753"/>
        <a:ext cx="4320000" cy="141298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18CB-4771-1422-FD8F-E4343FDBC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3B02C12A-D431-B5FE-AD07-FE13BCD531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39945324-4562-CEFB-3827-8A66FF919744}"/>
              </a:ext>
            </a:extLst>
          </p:cNvPr>
          <p:cNvSpPr>
            <a:spLocks noGrp="1"/>
          </p:cNvSpPr>
          <p:nvPr>
            <p:ph type="dt" sz="half" idx="10"/>
          </p:nvPr>
        </p:nvSpPr>
        <p:spPr/>
        <p:txBody>
          <a:bodyPr/>
          <a:lstStyle/>
          <a:p>
            <a:fld id="{0E4C76A6-2676-44B1-BCBB-386F39DAA976}" type="datetimeFigureOut">
              <a:rPr lang="ru-RU" smtClean="0"/>
              <a:t>13.05.2023</a:t>
            </a:fld>
            <a:endParaRPr lang="ru-RU"/>
          </a:p>
        </p:txBody>
      </p:sp>
      <p:sp>
        <p:nvSpPr>
          <p:cNvPr id="5" name="Footer Placeholder 4">
            <a:extLst>
              <a:ext uri="{FF2B5EF4-FFF2-40B4-BE49-F238E27FC236}">
                <a16:creationId xmlns:a16="http://schemas.microsoft.com/office/drawing/2014/main" id="{CF5B4291-E29B-8016-804B-DD1ECB7121B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8828781-28C1-7259-4D82-444E38F3B662}"/>
              </a:ext>
            </a:extLst>
          </p:cNvPr>
          <p:cNvSpPr>
            <a:spLocks noGrp="1"/>
          </p:cNvSpPr>
          <p:nvPr>
            <p:ph type="sldNum" sz="quarter" idx="12"/>
          </p:nvPr>
        </p:nvSpPr>
        <p:spPr/>
        <p:txBody>
          <a:bodyPr/>
          <a:lstStyle/>
          <a:p>
            <a:fld id="{99781A06-D32A-4C27-B550-39E7F5B29F2B}" type="slidenum">
              <a:rPr lang="ru-RU" smtClean="0"/>
              <a:t>‹#›</a:t>
            </a:fld>
            <a:endParaRPr lang="ru-RU"/>
          </a:p>
        </p:txBody>
      </p:sp>
    </p:spTree>
    <p:extLst>
      <p:ext uri="{BB962C8B-B14F-4D97-AF65-F5344CB8AC3E}">
        <p14:creationId xmlns:p14="http://schemas.microsoft.com/office/powerpoint/2010/main" val="35027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A133-233D-FE06-53CE-CBA9364C5597}"/>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5BB5FE44-6208-66E4-EB5E-AC130D261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E44F831-FE68-F426-E63C-04A439A44EF5}"/>
              </a:ext>
            </a:extLst>
          </p:cNvPr>
          <p:cNvSpPr>
            <a:spLocks noGrp="1"/>
          </p:cNvSpPr>
          <p:nvPr>
            <p:ph type="dt" sz="half" idx="10"/>
          </p:nvPr>
        </p:nvSpPr>
        <p:spPr/>
        <p:txBody>
          <a:bodyPr/>
          <a:lstStyle/>
          <a:p>
            <a:fld id="{0E4C76A6-2676-44B1-BCBB-386F39DAA976}" type="datetimeFigureOut">
              <a:rPr lang="ru-RU" smtClean="0"/>
              <a:t>13.05.2023</a:t>
            </a:fld>
            <a:endParaRPr lang="ru-RU"/>
          </a:p>
        </p:txBody>
      </p:sp>
      <p:sp>
        <p:nvSpPr>
          <p:cNvPr id="5" name="Footer Placeholder 4">
            <a:extLst>
              <a:ext uri="{FF2B5EF4-FFF2-40B4-BE49-F238E27FC236}">
                <a16:creationId xmlns:a16="http://schemas.microsoft.com/office/drawing/2014/main" id="{DE59FF67-15F5-5DF3-87B9-BBA24A02916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1FBED36-2E2D-744B-FA1A-A7FC1D2FDD14}"/>
              </a:ext>
            </a:extLst>
          </p:cNvPr>
          <p:cNvSpPr>
            <a:spLocks noGrp="1"/>
          </p:cNvSpPr>
          <p:nvPr>
            <p:ph type="sldNum" sz="quarter" idx="12"/>
          </p:nvPr>
        </p:nvSpPr>
        <p:spPr/>
        <p:txBody>
          <a:bodyPr/>
          <a:lstStyle/>
          <a:p>
            <a:fld id="{99781A06-D32A-4C27-B550-39E7F5B29F2B}" type="slidenum">
              <a:rPr lang="ru-RU" smtClean="0"/>
              <a:t>‹#›</a:t>
            </a:fld>
            <a:endParaRPr lang="ru-RU"/>
          </a:p>
        </p:txBody>
      </p:sp>
    </p:spTree>
    <p:extLst>
      <p:ext uri="{BB962C8B-B14F-4D97-AF65-F5344CB8AC3E}">
        <p14:creationId xmlns:p14="http://schemas.microsoft.com/office/powerpoint/2010/main" val="96032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E5E223-1312-A955-1447-572D43AE05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A5F422BD-D622-7D90-EBF3-BF28BD1A34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540C90D-FF36-EB70-1F2B-434BCCB33834}"/>
              </a:ext>
            </a:extLst>
          </p:cNvPr>
          <p:cNvSpPr>
            <a:spLocks noGrp="1"/>
          </p:cNvSpPr>
          <p:nvPr>
            <p:ph type="dt" sz="half" idx="10"/>
          </p:nvPr>
        </p:nvSpPr>
        <p:spPr/>
        <p:txBody>
          <a:bodyPr/>
          <a:lstStyle/>
          <a:p>
            <a:fld id="{0E4C76A6-2676-44B1-BCBB-386F39DAA976}" type="datetimeFigureOut">
              <a:rPr lang="ru-RU" smtClean="0"/>
              <a:t>13.05.2023</a:t>
            </a:fld>
            <a:endParaRPr lang="ru-RU"/>
          </a:p>
        </p:txBody>
      </p:sp>
      <p:sp>
        <p:nvSpPr>
          <p:cNvPr id="5" name="Footer Placeholder 4">
            <a:extLst>
              <a:ext uri="{FF2B5EF4-FFF2-40B4-BE49-F238E27FC236}">
                <a16:creationId xmlns:a16="http://schemas.microsoft.com/office/drawing/2014/main" id="{A92F3F39-75BA-C572-8260-96392B650A1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A852D20-E17D-3B71-E731-9E2259838159}"/>
              </a:ext>
            </a:extLst>
          </p:cNvPr>
          <p:cNvSpPr>
            <a:spLocks noGrp="1"/>
          </p:cNvSpPr>
          <p:nvPr>
            <p:ph type="sldNum" sz="quarter" idx="12"/>
          </p:nvPr>
        </p:nvSpPr>
        <p:spPr/>
        <p:txBody>
          <a:bodyPr/>
          <a:lstStyle/>
          <a:p>
            <a:fld id="{99781A06-D32A-4C27-B550-39E7F5B29F2B}" type="slidenum">
              <a:rPr lang="ru-RU" smtClean="0"/>
              <a:t>‹#›</a:t>
            </a:fld>
            <a:endParaRPr lang="ru-RU"/>
          </a:p>
        </p:txBody>
      </p:sp>
    </p:spTree>
    <p:extLst>
      <p:ext uri="{BB962C8B-B14F-4D97-AF65-F5344CB8AC3E}">
        <p14:creationId xmlns:p14="http://schemas.microsoft.com/office/powerpoint/2010/main" val="315574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7E8A-1406-7EB6-0DB4-2E64EFEB3214}"/>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9D86D08A-342F-C53E-D9C5-E6372C976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01F872C-02BE-A4EA-E86F-3A74D8680813}"/>
              </a:ext>
            </a:extLst>
          </p:cNvPr>
          <p:cNvSpPr>
            <a:spLocks noGrp="1"/>
          </p:cNvSpPr>
          <p:nvPr>
            <p:ph type="dt" sz="half" idx="10"/>
          </p:nvPr>
        </p:nvSpPr>
        <p:spPr/>
        <p:txBody>
          <a:bodyPr/>
          <a:lstStyle/>
          <a:p>
            <a:fld id="{0E4C76A6-2676-44B1-BCBB-386F39DAA976}" type="datetimeFigureOut">
              <a:rPr lang="ru-RU" smtClean="0"/>
              <a:t>13.05.2023</a:t>
            </a:fld>
            <a:endParaRPr lang="ru-RU"/>
          </a:p>
        </p:txBody>
      </p:sp>
      <p:sp>
        <p:nvSpPr>
          <p:cNvPr id="5" name="Footer Placeholder 4">
            <a:extLst>
              <a:ext uri="{FF2B5EF4-FFF2-40B4-BE49-F238E27FC236}">
                <a16:creationId xmlns:a16="http://schemas.microsoft.com/office/drawing/2014/main" id="{6FD04784-3A34-A3A2-2192-406911B431CA}"/>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4FD9058-4AD2-E746-2D5D-55AE1CD8A3C3}"/>
              </a:ext>
            </a:extLst>
          </p:cNvPr>
          <p:cNvSpPr>
            <a:spLocks noGrp="1"/>
          </p:cNvSpPr>
          <p:nvPr>
            <p:ph type="sldNum" sz="quarter" idx="12"/>
          </p:nvPr>
        </p:nvSpPr>
        <p:spPr/>
        <p:txBody>
          <a:bodyPr/>
          <a:lstStyle/>
          <a:p>
            <a:fld id="{99781A06-D32A-4C27-B550-39E7F5B29F2B}" type="slidenum">
              <a:rPr lang="ru-RU" smtClean="0"/>
              <a:t>‹#›</a:t>
            </a:fld>
            <a:endParaRPr lang="ru-RU"/>
          </a:p>
        </p:txBody>
      </p:sp>
    </p:spTree>
    <p:extLst>
      <p:ext uri="{BB962C8B-B14F-4D97-AF65-F5344CB8AC3E}">
        <p14:creationId xmlns:p14="http://schemas.microsoft.com/office/powerpoint/2010/main" val="347409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9121-925C-BB7B-3F56-C876D35A95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C4EE9A6D-1327-936F-BD70-E409604B4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AB29A-80CC-8180-A7DB-6C3B332AB7EF}"/>
              </a:ext>
            </a:extLst>
          </p:cNvPr>
          <p:cNvSpPr>
            <a:spLocks noGrp="1"/>
          </p:cNvSpPr>
          <p:nvPr>
            <p:ph type="dt" sz="half" idx="10"/>
          </p:nvPr>
        </p:nvSpPr>
        <p:spPr/>
        <p:txBody>
          <a:bodyPr/>
          <a:lstStyle/>
          <a:p>
            <a:fld id="{0E4C76A6-2676-44B1-BCBB-386F39DAA976}" type="datetimeFigureOut">
              <a:rPr lang="ru-RU" smtClean="0"/>
              <a:t>13.05.2023</a:t>
            </a:fld>
            <a:endParaRPr lang="ru-RU"/>
          </a:p>
        </p:txBody>
      </p:sp>
      <p:sp>
        <p:nvSpPr>
          <p:cNvPr id="5" name="Footer Placeholder 4">
            <a:extLst>
              <a:ext uri="{FF2B5EF4-FFF2-40B4-BE49-F238E27FC236}">
                <a16:creationId xmlns:a16="http://schemas.microsoft.com/office/drawing/2014/main" id="{FDF5C55B-0BAE-B318-2B9E-5AA545BDC09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0FB7546-17C9-2ACB-0A11-18AC1EC09D20}"/>
              </a:ext>
            </a:extLst>
          </p:cNvPr>
          <p:cNvSpPr>
            <a:spLocks noGrp="1"/>
          </p:cNvSpPr>
          <p:nvPr>
            <p:ph type="sldNum" sz="quarter" idx="12"/>
          </p:nvPr>
        </p:nvSpPr>
        <p:spPr/>
        <p:txBody>
          <a:bodyPr/>
          <a:lstStyle/>
          <a:p>
            <a:fld id="{99781A06-D32A-4C27-B550-39E7F5B29F2B}" type="slidenum">
              <a:rPr lang="ru-RU" smtClean="0"/>
              <a:t>‹#›</a:t>
            </a:fld>
            <a:endParaRPr lang="ru-RU"/>
          </a:p>
        </p:txBody>
      </p:sp>
    </p:spTree>
    <p:extLst>
      <p:ext uri="{BB962C8B-B14F-4D97-AF65-F5344CB8AC3E}">
        <p14:creationId xmlns:p14="http://schemas.microsoft.com/office/powerpoint/2010/main" val="241390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77AF-D3E9-999E-C57B-A6DDC4A6063E}"/>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F88D042D-1051-2715-3202-C67DEEB4B0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B7273A7E-E703-85E9-B79E-592A6FA7D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A4793A19-A9A1-70AF-2925-F5BBFB25EA66}"/>
              </a:ext>
            </a:extLst>
          </p:cNvPr>
          <p:cNvSpPr>
            <a:spLocks noGrp="1"/>
          </p:cNvSpPr>
          <p:nvPr>
            <p:ph type="dt" sz="half" idx="10"/>
          </p:nvPr>
        </p:nvSpPr>
        <p:spPr/>
        <p:txBody>
          <a:bodyPr/>
          <a:lstStyle/>
          <a:p>
            <a:fld id="{0E4C76A6-2676-44B1-BCBB-386F39DAA976}" type="datetimeFigureOut">
              <a:rPr lang="ru-RU" smtClean="0"/>
              <a:t>13.05.2023</a:t>
            </a:fld>
            <a:endParaRPr lang="ru-RU"/>
          </a:p>
        </p:txBody>
      </p:sp>
      <p:sp>
        <p:nvSpPr>
          <p:cNvPr id="6" name="Footer Placeholder 5">
            <a:extLst>
              <a:ext uri="{FF2B5EF4-FFF2-40B4-BE49-F238E27FC236}">
                <a16:creationId xmlns:a16="http://schemas.microsoft.com/office/drawing/2014/main" id="{91C4E1DD-C9B8-053D-38A7-4FDBF6C0160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AE4D5F1C-6DBC-7469-4CE4-FF97FF216F80}"/>
              </a:ext>
            </a:extLst>
          </p:cNvPr>
          <p:cNvSpPr>
            <a:spLocks noGrp="1"/>
          </p:cNvSpPr>
          <p:nvPr>
            <p:ph type="sldNum" sz="quarter" idx="12"/>
          </p:nvPr>
        </p:nvSpPr>
        <p:spPr/>
        <p:txBody>
          <a:bodyPr/>
          <a:lstStyle/>
          <a:p>
            <a:fld id="{99781A06-D32A-4C27-B550-39E7F5B29F2B}" type="slidenum">
              <a:rPr lang="ru-RU" smtClean="0"/>
              <a:t>‹#›</a:t>
            </a:fld>
            <a:endParaRPr lang="ru-RU"/>
          </a:p>
        </p:txBody>
      </p:sp>
    </p:spTree>
    <p:extLst>
      <p:ext uri="{BB962C8B-B14F-4D97-AF65-F5344CB8AC3E}">
        <p14:creationId xmlns:p14="http://schemas.microsoft.com/office/powerpoint/2010/main" val="211125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EFED-3FA6-1E42-4552-511D14518D4F}"/>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51917287-652A-0B27-31F8-D3F3C2ED2D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593F1-7D11-6AF2-BD30-812B401EB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06A011C1-EB6F-25E1-A350-2D8C6AC474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23AC3-E79C-B5D9-14CA-867FA73DA4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CA470A17-C4EF-B1B1-4ED2-D69D25922E94}"/>
              </a:ext>
            </a:extLst>
          </p:cNvPr>
          <p:cNvSpPr>
            <a:spLocks noGrp="1"/>
          </p:cNvSpPr>
          <p:nvPr>
            <p:ph type="dt" sz="half" idx="10"/>
          </p:nvPr>
        </p:nvSpPr>
        <p:spPr/>
        <p:txBody>
          <a:bodyPr/>
          <a:lstStyle/>
          <a:p>
            <a:fld id="{0E4C76A6-2676-44B1-BCBB-386F39DAA976}" type="datetimeFigureOut">
              <a:rPr lang="ru-RU" smtClean="0"/>
              <a:t>13.05.2023</a:t>
            </a:fld>
            <a:endParaRPr lang="ru-RU"/>
          </a:p>
        </p:txBody>
      </p:sp>
      <p:sp>
        <p:nvSpPr>
          <p:cNvPr id="8" name="Footer Placeholder 7">
            <a:extLst>
              <a:ext uri="{FF2B5EF4-FFF2-40B4-BE49-F238E27FC236}">
                <a16:creationId xmlns:a16="http://schemas.microsoft.com/office/drawing/2014/main" id="{25292368-0CD2-1942-2E35-2901F115455B}"/>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79447592-0D21-1407-664A-02E9C774597D}"/>
              </a:ext>
            </a:extLst>
          </p:cNvPr>
          <p:cNvSpPr>
            <a:spLocks noGrp="1"/>
          </p:cNvSpPr>
          <p:nvPr>
            <p:ph type="sldNum" sz="quarter" idx="12"/>
          </p:nvPr>
        </p:nvSpPr>
        <p:spPr/>
        <p:txBody>
          <a:bodyPr/>
          <a:lstStyle/>
          <a:p>
            <a:fld id="{99781A06-D32A-4C27-B550-39E7F5B29F2B}" type="slidenum">
              <a:rPr lang="ru-RU" smtClean="0"/>
              <a:t>‹#›</a:t>
            </a:fld>
            <a:endParaRPr lang="ru-RU"/>
          </a:p>
        </p:txBody>
      </p:sp>
    </p:spTree>
    <p:extLst>
      <p:ext uri="{BB962C8B-B14F-4D97-AF65-F5344CB8AC3E}">
        <p14:creationId xmlns:p14="http://schemas.microsoft.com/office/powerpoint/2010/main" val="179221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DCF9-4E89-F5B2-3FA9-4133F1D6A80A}"/>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3FB83C2F-6370-6741-FB10-CEEBA8D6989E}"/>
              </a:ext>
            </a:extLst>
          </p:cNvPr>
          <p:cNvSpPr>
            <a:spLocks noGrp="1"/>
          </p:cNvSpPr>
          <p:nvPr>
            <p:ph type="dt" sz="half" idx="10"/>
          </p:nvPr>
        </p:nvSpPr>
        <p:spPr/>
        <p:txBody>
          <a:bodyPr/>
          <a:lstStyle/>
          <a:p>
            <a:fld id="{0E4C76A6-2676-44B1-BCBB-386F39DAA976}" type="datetimeFigureOut">
              <a:rPr lang="ru-RU" smtClean="0"/>
              <a:t>13.05.2023</a:t>
            </a:fld>
            <a:endParaRPr lang="ru-RU"/>
          </a:p>
        </p:txBody>
      </p:sp>
      <p:sp>
        <p:nvSpPr>
          <p:cNvPr id="4" name="Footer Placeholder 3">
            <a:extLst>
              <a:ext uri="{FF2B5EF4-FFF2-40B4-BE49-F238E27FC236}">
                <a16:creationId xmlns:a16="http://schemas.microsoft.com/office/drawing/2014/main" id="{D513402B-18FE-6F6B-E1C1-0FF8C9A8CE59}"/>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86F32636-73D9-E80D-0072-12D72B5C688A}"/>
              </a:ext>
            </a:extLst>
          </p:cNvPr>
          <p:cNvSpPr>
            <a:spLocks noGrp="1"/>
          </p:cNvSpPr>
          <p:nvPr>
            <p:ph type="sldNum" sz="quarter" idx="12"/>
          </p:nvPr>
        </p:nvSpPr>
        <p:spPr/>
        <p:txBody>
          <a:bodyPr/>
          <a:lstStyle/>
          <a:p>
            <a:fld id="{99781A06-D32A-4C27-B550-39E7F5B29F2B}" type="slidenum">
              <a:rPr lang="ru-RU" smtClean="0"/>
              <a:t>‹#›</a:t>
            </a:fld>
            <a:endParaRPr lang="ru-RU"/>
          </a:p>
        </p:txBody>
      </p:sp>
    </p:spTree>
    <p:extLst>
      <p:ext uri="{BB962C8B-B14F-4D97-AF65-F5344CB8AC3E}">
        <p14:creationId xmlns:p14="http://schemas.microsoft.com/office/powerpoint/2010/main" val="327511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4C25B4-242E-4090-2985-49DCE411BE2F}"/>
              </a:ext>
            </a:extLst>
          </p:cNvPr>
          <p:cNvSpPr>
            <a:spLocks noGrp="1"/>
          </p:cNvSpPr>
          <p:nvPr>
            <p:ph type="dt" sz="half" idx="10"/>
          </p:nvPr>
        </p:nvSpPr>
        <p:spPr/>
        <p:txBody>
          <a:bodyPr/>
          <a:lstStyle/>
          <a:p>
            <a:fld id="{0E4C76A6-2676-44B1-BCBB-386F39DAA976}" type="datetimeFigureOut">
              <a:rPr lang="ru-RU" smtClean="0"/>
              <a:t>13.05.2023</a:t>
            </a:fld>
            <a:endParaRPr lang="ru-RU"/>
          </a:p>
        </p:txBody>
      </p:sp>
      <p:sp>
        <p:nvSpPr>
          <p:cNvPr id="3" name="Footer Placeholder 2">
            <a:extLst>
              <a:ext uri="{FF2B5EF4-FFF2-40B4-BE49-F238E27FC236}">
                <a16:creationId xmlns:a16="http://schemas.microsoft.com/office/drawing/2014/main" id="{813D46B6-5905-E538-F9D6-480442798686}"/>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02C1DF98-0CBA-9065-5BDC-14B3DAFBC141}"/>
              </a:ext>
            </a:extLst>
          </p:cNvPr>
          <p:cNvSpPr>
            <a:spLocks noGrp="1"/>
          </p:cNvSpPr>
          <p:nvPr>
            <p:ph type="sldNum" sz="quarter" idx="12"/>
          </p:nvPr>
        </p:nvSpPr>
        <p:spPr/>
        <p:txBody>
          <a:bodyPr/>
          <a:lstStyle/>
          <a:p>
            <a:fld id="{99781A06-D32A-4C27-B550-39E7F5B29F2B}" type="slidenum">
              <a:rPr lang="ru-RU" smtClean="0"/>
              <a:t>‹#›</a:t>
            </a:fld>
            <a:endParaRPr lang="ru-RU"/>
          </a:p>
        </p:txBody>
      </p:sp>
    </p:spTree>
    <p:extLst>
      <p:ext uri="{BB962C8B-B14F-4D97-AF65-F5344CB8AC3E}">
        <p14:creationId xmlns:p14="http://schemas.microsoft.com/office/powerpoint/2010/main" val="425429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BA87-57DE-BBB7-CD74-9C6021A41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E98215AE-24A7-3CAD-88C6-8E2D6F5DF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680262C4-B791-0681-FEF4-8CBE0CCBF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55DE7-B90E-D513-8529-43829F64C4EA}"/>
              </a:ext>
            </a:extLst>
          </p:cNvPr>
          <p:cNvSpPr>
            <a:spLocks noGrp="1"/>
          </p:cNvSpPr>
          <p:nvPr>
            <p:ph type="dt" sz="half" idx="10"/>
          </p:nvPr>
        </p:nvSpPr>
        <p:spPr/>
        <p:txBody>
          <a:bodyPr/>
          <a:lstStyle/>
          <a:p>
            <a:fld id="{0E4C76A6-2676-44B1-BCBB-386F39DAA976}" type="datetimeFigureOut">
              <a:rPr lang="ru-RU" smtClean="0"/>
              <a:t>13.05.2023</a:t>
            </a:fld>
            <a:endParaRPr lang="ru-RU"/>
          </a:p>
        </p:txBody>
      </p:sp>
      <p:sp>
        <p:nvSpPr>
          <p:cNvPr id="6" name="Footer Placeholder 5">
            <a:extLst>
              <a:ext uri="{FF2B5EF4-FFF2-40B4-BE49-F238E27FC236}">
                <a16:creationId xmlns:a16="http://schemas.microsoft.com/office/drawing/2014/main" id="{BB504F1A-F222-1E79-5255-75DA4CEAEAB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13B9C44-7393-3C82-B869-31BE3DFE2D3D}"/>
              </a:ext>
            </a:extLst>
          </p:cNvPr>
          <p:cNvSpPr>
            <a:spLocks noGrp="1"/>
          </p:cNvSpPr>
          <p:nvPr>
            <p:ph type="sldNum" sz="quarter" idx="12"/>
          </p:nvPr>
        </p:nvSpPr>
        <p:spPr/>
        <p:txBody>
          <a:bodyPr/>
          <a:lstStyle/>
          <a:p>
            <a:fld id="{99781A06-D32A-4C27-B550-39E7F5B29F2B}" type="slidenum">
              <a:rPr lang="ru-RU" smtClean="0"/>
              <a:t>‹#›</a:t>
            </a:fld>
            <a:endParaRPr lang="ru-RU"/>
          </a:p>
        </p:txBody>
      </p:sp>
    </p:spTree>
    <p:extLst>
      <p:ext uri="{BB962C8B-B14F-4D97-AF65-F5344CB8AC3E}">
        <p14:creationId xmlns:p14="http://schemas.microsoft.com/office/powerpoint/2010/main" val="317999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7373-F111-D6F4-D644-688AA23DF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F053F1EC-2537-C835-7509-0947A8DFD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6EDD8113-87AC-643D-613F-F5AF33F05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A0F41-0C1E-55BE-2116-6073A824D937}"/>
              </a:ext>
            </a:extLst>
          </p:cNvPr>
          <p:cNvSpPr>
            <a:spLocks noGrp="1"/>
          </p:cNvSpPr>
          <p:nvPr>
            <p:ph type="dt" sz="half" idx="10"/>
          </p:nvPr>
        </p:nvSpPr>
        <p:spPr/>
        <p:txBody>
          <a:bodyPr/>
          <a:lstStyle/>
          <a:p>
            <a:fld id="{0E4C76A6-2676-44B1-BCBB-386F39DAA976}" type="datetimeFigureOut">
              <a:rPr lang="ru-RU" smtClean="0"/>
              <a:t>13.05.2023</a:t>
            </a:fld>
            <a:endParaRPr lang="ru-RU"/>
          </a:p>
        </p:txBody>
      </p:sp>
      <p:sp>
        <p:nvSpPr>
          <p:cNvPr id="6" name="Footer Placeholder 5">
            <a:extLst>
              <a:ext uri="{FF2B5EF4-FFF2-40B4-BE49-F238E27FC236}">
                <a16:creationId xmlns:a16="http://schemas.microsoft.com/office/drawing/2014/main" id="{1319110A-15EC-41CE-854C-AA12254E8E71}"/>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85FC827-2FA2-2795-A9FC-405729BFF8E6}"/>
              </a:ext>
            </a:extLst>
          </p:cNvPr>
          <p:cNvSpPr>
            <a:spLocks noGrp="1"/>
          </p:cNvSpPr>
          <p:nvPr>
            <p:ph type="sldNum" sz="quarter" idx="12"/>
          </p:nvPr>
        </p:nvSpPr>
        <p:spPr/>
        <p:txBody>
          <a:bodyPr/>
          <a:lstStyle/>
          <a:p>
            <a:fld id="{99781A06-D32A-4C27-B550-39E7F5B29F2B}" type="slidenum">
              <a:rPr lang="ru-RU" smtClean="0"/>
              <a:t>‹#›</a:t>
            </a:fld>
            <a:endParaRPr lang="ru-RU"/>
          </a:p>
        </p:txBody>
      </p:sp>
    </p:spTree>
    <p:extLst>
      <p:ext uri="{BB962C8B-B14F-4D97-AF65-F5344CB8AC3E}">
        <p14:creationId xmlns:p14="http://schemas.microsoft.com/office/powerpoint/2010/main" val="380892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4D546C-62BC-81F2-9960-65772DA81E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C0FC65B3-8376-D60B-469C-13182D120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34C26F9-2781-34F6-881C-5451F2074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C76A6-2676-44B1-BCBB-386F39DAA976}" type="datetimeFigureOut">
              <a:rPr lang="ru-RU" smtClean="0"/>
              <a:t>13.05.2023</a:t>
            </a:fld>
            <a:endParaRPr lang="ru-RU"/>
          </a:p>
        </p:txBody>
      </p:sp>
      <p:sp>
        <p:nvSpPr>
          <p:cNvPr id="5" name="Footer Placeholder 4">
            <a:extLst>
              <a:ext uri="{FF2B5EF4-FFF2-40B4-BE49-F238E27FC236}">
                <a16:creationId xmlns:a16="http://schemas.microsoft.com/office/drawing/2014/main" id="{CFD17486-6B31-13A6-19B5-3705FE9D6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93BE9D08-7307-CB94-4AFB-D3235B561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81A06-D32A-4C27-B550-39E7F5B29F2B}" type="slidenum">
              <a:rPr lang="ru-RU" smtClean="0"/>
              <a:t>‹#›</a:t>
            </a:fld>
            <a:endParaRPr lang="ru-RU"/>
          </a:p>
        </p:txBody>
      </p:sp>
    </p:spTree>
    <p:extLst>
      <p:ext uri="{BB962C8B-B14F-4D97-AF65-F5344CB8AC3E}">
        <p14:creationId xmlns:p14="http://schemas.microsoft.com/office/powerpoint/2010/main" val="349927358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www.hesa.ac.uk/data-and-analysis/publications/higher-education-2015-16/introductio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microsoft.com/office/2011/relationships/webextension" Target="../webextensions/webextension6.xml"/><Relationship Id="rId1" Type="http://schemas.openxmlformats.org/officeDocument/2006/relationships/slideLayout" Target="../slideLayouts/slideLayout2.xml"/><Relationship Id="rId5" Type="http://schemas.openxmlformats.org/officeDocument/2006/relationships/image" Target="../media/image32.png"/><Relationship Id="rId4" Type="http://schemas.microsoft.com/office/2011/relationships/webextension" Target="../webextensions/webextension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theguardian.com/education/ng-interactive/2015/may/25/university-league-tables-2016"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A2552EA9-62ED-4977-BD9A-3196AE600EA7}"/>
              </a:ext>
            </a:extLst>
          </p:cNvPr>
          <p:cNvSpPr>
            <a:spLocks noGrp="1"/>
          </p:cNvSpPr>
          <p:nvPr>
            <p:ph type="ctrTitle"/>
          </p:nvPr>
        </p:nvSpPr>
        <p:spPr>
          <a:xfrm>
            <a:off x="1524000" y="1293338"/>
            <a:ext cx="9144000" cy="3274592"/>
          </a:xfrm>
        </p:spPr>
        <p:txBody>
          <a:bodyPr anchor="ctr">
            <a:normAutofit/>
          </a:bodyPr>
          <a:lstStyle/>
          <a:p>
            <a:r>
              <a:rPr lang="en-US" sz="7200" dirty="0">
                <a:latin typeface="Constantia" panose="02030602050306030303" pitchFamily="18" charset="0"/>
                <a:ea typeface="FangSong" panose="020B0503020204020204" pitchFamily="49" charset="-122"/>
              </a:rPr>
              <a:t>The Guardian Ranking </a:t>
            </a:r>
            <a:br>
              <a:rPr lang="en-US" sz="7200" dirty="0"/>
            </a:br>
            <a:r>
              <a:rPr lang="en-US" sz="7200" dirty="0">
                <a:latin typeface="Grandview Display" panose="020B0502040204020203" pitchFamily="34" charset="0"/>
                <a:cs typeface="Courier New" panose="02070309020205020404" pitchFamily="49" charset="0"/>
              </a:rPr>
              <a:t>2013-2015</a:t>
            </a:r>
            <a:endParaRPr lang="ru-RU" sz="7200" dirty="0">
              <a:latin typeface="Grandview Display" panose="020B0502040204020203" pitchFamily="34" charset="0"/>
              <a:cs typeface="Courier New" panose="02070309020205020404" pitchFamily="49" charset="0"/>
            </a:endParaRPr>
          </a:p>
        </p:txBody>
      </p:sp>
      <p:sp>
        <p:nvSpPr>
          <p:cNvPr id="3" name="Подзаголовок 2">
            <a:extLst>
              <a:ext uri="{FF2B5EF4-FFF2-40B4-BE49-F238E27FC236}">
                <a16:creationId xmlns:a16="http://schemas.microsoft.com/office/drawing/2014/main" id="{58195CA1-8B30-4A73-B637-87F61D5C1EEE}"/>
              </a:ext>
            </a:extLst>
          </p:cNvPr>
          <p:cNvSpPr>
            <a:spLocks noGrp="1"/>
          </p:cNvSpPr>
          <p:nvPr>
            <p:ph type="subTitle" idx="1"/>
          </p:nvPr>
        </p:nvSpPr>
        <p:spPr>
          <a:xfrm>
            <a:off x="1524000" y="5514052"/>
            <a:ext cx="9144000" cy="651910"/>
          </a:xfrm>
        </p:spPr>
        <p:txBody>
          <a:bodyPr anchor="ctr">
            <a:normAutofit/>
          </a:bodyPr>
          <a:lstStyle/>
          <a:p>
            <a:pPr algn="r"/>
            <a:r>
              <a:rPr lang="en-US" dirty="0"/>
              <a:t>Prepared by: Dmitry Volevach</a:t>
            </a:r>
            <a:endParaRPr lang="ru-RU" dirty="0"/>
          </a:p>
        </p:txBody>
      </p:sp>
      <p:cxnSp>
        <p:nvCxnSpPr>
          <p:cNvPr id="9"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6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631D37B7-BA75-422A-85D0-554003190410}"/>
              </a:ext>
            </a:extLst>
          </p:cNvPr>
          <p:cNvSpPr>
            <a:spLocks noGrp="1"/>
          </p:cNvSpPr>
          <p:nvPr>
            <p:ph type="title"/>
          </p:nvPr>
        </p:nvSpPr>
        <p:spPr>
          <a:xfrm>
            <a:off x="841247" y="978619"/>
            <a:ext cx="3410712" cy="1106424"/>
          </a:xfrm>
        </p:spPr>
        <p:txBody>
          <a:bodyPr>
            <a:normAutofit/>
          </a:bodyPr>
          <a:lstStyle/>
          <a:p>
            <a:r>
              <a:rPr lang="en-US" sz="2800"/>
              <a:t>Subject Areas</a:t>
            </a:r>
            <a:endParaRPr lang="ru-RU" sz="2800"/>
          </a:p>
        </p:txBody>
      </p:sp>
      <p:sp>
        <p:nvSpPr>
          <p:cNvPr id="18" name="Rectangle 1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6">
            <a:extLst>
              <a:ext uri="{FF2B5EF4-FFF2-40B4-BE49-F238E27FC236}">
                <a16:creationId xmlns:a16="http://schemas.microsoft.com/office/drawing/2014/main" id="{46782074-BFE3-C734-63FC-7BBCC7E5AA7E}"/>
              </a:ext>
            </a:extLst>
          </p:cNvPr>
          <p:cNvSpPr>
            <a:spLocks noGrp="1"/>
          </p:cNvSpPr>
          <p:nvPr>
            <p:ph idx="1"/>
          </p:nvPr>
        </p:nvSpPr>
        <p:spPr>
          <a:xfrm>
            <a:off x="841248" y="2252870"/>
            <a:ext cx="3412219" cy="3560251"/>
          </a:xfrm>
        </p:spPr>
        <p:txBody>
          <a:bodyPr>
            <a:normAutofit/>
          </a:bodyPr>
          <a:lstStyle/>
          <a:p>
            <a:endParaRPr lang="ru-RU" sz="1700"/>
          </a:p>
        </p:txBody>
      </p:sp>
      <p:pic>
        <p:nvPicPr>
          <p:cNvPr id="9" name="Picture 8">
            <a:extLst>
              <a:ext uri="{FF2B5EF4-FFF2-40B4-BE49-F238E27FC236}">
                <a16:creationId xmlns:a16="http://schemas.microsoft.com/office/drawing/2014/main" id="{9042FE3C-954C-4A82-19FF-441F188828BD}"/>
              </a:ext>
            </a:extLst>
          </p:cNvPr>
          <p:cNvPicPr>
            <a:picLocks noChangeAspect="1"/>
          </p:cNvPicPr>
          <p:nvPr/>
        </p:nvPicPr>
        <p:blipFill>
          <a:blip r:embed="rId2"/>
          <a:stretch>
            <a:fillRect/>
          </a:stretch>
        </p:blipFill>
        <p:spPr>
          <a:xfrm>
            <a:off x="4956771" y="633620"/>
            <a:ext cx="6629889" cy="5495924"/>
          </a:xfrm>
          <a:prstGeom prst="rect">
            <a:avLst/>
          </a:prstGeom>
        </p:spPr>
      </p:pic>
      <p:pic>
        <p:nvPicPr>
          <p:cNvPr id="4" name="Picture 3">
            <a:extLst>
              <a:ext uri="{FF2B5EF4-FFF2-40B4-BE49-F238E27FC236}">
                <a16:creationId xmlns:a16="http://schemas.microsoft.com/office/drawing/2014/main" id="{4A9F25FB-0893-B6E3-07F3-9146EE896AF1}"/>
              </a:ext>
            </a:extLst>
          </p:cNvPr>
          <p:cNvPicPr>
            <a:picLocks noChangeAspect="1"/>
          </p:cNvPicPr>
          <p:nvPr/>
        </p:nvPicPr>
        <p:blipFill>
          <a:blip r:embed="rId3"/>
          <a:stretch>
            <a:fillRect/>
          </a:stretch>
        </p:blipFill>
        <p:spPr>
          <a:xfrm>
            <a:off x="1042339" y="2225242"/>
            <a:ext cx="2998656" cy="3764102"/>
          </a:xfrm>
          <a:prstGeom prst="rect">
            <a:avLst/>
          </a:prstGeom>
        </p:spPr>
      </p:pic>
      <p:sp>
        <p:nvSpPr>
          <p:cNvPr id="5" name="TextBox 4">
            <a:extLst>
              <a:ext uri="{FF2B5EF4-FFF2-40B4-BE49-F238E27FC236}">
                <a16:creationId xmlns:a16="http://schemas.microsoft.com/office/drawing/2014/main" id="{061A0421-D144-CE72-B62B-01A63E494D0C}"/>
              </a:ext>
            </a:extLst>
          </p:cNvPr>
          <p:cNvSpPr txBox="1"/>
          <p:nvPr/>
        </p:nvSpPr>
        <p:spPr>
          <a:xfrm>
            <a:off x="7935611" y="6124527"/>
            <a:ext cx="3312555" cy="1277273"/>
          </a:xfrm>
          <a:prstGeom prst="rect">
            <a:avLst/>
          </a:prstGeom>
          <a:noFill/>
        </p:spPr>
        <p:txBody>
          <a:bodyPr wrap="square" rtlCol="0">
            <a:spAutoFit/>
          </a:bodyPr>
          <a:lstStyle/>
          <a:p>
            <a:pPr defTabSz="530352">
              <a:spcAft>
                <a:spcPts val="600"/>
              </a:spcAft>
            </a:pPr>
            <a:r>
              <a:rPr lang="cs-CZ" sz="2400" kern="1200" dirty="0">
                <a:solidFill>
                  <a:schemeClr val="tx1"/>
                </a:solidFill>
                <a:latin typeface="+mn-lt"/>
                <a:ea typeface="+mn-ea"/>
                <a:cs typeface="+mn-cs"/>
                <a:hlinkClick r:id="rId4"/>
              </a:rPr>
              <a:t>Source</a:t>
            </a:r>
            <a:endParaRPr lang="en-US" sz="2400" kern="1200" dirty="0">
              <a:solidFill>
                <a:schemeClr val="tx1"/>
              </a:solidFill>
              <a:latin typeface="+mn-lt"/>
              <a:ea typeface="+mn-ea"/>
              <a:cs typeface="+mn-cs"/>
            </a:endParaRPr>
          </a:p>
          <a:p>
            <a:pPr>
              <a:spcAft>
                <a:spcPts val="600"/>
              </a:spcAft>
            </a:pPr>
            <a:endParaRPr lang="ru-RU" sz="4800" dirty="0"/>
          </a:p>
        </p:txBody>
      </p:sp>
    </p:spTree>
    <p:extLst>
      <p:ext uri="{BB962C8B-B14F-4D97-AF65-F5344CB8AC3E}">
        <p14:creationId xmlns:p14="http://schemas.microsoft.com/office/powerpoint/2010/main" val="46218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C243355-38F7-6D8F-8F61-9B6150B21CCF}"/>
              </a:ext>
            </a:extLst>
          </p:cNvPr>
          <p:cNvSpPr txBox="1"/>
          <p:nvPr/>
        </p:nvSpPr>
        <p:spPr>
          <a:xfrm>
            <a:off x="7741921" y="159799"/>
            <a:ext cx="4334670" cy="707886"/>
          </a:xfrm>
          <a:prstGeom prst="rect">
            <a:avLst/>
          </a:prstGeom>
          <a:noFill/>
        </p:spPr>
        <p:txBody>
          <a:bodyPr wrap="square" rtlCol="0">
            <a:spAutoFit/>
          </a:bodyPr>
          <a:lstStyle/>
          <a:p>
            <a:r>
              <a:rPr lang="en-US" sz="4000" dirty="0">
                <a:latin typeface="Constantia" panose="02030602050306030303" pitchFamily="18" charset="0"/>
              </a:rPr>
              <a:t>Common Ranking</a:t>
            </a:r>
            <a:endParaRPr lang="ru-RU" sz="4000" dirty="0">
              <a:latin typeface="Constantia" panose="02030602050306030303" pitchFamily="18" charset="0"/>
            </a:endParaRPr>
          </a:p>
        </p:txBody>
      </p:sp>
      <p:pic>
        <p:nvPicPr>
          <p:cNvPr id="5" name="Content Placeholder 4" descr="Treemap chart&#10;&#10;Description automatically generated">
            <a:extLst>
              <a:ext uri="{FF2B5EF4-FFF2-40B4-BE49-F238E27FC236}">
                <a16:creationId xmlns:a16="http://schemas.microsoft.com/office/drawing/2014/main" id="{44478DB1-59DE-4E16-00CD-5DBB64AD68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10" y="250078"/>
            <a:ext cx="9040433" cy="6780325"/>
          </a:xfrm>
        </p:spPr>
      </p:pic>
    </p:spTree>
    <p:extLst>
      <p:ext uri="{BB962C8B-B14F-4D97-AF65-F5344CB8AC3E}">
        <p14:creationId xmlns:p14="http://schemas.microsoft.com/office/powerpoint/2010/main" val="2911838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95B2-C87D-23CA-EB64-7F9150F1DCCC}"/>
              </a:ext>
            </a:extLst>
          </p:cNvPr>
          <p:cNvSpPr>
            <a:spLocks noGrp="1"/>
          </p:cNvSpPr>
          <p:nvPr>
            <p:ph type="title"/>
          </p:nvPr>
        </p:nvSpPr>
        <p:spPr/>
        <p:txBody>
          <a:bodyPr/>
          <a:lstStyle/>
          <a:p>
            <a:endParaRPr lang="ru-RU"/>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FE44AB0F-2F38-2D34-99C8-C6C3954AB9C5}"/>
                  </a:ext>
                </a:extLst>
              </p:cNvPr>
              <p:cNvGraphicFramePr>
                <a:graphicFrameLocks noGrp="1"/>
              </p:cNvGraphicFramePr>
              <p:nvPr>
                <p:ph idx="1"/>
                <p:extLst>
                  <p:ext uri="{D42A27DB-BD31-4B8C-83A1-F6EECF244321}">
                    <p14:modId xmlns:p14="http://schemas.microsoft.com/office/powerpoint/2010/main" val="4156701814"/>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FE44AB0F-2F38-2D34-99C8-C6C3954AB9C5}"/>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70802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38DB-B3FB-B172-6395-27630A6B18A8}"/>
              </a:ext>
            </a:extLst>
          </p:cNvPr>
          <p:cNvSpPr>
            <a:spLocks noGrp="1"/>
          </p:cNvSpPr>
          <p:nvPr>
            <p:ph type="title"/>
          </p:nvPr>
        </p:nvSpPr>
        <p:spPr/>
        <p:txBody>
          <a:bodyPr/>
          <a:lstStyle/>
          <a:p>
            <a:endParaRPr lang="ru-RU"/>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567B0DA6-88EA-D7A9-AB72-683F576CD3B6}"/>
                  </a:ext>
                </a:extLst>
              </p:cNvPr>
              <p:cNvGraphicFramePr>
                <a:graphicFrameLocks noGrp="1"/>
              </p:cNvGraphicFramePr>
              <p:nvPr>
                <p:ph idx="1"/>
                <p:extLst>
                  <p:ext uri="{D42A27DB-BD31-4B8C-83A1-F6EECF244321}">
                    <p14:modId xmlns:p14="http://schemas.microsoft.com/office/powerpoint/2010/main" val="1802729705"/>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567B0DA6-88EA-D7A9-AB72-683F576CD3B6}"/>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87886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FC69-4452-93E4-91E8-BC67F79D50C1}"/>
              </a:ext>
            </a:extLst>
          </p:cNvPr>
          <p:cNvSpPr>
            <a:spLocks noGrp="1"/>
          </p:cNvSpPr>
          <p:nvPr>
            <p:ph type="title"/>
          </p:nvPr>
        </p:nvSpPr>
        <p:spPr/>
        <p:txBody>
          <a:bodyPr/>
          <a:lstStyle/>
          <a:p>
            <a:endParaRPr lang="ru-RU" dirty="0"/>
          </a:p>
        </p:txBody>
      </p:sp>
      <p:pic>
        <p:nvPicPr>
          <p:cNvPr id="8" name="Content Placeholder 7" descr="Treemap chart&#10;&#10;Description automatically generated">
            <a:extLst>
              <a:ext uri="{FF2B5EF4-FFF2-40B4-BE49-F238E27FC236}">
                <a16:creationId xmlns:a16="http://schemas.microsoft.com/office/drawing/2014/main" id="{818768D5-F4D8-5952-9F43-BFFB29AAF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0" y="243841"/>
            <a:ext cx="9168869" cy="6876652"/>
          </a:xfrm>
        </p:spPr>
      </p:pic>
      <p:sp>
        <p:nvSpPr>
          <p:cNvPr id="6" name="TextBox 5">
            <a:extLst>
              <a:ext uri="{FF2B5EF4-FFF2-40B4-BE49-F238E27FC236}">
                <a16:creationId xmlns:a16="http://schemas.microsoft.com/office/drawing/2014/main" id="{6A5C7A52-6F2F-1FC9-2A31-963D976DD893}"/>
              </a:ext>
            </a:extLst>
          </p:cNvPr>
          <p:cNvSpPr txBox="1"/>
          <p:nvPr/>
        </p:nvSpPr>
        <p:spPr>
          <a:xfrm>
            <a:off x="8131945" y="243841"/>
            <a:ext cx="4189749" cy="707886"/>
          </a:xfrm>
          <a:prstGeom prst="rect">
            <a:avLst/>
          </a:prstGeom>
          <a:noFill/>
        </p:spPr>
        <p:txBody>
          <a:bodyPr wrap="square" rtlCol="0">
            <a:spAutoFit/>
          </a:bodyPr>
          <a:lstStyle/>
          <a:p>
            <a:r>
              <a:rPr lang="en-US" sz="4000" dirty="0">
                <a:latin typeface="Constantia" panose="02030602050306030303" pitchFamily="18" charset="0"/>
              </a:rPr>
              <a:t>Subject Ranking</a:t>
            </a:r>
            <a:endParaRPr lang="ru-RU" sz="4000" dirty="0">
              <a:latin typeface="Constantia" panose="02030602050306030303" pitchFamily="18" charset="0"/>
            </a:endParaRPr>
          </a:p>
        </p:txBody>
      </p:sp>
    </p:spTree>
    <p:extLst>
      <p:ext uri="{BB962C8B-B14F-4D97-AF65-F5344CB8AC3E}">
        <p14:creationId xmlns:p14="http://schemas.microsoft.com/office/powerpoint/2010/main" val="2730221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AA7DC-1DB0-5278-81AD-528DC0B2481F}"/>
              </a:ext>
            </a:extLst>
          </p:cNvPr>
          <p:cNvSpPr>
            <a:spLocks noGrp="1"/>
          </p:cNvSpPr>
          <p:nvPr>
            <p:ph type="title"/>
          </p:nvPr>
        </p:nvSpPr>
        <p:spPr>
          <a:xfrm>
            <a:off x="1043631" y="809898"/>
            <a:ext cx="9942716" cy="1554480"/>
          </a:xfrm>
        </p:spPr>
        <p:txBody>
          <a:bodyPr anchor="ctr">
            <a:normAutofit/>
          </a:bodyPr>
          <a:lstStyle/>
          <a:p>
            <a:r>
              <a:rPr lang="en-US" sz="4800" dirty="0">
                <a:latin typeface="Constantia" panose="02030602050306030303" pitchFamily="18" charset="0"/>
              </a:rPr>
              <a:t>Machine Learning</a:t>
            </a:r>
            <a:endParaRPr lang="ru-RU" sz="4800" dirty="0">
              <a:latin typeface="Constantia" panose="02030602050306030303" pitchFamily="18" charset="0"/>
            </a:endParaRPr>
          </a:p>
        </p:txBody>
      </p:sp>
      <p:sp>
        <p:nvSpPr>
          <p:cNvPr id="3" name="Content Placeholder 2">
            <a:extLst>
              <a:ext uri="{FF2B5EF4-FFF2-40B4-BE49-F238E27FC236}">
                <a16:creationId xmlns:a16="http://schemas.microsoft.com/office/drawing/2014/main" id="{68D8EF31-7324-15D7-F89B-A8330D016872}"/>
              </a:ext>
            </a:extLst>
          </p:cNvPr>
          <p:cNvSpPr>
            <a:spLocks noGrp="1"/>
          </p:cNvSpPr>
          <p:nvPr>
            <p:ph idx="1"/>
          </p:nvPr>
        </p:nvSpPr>
        <p:spPr>
          <a:xfrm>
            <a:off x="1045028" y="3017522"/>
            <a:ext cx="9941319" cy="3124658"/>
          </a:xfrm>
        </p:spPr>
        <p:txBody>
          <a:bodyPr anchor="ctr">
            <a:normAutofit/>
          </a:bodyPr>
          <a:lstStyle/>
          <a:p>
            <a:pPr marL="514350" indent="-514350">
              <a:buFont typeface="+mj-lt"/>
              <a:buAutoNum type="arabicPeriod"/>
            </a:pPr>
            <a:r>
              <a:rPr lang="en-US" sz="1300" dirty="0">
                <a:latin typeface="Arial" panose="020B0604020202020204" pitchFamily="34" charset="0"/>
                <a:cs typeface="Arial" panose="020B0604020202020204" pitchFamily="34" charset="0"/>
              </a:rPr>
              <a:t>Predict Guardian Score</a:t>
            </a:r>
          </a:p>
          <a:p>
            <a:pPr marL="514350" indent="-514350">
              <a:buFont typeface="+mj-lt"/>
              <a:buAutoNum type="arabicPeriod"/>
            </a:pPr>
            <a:r>
              <a:rPr lang="en-US" sz="1300" dirty="0">
                <a:latin typeface="Arial" panose="020B0604020202020204" pitchFamily="34" charset="0"/>
                <a:cs typeface="Arial" panose="020B0604020202020204" pitchFamily="34" charset="0"/>
              </a:rPr>
              <a:t>Linear Regression</a:t>
            </a:r>
          </a:p>
          <a:p>
            <a:pPr marL="457200" lvl="1" indent="0">
              <a:buNone/>
            </a:pPr>
            <a:r>
              <a:rPr lang="en-US" sz="1300" i="1" dirty="0">
                <a:latin typeface="Arial" panose="020B0604020202020204" pitchFamily="34" charset="0"/>
                <a:cs typeface="Arial" panose="020B0604020202020204" pitchFamily="34" charset="0"/>
              </a:rPr>
              <a:t>	linear approach for modelling the relationship between a scalar response and one or more explanatory variables</a:t>
            </a:r>
          </a:p>
          <a:p>
            <a:pPr marL="514350" indent="-514350">
              <a:buFont typeface="+mj-lt"/>
              <a:buAutoNum type="arabicPeriod"/>
            </a:pPr>
            <a:r>
              <a:rPr lang="en-US" sz="1300" dirty="0">
                <a:latin typeface="Arial" panose="020B0604020202020204" pitchFamily="34" charset="0"/>
                <a:cs typeface="Arial" panose="020B0604020202020204" pitchFamily="34" charset="0"/>
              </a:rPr>
              <a:t>Features</a:t>
            </a:r>
          </a:p>
          <a:p>
            <a:pPr lvl="2">
              <a:buFont typeface="Courier New" panose="02070309020205020404" pitchFamily="49" charset="0"/>
              <a:buChar char="o"/>
            </a:pPr>
            <a:r>
              <a:rPr lang="en-US" sz="1300" i="1" dirty="0">
                <a:latin typeface="Arial" panose="020B0604020202020204" pitchFamily="34" charset="0"/>
                <a:cs typeface="Arial" panose="020B0604020202020204" pitchFamily="34" charset="0"/>
              </a:rPr>
              <a:t>Satisfied with Teaching</a:t>
            </a:r>
          </a:p>
          <a:p>
            <a:pPr lvl="2">
              <a:buFont typeface="Courier New" panose="02070309020205020404" pitchFamily="49" charset="0"/>
              <a:buChar char="o"/>
            </a:pPr>
            <a:r>
              <a:rPr lang="en-US" sz="1300" i="1" dirty="0">
                <a:latin typeface="Arial" panose="020B0604020202020204" pitchFamily="34" charset="0"/>
                <a:cs typeface="Arial" panose="020B0604020202020204" pitchFamily="34" charset="0"/>
              </a:rPr>
              <a:t>Satisfied overall with course</a:t>
            </a:r>
          </a:p>
          <a:p>
            <a:pPr lvl="2">
              <a:buFont typeface="Courier New" panose="02070309020205020404" pitchFamily="49" charset="0"/>
              <a:buChar char="o"/>
            </a:pPr>
            <a:r>
              <a:rPr lang="en-US" sz="1300" i="1" dirty="0">
                <a:latin typeface="Arial" panose="020B0604020202020204" pitchFamily="34" charset="0"/>
                <a:cs typeface="Arial" panose="020B0604020202020204" pitchFamily="34" charset="0"/>
              </a:rPr>
              <a:t>Expenditure per student </a:t>
            </a:r>
          </a:p>
          <a:p>
            <a:pPr lvl="2">
              <a:buFont typeface="Courier New" panose="02070309020205020404" pitchFamily="49" charset="0"/>
              <a:buChar char="o"/>
            </a:pPr>
            <a:r>
              <a:rPr lang="en-US" sz="1300" i="1" dirty="0">
                <a:latin typeface="Arial" panose="020B0604020202020204" pitchFamily="34" charset="0"/>
                <a:cs typeface="Arial" panose="020B0604020202020204" pitchFamily="34" charset="0"/>
              </a:rPr>
              <a:t>Student-staff ration</a:t>
            </a:r>
          </a:p>
          <a:p>
            <a:pPr lvl="2">
              <a:buFont typeface="Courier New" panose="02070309020205020404" pitchFamily="49" charset="0"/>
              <a:buChar char="o"/>
            </a:pPr>
            <a:r>
              <a:rPr lang="en-US" sz="1300" i="1" dirty="0">
                <a:latin typeface="Arial" panose="020B0604020202020204" pitchFamily="34" charset="0"/>
                <a:cs typeface="Arial" panose="020B0604020202020204" pitchFamily="34" charset="0"/>
              </a:rPr>
              <a:t>Career prospects</a:t>
            </a:r>
          </a:p>
          <a:p>
            <a:pPr lvl="2">
              <a:buFont typeface="Courier New" panose="02070309020205020404" pitchFamily="49" charset="0"/>
              <a:buChar char="o"/>
            </a:pPr>
            <a:r>
              <a:rPr lang="en-US" sz="1300" i="1" dirty="0">
                <a:latin typeface="Arial" panose="020B0604020202020204" pitchFamily="34" charset="0"/>
                <a:cs typeface="Arial" panose="020B0604020202020204" pitchFamily="34" charset="0"/>
              </a:rPr>
              <a:t>Value added score</a:t>
            </a:r>
          </a:p>
          <a:p>
            <a:pPr lvl="2">
              <a:buFont typeface="Courier New" panose="02070309020205020404" pitchFamily="49" charset="0"/>
              <a:buChar char="o"/>
            </a:pPr>
            <a:r>
              <a:rPr lang="en-US" sz="1300" i="1" dirty="0">
                <a:latin typeface="Arial" panose="020B0604020202020204" pitchFamily="34" charset="0"/>
                <a:cs typeface="Arial" panose="020B0604020202020204" pitchFamily="34" charset="0"/>
              </a:rPr>
              <a:t>Average Entry Tariff</a:t>
            </a:r>
          </a:p>
          <a:p>
            <a:pPr lvl="2">
              <a:buFont typeface="Courier New" panose="02070309020205020404" pitchFamily="49" charset="0"/>
              <a:buChar char="o"/>
            </a:pPr>
            <a:r>
              <a:rPr lang="en-US" sz="1300" i="1" dirty="0">
                <a:latin typeface="Arial" panose="020B0604020202020204" pitchFamily="34" charset="0"/>
                <a:cs typeface="Arial" panose="020B0604020202020204" pitchFamily="34" charset="0"/>
              </a:rPr>
              <a:t>Satisfied with Assessment</a:t>
            </a:r>
          </a:p>
          <a:p>
            <a:pPr marL="457200" lvl="1" indent="0">
              <a:buNone/>
            </a:pPr>
            <a:endParaRPr lang="en-US" sz="1300" dirty="0"/>
          </a:p>
          <a:p>
            <a:pPr marL="457200" lvl="1" indent="0">
              <a:buNone/>
            </a:pPr>
            <a:endParaRPr lang="en-US" sz="13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28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F9C64-A05A-CEBC-873D-4C615ED0A929}"/>
              </a:ext>
            </a:extLst>
          </p:cNvPr>
          <p:cNvSpPr>
            <a:spLocks noGrp="1"/>
          </p:cNvSpPr>
          <p:nvPr>
            <p:ph type="title"/>
          </p:nvPr>
        </p:nvSpPr>
        <p:spPr>
          <a:xfrm>
            <a:off x="1282963" y="1238080"/>
            <a:ext cx="9849751" cy="1349671"/>
          </a:xfrm>
        </p:spPr>
        <p:txBody>
          <a:bodyPr anchor="b">
            <a:normAutofit/>
          </a:bodyPr>
          <a:lstStyle/>
          <a:p>
            <a:r>
              <a:rPr lang="en-US" sz="5400" dirty="0">
                <a:latin typeface="Constantia" panose="02030602050306030303" pitchFamily="18" charset="0"/>
              </a:rPr>
              <a:t>Linear Regression model</a:t>
            </a:r>
            <a:endParaRPr lang="ru-RU" sz="5400" dirty="0">
              <a:latin typeface="Constantia" panose="02030602050306030303" pitchFamily="18" charset="0"/>
            </a:endParaRPr>
          </a:p>
        </p:txBody>
      </p:sp>
      <p:sp>
        <p:nvSpPr>
          <p:cNvPr id="3" name="Content Placeholder 2">
            <a:extLst>
              <a:ext uri="{FF2B5EF4-FFF2-40B4-BE49-F238E27FC236}">
                <a16:creationId xmlns:a16="http://schemas.microsoft.com/office/drawing/2014/main" id="{A771C1EB-C694-313F-8DAA-C2973150074C}"/>
              </a:ext>
            </a:extLst>
          </p:cNvPr>
          <p:cNvSpPr>
            <a:spLocks noGrp="1"/>
          </p:cNvSpPr>
          <p:nvPr>
            <p:ph idx="1"/>
          </p:nvPr>
        </p:nvSpPr>
        <p:spPr>
          <a:xfrm>
            <a:off x="1289304" y="2902913"/>
            <a:ext cx="9849751" cy="3032168"/>
          </a:xfrm>
        </p:spPr>
        <p:txBody>
          <a:bodyPr anchor="ctr">
            <a:normAutofit/>
          </a:bodyPr>
          <a:lstStyle/>
          <a:p>
            <a:pPr marL="514350" indent="-514350">
              <a:buFont typeface="+mj-lt"/>
              <a:buAutoNum type="arabicPeriod"/>
            </a:pPr>
            <a:r>
              <a:rPr lang="en-US" sz="2000" dirty="0">
                <a:latin typeface="Arial" panose="020B0604020202020204" pitchFamily="34" charset="0"/>
                <a:cs typeface="Arial" panose="020B0604020202020204" pitchFamily="34" charset="0"/>
              </a:rPr>
              <a:t>Trained on data 2013, 2014 years</a:t>
            </a:r>
          </a:p>
          <a:p>
            <a:pPr marL="514350" indent="-514350">
              <a:buFont typeface="+mj-lt"/>
              <a:buAutoNum type="arabicPeriod"/>
            </a:pPr>
            <a:r>
              <a:rPr lang="en-US" sz="2000" dirty="0">
                <a:latin typeface="Arial" panose="020B0604020202020204" pitchFamily="34" charset="0"/>
                <a:cs typeface="Arial" panose="020B0604020202020204" pitchFamily="34" charset="0"/>
              </a:rPr>
              <a:t>Tested on data 2015 year</a:t>
            </a:r>
          </a:p>
          <a:p>
            <a:pPr marL="514350" indent="-514350">
              <a:buFont typeface="+mj-lt"/>
              <a:buAutoNum type="arabicPeriod"/>
            </a:pPr>
            <a:r>
              <a:rPr lang="en-US" sz="2000" dirty="0">
                <a:latin typeface="Arial" panose="020B0604020202020204" pitchFamily="34" charset="0"/>
                <a:cs typeface="Arial" panose="020B0604020202020204" pitchFamily="34" charset="0"/>
              </a:rPr>
              <a:t>Mean Absolute error: 3.97</a:t>
            </a:r>
            <a:endParaRPr lang="ru-R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459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B09DF-A6EF-5E1A-9BB3-449318ACE66A}"/>
              </a:ext>
            </a:extLst>
          </p:cNvPr>
          <p:cNvSpPr>
            <a:spLocks noGrp="1"/>
          </p:cNvSpPr>
          <p:nvPr>
            <p:ph type="title"/>
          </p:nvPr>
        </p:nvSpPr>
        <p:spPr>
          <a:xfrm>
            <a:off x="411480" y="987552"/>
            <a:ext cx="4485861" cy="1088136"/>
          </a:xfrm>
        </p:spPr>
        <p:txBody>
          <a:bodyPr anchor="b">
            <a:normAutofit/>
          </a:bodyPr>
          <a:lstStyle/>
          <a:p>
            <a:r>
              <a:rPr lang="en-US" sz="3400">
                <a:latin typeface="Constantia" panose="02030602050306030303" pitchFamily="18" charset="0"/>
              </a:rPr>
              <a:t>Queen Margaret</a:t>
            </a:r>
            <a:endParaRPr lang="en-US" sz="3400" dirty="0">
              <a:latin typeface="Constantia" panose="02030602050306030303" pitchFamily="18" charset="0"/>
            </a:endParaRP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8655B3C-AE4A-E5CF-EC06-2FE877C252F3}"/>
              </a:ext>
            </a:extLst>
          </p:cNvPr>
          <p:cNvSpPr>
            <a:spLocks noGrp="1"/>
          </p:cNvSpPr>
          <p:nvPr>
            <p:ph idx="1"/>
          </p:nvPr>
        </p:nvSpPr>
        <p:spPr>
          <a:xfrm>
            <a:off x="411479" y="2688336"/>
            <a:ext cx="4498848" cy="4027424"/>
          </a:xfrm>
        </p:spPr>
        <p:txBody>
          <a:bodyPr anchor="t">
            <a:normAutofit fontScale="92500"/>
          </a:bodyPr>
          <a:lstStyle/>
          <a:p>
            <a:pPr lvl="1">
              <a:lnSpc>
                <a:spcPct val="150000"/>
              </a:lnSpc>
            </a:pPr>
            <a:r>
              <a:rPr lang="en-US" sz="1800">
                <a:latin typeface="Arial" panose="020B0604020202020204" pitchFamily="34" charset="0"/>
                <a:cs typeface="Arial" panose="020B0604020202020204" pitchFamily="34" charset="0"/>
              </a:rPr>
              <a:t>Edinburgh, Scotland</a:t>
            </a:r>
          </a:p>
          <a:p>
            <a:pPr lvl="1">
              <a:lnSpc>
                <a:spcPct val="150000"/>
              </a:lnSpc>
            </a:pPr>
            <a:r>
              <a:rPr lang="en-US" sz="1800">
                <a:latin typeface="Arial" panose="020B0604020202020204" pitchFamily="34" charset="0"/>
                <a:cs typeface="Arial" panose="020B0604020202020204" pitchFamily="34" charset="0"/>
              </a:rPr>
              <a:t>Top-3 universities in Edinburgh</a:t>
            </a:r>
          </a:p>
          <a:p>
            <a:pPr lvl="1">
              <a:lnSpc>
                <a:spcPct val="150000"/>
              </a:lnSpc>
            </a:pPr>
            <a:r>
              <a:rPr lang="en-US" sz="1800">
                <a:latin typeface="Arial" panose="020B0604020202020204" pitchFamily="34" charset="0"/>
                <a:cs typeface="Arial" panose="020B0604020202020204" pitchFamily="34" charset="0"/>
              </a:rPr>
              <a:t>Queen Margaret has the widest range of health degrees in Scotland, ranging from health psychology to audiology and diabetics</a:t>
            </a:r>
          </a:p>
          <a:p>
            <a:pPr lvl="1">
              <a:lnSpc>
                <a:spcPct val="150000"/>
              </a:lnSpc>
            </a:pPr>
            <a:r>
              <a:rPr lang="en-US" sz="1800">
                <a:latin typeface="Arial" panose="020B0604020202020204" pitchFamily="34" charset="0"/>
                <a:cs typeface="Arial" panose="020B0604020202020204" pitchFamily="34" charset="0"/>
              </a:rPr>
              <a:t>W</a:t>
            </a:r>
            <a:r>
              <a:rPr lang="en-US" sz="1800" b="0" i="0">
                <a:effectLst/>
                <a:latin typeface="Arial" panose="020B0604020202020204" pitchFamily="34" charset="0"/>
                <a:cs typeface="Arial" panose="020B0604020202020204" pitchFamily="34" charset="0"/>
              </a:rPr>
              <a:t>idely recognized expertise in health &amp; rehabilitation, sustainable business and creativity &amp; culture</a:t>
            </a:r>
            <a:endParaRPr lang="ru-RU" sz="1800" dirty="0">
              <a:latin typeface="Arial" panose="020B0604020202020204" pitchFamily="34" charset="0"/>
              <a:cs typeface="Arial" panose="020B0604020202020204" pitchFamily="34" charset="0"/>
            </a:endParaRPr>
          </a:p>
        </p:txBody>
      </p:sp>
      <p:pic>
        <p:nvPicPr>
          <p:cNvPr id="5" name="Picture 4" descr="A picture containing text, grass, building, sky&#10;&#10;Description automatically generated">
            <a:extLst>
              <a:ext uri="{FF2B5EF4-FFF2-40B4-BE49-F238E27FC236}">
                <a16:creationId xmlns:a16="http://schemas.microsoft.com/office/drawing/2014/main" id="{42F39D5B-C5F4-6951-DFD5-76BED2E69CD4}"/>
              </a:ext>
            </a:extLst>
          </p:cNvPr>
          <p:cNvPicPr>
            <a:picLocks noChangeAspect="1"/>
          </p:cNvPicPr>
          <p:nvPr/>
        </p:nvPicPr>
        <p:blipFill rotWithShape="1">
          <a:blip r:embed="rId2">
            <a:extLst>
              <a:ext uri="{28A0092B-C50C-407E-A947-70E740481C1C}">
                <a14:useLocalDpi xmlns:a14="http://schemas.microsoft.com/office/drawing/2010/main" val="0"/>
              </a:ext>
            </a:extLst>
          </a:blip>
          <a:srcRect t="377"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pic>
        <p:nvPicPr>
          <p:cNvPr id="7" name="Picture 6">
            <a:extLst>
              <a:ext uri="{FF2B5EF4-FFF2-40B4-BE49-F238E27FC236}">
                <a16:creationId xmlns:a16="http://schemas.microsoft.com/office/drawing/2014/main" id="{E002A88A-21DF-FE9A-F0C0-69825DE8C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026" y="50790"/>
            <a:ext cx="6858000" cy="6858000"/>
          </a:xfrm>
          <a:prstGeom prst="rect">
            <a:avLst/>
          </a:prstGeom>
        </p:spPr>
      </p:pic>
    </p:spTree>
    <p:extLst>
      <p:ext uri="{BB962C8B-B14F-4D97-AF65-F5344CB8AC3E}">
        <p14:creationId xmlns:p14="http://schemas.microsoft.com/office/powerpoint/2010/main" val="211366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FD9A-26E1-6A6C-63AC-9AF4C87423BD}"/>
              </a:ext>
            </a:extLst>
          </p:cNvPr>
          <p:cNvSpPr>
            <a:spLocks noGrp="1"/>
          </p:cNvSpPr>
          <p:nvPr>
            <p:ph type="title"/>
          </p:nvPr>
        </p:nvSpPr>
        <p:spPr/>
        <p:txBody>
          <a:bodyPr/>
          <a:lstStyle/>
          <a:p>
            <a:r>
              <a:rPr lang="en-US" dirty="0">
                <a:latin typeface="Constantia" panose="02030602050306030303" pitchFamily="18" charset="0"/>
              </a:rPr>
              <a:t>Score prediction</a:t>
            </a:r>
            <a:endParaRPr lang="ru-RU" dirty="0">
              <a:latin typeface="Constantia" panose="02030602050306030303" pitchFamily="18" charset="0"/>
            </a:endParaRPr>
          </a:p>
        </p:txBody>
      </p:sp>
      <p:sp>
        <p:nvSpPr>
          <p:cNvPr id="3" name="Content Placeholder 2">
            <a:extLst>
              <a:ext uri="{FF2B5EF4-FFF2-40B4-BE49-F238E27FC236}">
                <a16:creationId xmlns:a16="http://schemas.microsoft.com/office/drawing/2014/main" id="{1ABAF1EB-1ED8-07D3-C0BC-8EEFCC22598D}"/>
              </a:ext>
            </a:extLst>
          </p:cNvPr>
          <p:cNvSpPr>
            <a:spLocks noGrp="1"/>
          </p:cNvSpPr>
          <p:nvPr>
            <p:ph idx="1"/>
          </p:nvPr>
        </p:nvSpPr>
        <p:spPr/>
        <p:txBody>
          <a:bodyPr/>
          <a:lstStyle/>
          <a:p>
            <a:pPr marL="0" indent="0">
              <a:buNone/>
            </a:pPr>
            <a:r>
              <a:rPr lang="en-US" i="1" dirty="0">
                <a:latin typeface="Arial" panose="020B0604020202020204" pitchFamily="34" charset="0"/>
                <a:cs typeface="Arial" panose="020B0604020202020204" pitchFamily="34" charset="0"/>
              </a:rPr>
              <a:t>Predicted value for Queen Margaret: 51.54 (real 54.5)</a:t>
            </a:r>
          </a:p>
          <a:p>
            <a:pPr marL="0" indent="0">
              <a:buNone/>
            </a:pPr>
            <a:endParaRPr lang="en-US" dirty="0"/>
          </a:p>
          <a:p>
            <a:pPr marL="0" indent="0" algn="ctr">
              <a:buNone/>
            </a:pPr>
            <a:r>
              <a:rPr lang="en-US" dirty="0">
                <a:latin typeface="Constantia" panose="02030602050306030303" pitchFamily="18" charset="0"/>
              </a:rPr>
              <a:t>Comparation of separate assessments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Microsoft Power BI">
                <a:extLst>
                  <a:ext uri="{FF2B5EF4-FFF2-40B4-BE49-F238E27FC236}">
                    <a16:creationId xmlns:a16="http://schemas.microsoft.com/office/drawing/2014/main" id="{299ABEBF-3CF4-C289-0991-EF8F919C5554}"/>
                  </a:ext>
                </a:extLst>
              </p:cNvPr>
              <p:cNvGraphicFramePr>
                <a:graphicFrameLocks noGrp="1"/>
              </p:cNvGraphicFramePr>
              <p:nvPr>
                <p:extLst>
                  <p:ext uri="{D42A27DB-BD31-4B8C-83A1-F6EECF244321}">
                    <p14:modId xmlns:p14="http://schemas.microsoft.com/office/powerpoint/2010/main" val="922579557"/>
                  </p:ext>
                </p:extLst>
              </p:nvPr>
            </p:nvGraphicFramePr>
            <p:xfrm>
              <a:off x="0" y="3429000"/>
              <a:ext cx="12192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Microsoft Power BI">
                <a:extLst>
                  <a:ext uri="{FF2B5EF4-FFF2-40B4-BE49-F238E27FC236}">
                    <a16:creationId xmlns:a16="http://schemas.microsoft.com/office/drawing/2014/main" id="{299ABEBF-3CF4-C289-0991-EF8F919C5554}"/>
                  </a:ext>
                </a:extLst>
              </p:cNvPr>
              <p:cNvPicPr>
                <a:picLocks noGrp="1" noRot="1" noChangeAspect="1" noMove="1" noResize="1" noEditPoints="1" noAdjustHandles="1" noChangeArrowheads="1" noChangeShapeType="1"/>
              </p:cNvPicPr>
              <p:nvPr/>
            </p:nvPicPr>
            <p:blipFill>
              <a:blip r:embed="rId3"/>
              <a:stretch>
                <a:fillRect/>
              </a:stretch>
            </p:blipFill>
            <p:spPr>
              <a:xfrm>
                <a:off x="0" y="3429000"/>
                <a:ext cx="12192000" cy="5715000"/>
              </a:xfrm>
              <a:prstGeom prst="rect">
                <a:avLst/>
              </a:prstGeom>
            </p:spPr>
          </p:pic>
        </mc:Fallback>
      </mc:AlternateContent>
    </p:spTree>
    <p:extLst>
      <p:ext uri="{BB962C8B-B14F-4D97-AF65-F5344CB8AC3E}">
        <p14:creationId xmlns:p14="http://schemas.microsoft.com/office/powerpoint/2010/main" val="405165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7447-8643-4FF3-48FB-7A62209AAF4B}"/>
              </a:ext>
            </a:extLst>
          </p:cNvPr>
          <p:cNvSpPr>
            <a:spLocks noGrp="1"/>
          </p:cNvSpPr>
          <p:nvPr>
            <p:ph type="title"/>
          </p:nvPr>
        </p:nvSpPr>
        <p:spPr/>
        <p:txBody>
          <a:bodyPr/>
          <a:lstStyle/>
          <a:p>
            <a:r>
              <a:rPr lang="en-US" dirty="0">
                <a:latin typeface="Constantia" panose="02030602050306030303" pitchFamily="18" charset="0"/>
              </a:rPr>
              <a:t>Influential parameters</a:t>
            </a:r>
            <a:endParaRPr lang="ru-RU" dirty="0">
              <a:latin typeface="Constantia" panose="02030602050306030303" pitchFamily="18" charset="0"/>
            </a:endParaRPr>
          </a:p>
        </p:txBody>
      </p:sp>
      <p:sp>
        <p:nvSpPr>
          <p:cNvPr id="3" name="Content Placeholder 2">
            <a:extLst>
              <a:ext uri="{FF2B5EF4-FFF2-40B4-BE49-F238E27FC236}">
                <a16:creationId xmlns:a16="http://schemas.microsoft.com/office/drawing/2014/main" id="{DB85ED6F-2C46-125B-3ACE-4EC49DC2E838}"/>
              </a:ext>
            </a:extLst>
          </p:cNvPr>
          <p:cNvSpPr>
            <a:spLocks noGrp="1"/>
          </p:cNvSpPr>
          <p:nvPr>
            <p:ph idx="1"/>
          </p:nvPr>
        </p:nvSpPr>
        <p:spPr>
          <a:xfrm>
            <a:off x="838200" y="1571348"/>
            <a:ext cx="10515600" cy="5086904"/>
          </a:xfrm>
        </p:spPr>
        <p:txBody>
          <a:bodyPr numCol="2">
            <a:normAutofit/>
          </a:bodyPr>
          <a:lstStyle/>
          <a:p>
            <a:pPr marL="457200" lvl="1" indent="0">
              <a:buNone/>
            </a:pPr>
            <a:r>
              <a:rPr lang="en-US" dirty="0">
                <a:latin typeface="Arial" panose="020B0604020202020204" pitchFamily="34" charset="0"/>
                <a:cs typeface="Arial" panose="020B0604020202020204" pitchFamily="34" charset="0"/>
              </a:rPr>
              <a:t>Parameters + correlation coefficient</a:t>
            </a:r>
            <a:endParaRPr lang="ru-RU" dirty="0">
              <a:latin typeface="Arial" panose="020B0604020202020204" pitchFamily="34" charset="0"/>
              <a:cs typeface="Arial" panose="020B0604020202020204" pitchFamily="34" charset="0"/>
            </a:endParaRPr>
          </a:p>
          <a:p>
            <a:pPr lvl="1">
              <a:lnSpc>
                <a:spcPct val="150000"/>
              </a:lnSpc>
            </a:pPr>
            <a:r>
              <a:rPr lang="en-US" i="1" dirty="0">
                <a:solidFill>
                  <a:srgbClr val="00B050"/>
                </a:solidFill>
                <a:latin typeface="Arial" panose="020B0604020202020204" pitchFamily="34" charset="0"/>
                <a:cs typeface="Arial" panose="020B0604020202020204" pitchFamily="34" charset="0"/>
              </a:rPr>
              <a:t>Career Prospects (0.8)</a:t>
            </a:r>
          </a:p>
          <a:p>
            <a:pPr lvl="1">
              <a:lnSpc>
                <a:spcPct val="150000"/>
              </a:lnSpc>
            </a:pPr>
            <a:r>
              <a:rPr lang="en-US" i="1" dirty="0">
                <a:solidFill>
                  <a:srgbClr val="00B050"/>
                </a:solidFill>
                <a:latin typeface="Arial" panose="020B0604020202020204" pitchFamily="34" charset="0"/>
                <a:cs typeface="Arial" panose="020B0604020202020204" pitchFamily="34" charset="0"/>
              </a:rPr>
              <a:t>Student-staff ratio(-0.78)</a:t>
            </a:r>
          </a:p>
          <a:p>
            <a:pPr lvl="1">
              <a:lnSpc>
                <a:spcPct val="150000"/>
              </a:lnSpc>
            </a:pPr>
            <a:r>
              <a:rPr lang="en-US" i="1" dirty="0">
                <a:solidFill>
                  <a:srgbClr val="00B050"/>
                </a:solidFill>
                <a:latin typeface="Arial" panose="020B0604020202020204" pitchFamily="34" charset="0"/>
                <a:cs typeface="Arial" panose="020B0604020202020204" pitchFamily="34" charset="0"/>
              </a:rPr>
              <a:t>NSS Overall (0.64)</a:t>
            </a:r>
          </a:p>
          <a:p>
            <a:pPr lvl="1">
              <a:lnSpc>
                <a:spcPct val="150000"/>
              </a:lnSpc>
            </a:pPr>
            <a:r>
              <a:rPr lang="en-US" i="1" dirty="0">
                <a:solidFill>
                  <a:srgbClr val="00B050"/>
                </a:solidFill>
                <a:latin typeface="Arial" panose="020B0604020202020204" pitchFamily="34" charset="0"/>
                <a:cs typeface="Arial" panose="020B0604020202020204" pitchFamily="34" charset="0"/>
              </a:rPr>
              <a:t>NSS Teaching(0.64)</a:t>
            </a:r>
          </a:p>
          <a:p>
            <a:pPr lvl="1">
              <a:lnSpc>
                <a:spcPct val="150000"/>
              </a:lnSpc>
            </a:pPr>
            <a:r>
              <a:rPr lang="en-US" i="1" dirty="0">
                <a:latin typeface="Arial" panose="020B0604020202020204" pitchFamily="34" charset="0"/>
                <a:cs typeface="Arial" panose="020B0604020202020204" pitchFamily="34" charset="0"/>
              </a:rPr>
              <a:t>Satisfied overall with course(0.57)</a:t>
            </a:r>
            <a:endParaRPr lang="ru-RU" i="1" dirty="0">
              <a:latin typeface="Arial" panose="020B0604020202020204" pitchFamily="34" charset="0"/>
              <a:cs typeface="Arial" panose="020B0604020202020204" pitchFamily="34" charset="0"/>
            </a:endParaRPr>
          </a:p>
          <a:p>
            <a:pPr lvl="1">
              <a:lnSpc>
                <a:spcPct val="150000"/>
              </a:lnSpc>
            </a:pPr>
            <a:endParaRPr lang="ru-RU" i="1" dirty="0">
              <a:solidFill>
                <a:schemeClr val="accent2"/>
              </a:solidFill>
              <a:latin typeface="Arial" panose="020B0604020202020204" pitchFamily="34" charset="0"/>
              <a:cs typeface="Arial" panose="020B0604020202020204" pitchFamily="34" charset="0"/>
            </a:endParaRPr>
          </a:p>
          <a:p>
            <a:pPr marL="457200" lvl="1" indent="0">
              <a:lnSpc>
                <a:spcPct val="150000"/>
              </a:lnSpc>
              <a:buNone/>
            </a:pPr>
            <a:endParaRPr lang="ru-RU" i="1" dirty="0">
              <a:solidFill>
                <a:schemeClr val="accent2"/>
              </a:solidFill>
              <a:latin typeface="Arial" panose="020B0604020202020204" pitchFamily="34" charset="0"/>
              <a:cs typeface="Arial" panose="020B0604020202020204" pitchFamily="34" charset="0"/>
            </a:endParaRPr>
          </a:p>
          <a:p>
            <a:pPr lvl="1">
              <a:lnSpc>
                <a:spcPct val="150000"/>
              </a:lnSpc>
            </a:pPr>
            <a:r>
              <a:rPr lang="en-US" i="1" dirty="0">
                <a:solidFill>
                  <a:srgbClr val="FFC000"/>
                </a:solidFill>
                <a:latin typeface="Arial" panose="020B0604020202020204" pitchFamily="34" charset="0"/>
                <a:cs typeface="Arial" panose="020B0604020202020204" pitchFamily="34" charset="0"/>
              </a:rPr>
              <a:t>Entry Tariff (0.89)</a:t>
            </a:r>
          </a:p>
          <a:p>
            <a:pPr lvl="1">
              <a:lnSpc>
                <a:spcPct val="150000"/>
              </a:lnSpc>
            </a:pPr>
            <a:r>
              <a:rPr lang="en-US" i="1" dirty="0">
                <a:solidFill>
                  <a:srgbClr val="FFC000"/>
                </a:solidFill>
                <a:latin typeface="Arial" panose="020B0604020202020204" pitchFamily="34" charset="0"/>
                <a:cs typeface="Arial" panose="020B0604020202020204" pitchFamily="34" charset="0"/>
              </a:rPr>
              <a:t>Expenditure per student (0.75)</a:t>
            </a:r>
          </a:p>
          <a:p>
            <a:pPr lvl="1">
              <a:lnSpc>
                <a:spcPct val="150000"/>
              </a:lnSpc>
            </a:pPr>
            <a:r>
              <a:rPr lang="en-US" i="1" dirty="0">
                <a:solidFill>
                  <a:srgbClr val="FFC000"/>
                </a:solidFill>
                <a:latin typeface="Arial" panose="020B0604020202020204" pitchFamily="34" charset="0"/>
                <a:cs typeface="Arial" panose="020B0604020202020204" pitchFamily="34" charset="0"/>
              </a:rPr>
              <a:t>Average Entry Tariff(0.58)</a:t>
            </a:r>
          </a:p>
          <a:p>
            <a:pPr lvl="1">
              <a:lnSpc>
                <a:spcPct val="150000"/>
              </a:lnSpc>
            </a:pPr>
            <a:endParaRPr lang="ru-RU"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110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A61C7-ECE5-854F-CDD3-3047000DA73D}"/>
              </a:ext>
            </a:extLst>
          </p:cNvPr>
          <p:cNvSpPr>
            <a:spLocks noGrp="1"/>
          </p:cNvSpPr>
          <p:nvPr>
            <p:ph type="title"/>
          </p:nvPr>
        </p:nvSpPr>
        <p:spPr>
          <a:xfrm>
            <a:off x="838200" y="557188"/>
            <a:ext cx="10515600" cy="1133499"/>
          </a:xfrm>
        </p:spPr>
        <p:txBody>
          <a:bodyPr>
            <a:normAutofit/>
          </a:bodyPr>
          <a:lstStyle/>
          <a:p>
            <a:pPr algn="ctr"/>
            <a:r>
              <a:rPr lang="en-US" sz="5200">
                <a:latin typeface="Constantia" panose="02030602050306030303" pitchFamily="18" charset="0"/>
              </a:rPr>
              <a:t>Technologies and Instruments</a:t>
            </a:r>
            <a:endParaRPr lang="ru-RU" sz="5200">
              <a:latin typeface="Constantia" panose="02030602050306030303" pitchFamily="18" charset="0"/>
            </a:endParaRPr>
          </a:p>
        </p:txBody>
      </p:sp>
      <p:graphicFrame>
        <p:nvGraphicFramePr>
          <p:cNvPr id="5" name="Content Placeholder 2">
            <a:extLst>
              <a:ext uri="{FF2B5EF4-FFF2-40B4-BE49-F238E27FC236}">
                <a16:creationId xmlns:a16="http://schemas.microsoft.com/office/drawing/2014/main" id="{B4256B4E-54E2-340C-D7D1-A71464305121}"/>
              </a:ext>
            </a:extLst>
          </p:cNvPr>
          <p:cNvGraphicFramePr>
            <a:graphicFrameLocks noGrp="1"/>
          </p:cNvGraphicFramePr>
          <p:nvPr>
            <p:ph idx="1"/>
            <p:extLst>
              <p:ext uri="{D42A27DB-BD31-4B8C-83A1-F6EECF244321}">
                <p14:modId xmlns:p14="http://schemas.microsoft.com/office/powerpoint/2010/main" val="101800592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601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51B5D5-8A95-2497-F9D7-1D76825FA22E}"/>
              </a:ext>
            </a:extLst>
          </p:cNvPr>
          <p:cNvSpPr>
            <a:spLocks noGrp="1"/>
          </p:cNvSpPr>
          <p:nvPr>
            <p:ph type="title"/>
          </p:nvPr>
        </p:nvSpPr>
        <p:spPr>
          <a:xfrm>
            <a:off x="1115568" y="509521"/>
            <a:ext cx="10232136" cy="1014984"/>
          </a:xfrm>
        </p:spPr>
        <p:txBody>
          <a:bodyPr>
            <a:normAutofit/>
          </a:bodyPr>
          <a:lstStyle/>
          <a:p>
            <a:r>
              <a:rPr lang="en-US" sz="4000" dirty="0">
                <a:latin typeface="Constantia" panose="02030602050306030303" pitchFamily="18" charset="0"/>
              </a:rPr>
              <a:t>Career prospects</a:t>
            </a:r>
            <a:endParaRPr lang="ru-RU" sz="4000" dirty="0">
              <a:latin typeface="Constantia" panose="02030602050306030303" pitchFamily="18" charset="0"/>
            </a:endParaRPr>
          </a:p>
        </p:txBody>
      </p:sp>
      <p:sp>
        <p:nvSpPr>
          <p:cNvPr id="18" name="Rectangle 17">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44C6716-6BF7-50A0-6CC2-7DE87164910F}"/>
              </a:ext>
            </a:extLst>
          </p:cNvPr>
          <p:cNvGraphicFramePr>
            <a:graphicFrameLocks noGrp="1"/>
          </p:cNvGraphicFramePr>
          <p:nvPr>
            <p:ph idx="1"/>
            <p:extLst>
              <p:ext uri="{D42A27DB-BD31-4B8C-83A1-F6EECF244321}">
                <p14:modId xmlns:p14="http://schemas.microsoft.com/office/powerpoint/2010/main" val="1802534217"/>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386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8C832-CE33-EFBD-247A-8332D6F5C8AB}"/>
              </a:ext>
            </a:extLst>
          </p:cNvPr>
          <p:cNvSpPr>
            <a:spLocks noGrp="1"/>
          </p:cNvSpPr>
          <p:nvPr>
            <p:ph type="title"/>
          </p:nvPr>
        </p:nvSpPr>
        <p:spPr>
          <a:xfrm>
            <a:off x="1043631" y="809898"/>
            <a:ext cx="9942716" cy="1554480"/>
          </a:xfrm>
        </p:spPr>
        <p:txBody>
          <a:bodyPr anchor="ctr">
            <a:normAutofit/>
          </a:bodyPr>
          <a:lstStyle/>
          <a:p>
            <a:r>
              <a:rPr lang="en-US" sz="4800" dirty="0">
                <a:latin typeface="Constantia" panose="02030602050306030303" pitchFamily="18" charset="0"/>
              </a:rPr>
              <a:t>NSS Teaching + Overall</a:t>
            </a:r>
            <a:endParaRPr lang="ru-RU" sz="4800" dirty="0">
              <a:latin typeface="Constantia" panose="02030602050306030303" pitchFamily="18" charset="0"/>
            </a:endParaRPr>
          </a:p>
        </p:txBody>
      </p:sp>
      <p:sp>
        <p:nvSpPr>
          <p:cNvPr id="3" name="Content Placeholder 2">
            <a:extLst>
              <a:ext uri="{FF2B5EF4-FFF2-40B4-BE49-F238E27FC236}">
                <a16:creationId xmlns:a16="http://schemas.microsoft.com/office/drawing/2014/main" id="{B19C2732-F086-384E-22A6-DE75F8187075}"/>
              </a:ext>
            </a:extLst>
          </p:cNvPr>
          <p:cNvSpPr>
            <a:spLocks noGrp="1"/>
          </p:cNvSpPr>
          <p:nvPr>
            <p:ph idx="1"/>
          </p:nvPr>
        </p:nvSpPr>
        <p:spPr>
          <a:xfrm>
            <a:off x="1045028" y="3017522"/>
            <a:ext cx="9941319" cy="3124658"/>
          </a:xfrm>
        </p:spPr>
        <p:txBody>
          <a:bodyPr anchor="ctr">
            <a:normAutofit/>
          </a:bodyPr>
          <a:lstStyle/>
          <a:p>
            <a:r>
              <a:rPr lang="en-US" sz="1700" dirty="0">
                <a:latin typeface="Arial" panose="020B0604020202020204" pitchFamily="34" charset="0"/>
                <a:cs typeface="Arial" panose="020B0604020202020204" pitchFamily="34" charset="0"/>
              </a:rPr>
              <a:t>Old aged teachers could be a problem</a:t>
            </a:r>
          </a:p>
          <a:p>
            <a:pPr marL="457200" lvl="1" indent="0">
              <a:buNone/>
            </a:pPr>
            <a:r>
              <a:rPr lang="en-US" sz="1700" i="1" dirty="0">
                <a:latin typeface="Arial" panose="020B0604020202020204" pitchFamily="34" charset="0"/>
                <a:cs typeface="Arial" panose="020B0604020202020204" pitchFamily="34" charset="0"/>
              </a:rPr>
              <a:t>Older teachers may potentially impact the NSS Teaching score due to their potential lack of familiarity with current teaching methods, technology, or best practices in their field, which could result in a less engaging or effective learning experience for students.</a:t>
            </a:r>
          </a:p>
          <a:p>
            <a:r>
              <a:rPr lang="en-US" sz="1700" dirty="0">
                <a:latin typeface="Arial" panose="020B0604020202020204" pitchFamily="34" charset="0"/>
                <a:cs typeface="Arial" panose="020B0604020202020204" pitchFamily="34" charset="0"/>
              </a:rPr>
              <a:t>Make common meetings with teachers</a:t>
            </a:r>
          </a:p>
          <a:p>
            <a:pPr marL="457200" lvl="1" indent="0">
              <a:buNone/>
            </a:pPr>
            <a:r>
              <a:rPr lang="en-US" sz="1700" i="1" dirty="0">
                <a:latin typeface="Arial" panose="020B0604020202020204" pitchFamily="34" charset="0"/>
                <a:cs typeface="Arial" panose="020B0604020202020204" pitchFamily="34" charset="0"/>
              </a:rPr>
              <a:t>Common meetings between students and teachers are important because they facilitate communication and improve relationships between them. Also, teachers can share their experience, which will improve the perception of the teacher by the student.</a:t>
            </a:r>
          </a:p>
          <a:p>
            <a:r>
              <a:rPr lang="en-US" sz="1700" dirty="0">
                <a:latin typeface="Arial" panose="020B0604020202020204" pitchFamily="34" charset="0"/>
                <a:cs typeface="Arial" panose="020B0604020202020204" pitchFamily="34" charset="0"/>
              </a:rPr>
              <a:t>Follow modern techniques of studying</a:t>
            </a:r>
          </a:p>
          <a:p>
            <a:pPr marL="457200" lvl="1" indent="0">
              <a:buNone/>
            </a:pPr>
            <a:r>
              <a:rPr lang="en-US" sz="1700" i="1" dirty="0">
                <a:latin typeface="Arial" panose="020B0604020202020204" pitchFamily="34" charset="0"/>
                <a:cs typeface="Arial" panose="020B0604020202020204" pitchFamily="34" charset="0"/>
              </a:rPr>
              <a:t>It can improve learning outcomes, efficiency, and retention, and prepare students with relevant skills and knowledge for the modern workforce.</a:t>
            </a:r>
          </a:p>
          <a:p>
            <a:pPr marL="0" indent="0">
              <a:buNone/>
            </a:pPr>
            <a:endParaRPr lang="ru-RU" sz="17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51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F1095-9AA0-720C-117F-33F33AD2D471}"/>
              </a:ext>
            </a:extLst>
          </p:cNvPr>
          <p:cNvSpPr>
            <a:spLocks noGrp="1"/>
          </p:cNvSpPr>
          <p:nvPr>
            <p:ph type="title"/>
          </p:nvPr>
        </p:nvSpPr>
        <p:spPr>
          <a:xfrm>
            <a:off x="1043631" y="809898"/>
            <a:ext cx="9942716" cy="1554480"/>
          </a:xfrm>
        </p:spPr>
        <p:txBody>
          <a:bodyPr anchor="ctr">
            <a:normAutofit/>
          </a:bodyPr>
          <a:lstStyle/>
          <a:p>
            <a:r>
              <a:rPr lang="en-US" sz="4800" dirty="0" err="1">
                <a:latin typeface="Constantia" panose="02030602050306030303" pitchFamily="18" charset="0"/>
              </a:rPr>
              <a:t>Student:staff</a:t>
            </a:r>
            <a:r>
              <a:rPr lang="en-US" sz="4800" dirty="0">
                <a:latin typeface="Constantia" panose="02030602050306030303" pitchFamily="18" charset="0"/>
              </a:rPr>
              <a:t> ratio</a:t>
            </a:r>
            <a:endParaRPr lang="ru-RU" sz="4800" dirty="0">
              <a:latin typeface="Constantia" panose="02030602050306030303" pitchFamily="18" charset="0"/>
            </a:endParaRPr>
          </a:p>
        </p:txBody>
      </p:sp>
      <p:sp>
        <p:nvSpPr>
          <p:cNvPr id="3" name="Content Placeholder 2">
            <a:extLst>
              <a:ext uri="{FF2B5EF4-FFF2-40B4-BE49-F238E27FC236}">
                <a16:creationId xmlns:a16="http://schemas.microsoft.com/office/drawing/2014/main" id="{A0DFB3CC-4676-BEB6-C7DA-F90F571D3EE1}"/>
              </a:ext>
            </a:extLst>
          </p:cNvPr>
          <p:cNvSpPr>
            <a:spLocks noGrp="1"/>
          </p:cNvSpPr>
          <p:nvPr>
            <p:ph idx="1"/>
          </p:nvPr>
        </p:nvSpPr>
        <p:spPr>
          <a:xfrm>
            <a:off x="1045028" y="3017522"/>
            <a:ext cx="9941319" cy="3124658"/>
          </a:xfrm>
        </p:spPr>
        <p:txBody>
          <a:bodyPr anchor="ctr">
            <a:normAutofit/>
          </a:bodyPr>
          <a:lstStyle/>
          <a:p>
            <a:r>
              <a:rPr lang="en-US" sz="2400" dirty="0">
                <a:latin typeface="Arial" panose="020B0604020202020204" pitchFamily="34" charset="0"/>
                <a:cs typeface="Arial" panose="020B0604020202020204" pitchFamily="34" charset="0"/>
              </a:rPr>
              <a:t>Increase the number of teachers</a:t>
            </a:r>
          </a:p>
          <a:p>
            <a:pPr marL="457200" lvl="1" indent="0">
              <a:buNone/>
            </a:pPr>
            <a:r>
              <a:rPr lang="en-US" i="1" dirty="0">
                <a:latin typeface="Arial" panose="020B0604020202020204" pitchFamily="34" charset="0"/>
                <a:cs typeface="Arial" panose="020B0604020202020204" pitchFamily="34" charset="0"/>
              </a:rPr>
              <a:t>It will entail an increase in EPS.</a:t>
            </a:r>
            <a:endParaRPr lang="ru-RU" i="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Reduce the number of students</a:t>
            </a:r>
          </a:p>
          <a:p>
            <a:pPr marL="457200" lvl="1" indent="0">
              <a:buNone/>
            </a:pPr>
            <a:r>
              <a:rPr lang="en-US" i="1" dirty="0">
                <a:latin typeface="Arial" panose="020B0604020202020204" pitchFamily="34" charset="0"/>
                <a:cs typeface="Arial" panose="020B0604020202020204" pitchFamily="34" charset="0"/>
              </a:rPr>
              <a:t>This can be done by increasing the Entry Tariff</a:t>
            </a:r>
            <a:endParaRPr lang="ru-RU" i="1" dirty="0">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985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AD26-1B0D-C1AC-63CB-CD7730B2C286}"/>
              </a:ext>
            </a:extLst>
          </p:cNvPr>
          <p:cNvSpPr>
            <a:spLocks noGrp="1"/>
          </p:cNvSpPr>
          <p:nvPr>
            <p:ph type="title"/>
          </p:nvPr>
        </p:nvSpPr>
        <p:spPr/>
        <p:txBody>
          <a:bodyPr/>
          <a:lstStyle/>
          <a:p>
            <a:endParaRPr lang="ru-RU"/>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8" name="Content Placeholder 7" title="Microsoft Power BI">
                <a:extLst>
                  <a:ext uri="{FF2B5EF4-FFF2-40B4-BE49-F238E27FC236}">
                    <a16:creationId xmlns:a16="http://schemas.microsoft.com/office/drawing/2014/main" id="{F9277110-3B94-0EF1-80A1-27AFCEAC5E59}"/>
                  </a:ext>
                </a:extLst>
              </p:cNvPr>
              <p:cNvGraphicFramePr>
                <a:graphicFrameLocks noGrp="1"/>
              </p:cNvGraphicFramePr>
              <p:nvPr>
                <p:ph idx="1"/>
              </p:nvPr>
            </p:nvGraphicFramePr>
            <p:xfrm>
              <a:off x="838200" y="1825625"/>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8" name="Content Placeholder 7" title="Microsoft Power BI">
                <a:extLst>
                  <a:ext uri="{FF2B5EF4-FFF2-40B4-BE49-F238E27FC236}">
                    <a16:creationId xmlns:a16="http://schemas.microsoft.com/office/drawing/2014/main" id="{F9277110-3B94-0EF1-80A1-27AFCEAC5E59}"/>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9" name="Add-in 8" title="Microsoft Power BI">
                <a:extLst>
                  <a:ext uri="{FF2B5EF4-FFF2-40B4-BE49-F238E27FC236}">
                    <a16:creationId xmlns:a16="http://schemas.microsoft.com/office/drawing/2014/main" id="{6298E47F-FBEF-6B6F-019D-4CC1335CE384}"/>
                  </a:ext>
                </a:extLst>
              </p:cNvPr>
              <p:cNvGraphicFramePr>
                <a:graphicFrameLocks noGrp="1"/>
              </p:cNvGraphicFramePr>
              <p:nvPr>
                <p:extLst>
                  <p:ext uri="{D42A27DB-BD31-4B8C-83A1-F6EECF244321}">
                    <p14:modId xmlns:p14="http://schemas.microsoft.com/office/powerpoint/2010/main" val="2176426136"/>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9" name="Add-in 8" title="Microsoft Power BI">
                <a:extLst>
                  <a:ext uri="{FF2B5EF4-FFF2-40B4-BE49-F238E27FC236}">
                    <a16:creationId xmlns:a16="http://schemas.microsoft.com/office/drawing/2014/main" id="{6298E47F-FBEF-6B6F-019D-4CC1335CE384}"/>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565081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5D4E9-920F-A49C-99E4-C630D9C176A5}"/>
              </a:ext>
            </a:extLst>
          </p:cNvPr>
          <p:cNvSpPr>
            <a:spLocks noGrp="1"/>
          </p:cNvSpPr>
          <p:nvPr>
            <p:ph type="title"/>
          </p:nvPr>
        </p:nvSpPr>
        <p:spPr>
          <a:xfrm>
            <a:off x="795528" y="386930"/>
            <a:ext cx="10141799" cy="1300554"/>
          </a:xfrm>
        </p:spPr>
        <p:txBody>
          <a:bodyPr anchor="b">
            <a:normAutofit/>
          </a:bodyPr>
          <a:lstStyle/>
          <a:p>
            <a:r>
              <a:rPr lang="en-US" sz="4800">
                <a:latin typeface="Constantia" panose="02030602050306030303" pitchFamily="18" charset="0"/>
              </a:rPr>
              <a:t>Edinburgh Universities</a:t>
            </a:r>
            <a:endParaRPr lang="ru-RU" sz="4800">
              <a:latin typeface="Constantia" panose="02030602050306030303" pitchFamily="18" charset="0"/>
            </a:endParaRPr>
          </a:p>
        </p:txBody>
      </p:sp>
      <p:sp>
        <p:nvSpPr>
          <p:cNvPr id="14" name="Rectangle 1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EDA1FF2-CAAB-E052-CEC4-5EA6D7FAE8F9}"/>
              </a:ext>
            </a:extLst>
          </p:cNvPr>
          <p:cNvPicPr>
            <a:picLocks noChangeAspect="1"/>
          </p:cNvPicPr>
          <p:nvPr/>
        </p:nvPicPr>
        <p:blipFill>
          <a:blip r:embed="rId2"/>
          <a:stretch>
            <a:fillRect/>
          </a:stretch>
        </p:blipFill>
        <p:spPr>
          <a:xfrm>
            <a:off x="675194" y="2978387"/>
            <a:ext cx="9845195" cy="1550617"/>
          </a:xfrm>
          <a:prstGeom prst="rect">
            <a:avLst/>
          </a:prstGeom>
        </p:spPr>
      </p:pic>
      <p:sp>
        <p:nvSpPr>
          <p:cNvPr id="18" name="Rectangle 1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6624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636D6-233B-A91E-DE75-E54A83ED782B}"/>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dirty="0">
                <a:solidFill>
                  <a:schemeClr val="tx1"/>
                </a:solidFill>
                <a:latin typeface="Constantia" panose="02030602050306030303" pitchFamily="18" charset="0"/>
              </a:rPr>
              <a:t>Queen Margaret Ranking 2013-2015</a:t>
            </a:r>
          </a:p>
        </p:txBody>
      </p:sp>
      <p:sp>
        <p:nvSpPr>
          <p:cNvPr id="16" name="Rectangle 15">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48F53D54-F0D0-5032-9DAE-902E21D8F3EA}"/>
              </a:ext>
            </a:extLst>
          </p:cNvPr>
          <p:cNvPicPr>
            <a:picLocks noGrp="1" noChangeAspect="1"/>
          </p:cNvPicPr>
          <p:nvPr>
            <p:ph idx="1"/>
          </p:nvPr>
        </p:nvPicPr>
        <p:blipFill>
          <a:blip r:embed="rId2"/>
          <a:stretch>
            <a:fillRect/>
          </a:stretch>
        </p:blipFill>
        <p:spPr>
          <a:xfrm>
            <a:off x="405687" y="2959506"/>
            <a:ext cx="10571987" cy="1453646"/>
          </a:xfrm>
          <a:prstGeom prst="rect">
            <a:avLst/>
          </a:prstGeom>
        </p:spPr>
      </p:pic>
      <p:sp>
        <p:nvSpPr>
          <p:cNvPr id="9" name="TextBox 8">
            <a:extLst>
              <a:ext uri="{FF2B5EF4-FFF2-40B4-BE49-F238E27FC236}">
                <a16:creationId xmlns:a16="http://schemas.microsoft.com/office/drawing/2014/main" id="{4E6A4E86-276F-0311-C019-BD76E95C95B0}"/>
              </a:ext>
            </a:extLst>
          </p:cNvPr>
          <p:cNvSpPr txBox="1"/>
          <p:nvPr/>
        </p:nvSpPr>
        <p:spPr>
          <a:xfrm>
            <a:off x="577017" y="4275327"/>
            <a:ext cx="11383361" cy="700007"/>
          </a:xfrm>
          <a:prstGeom prst="rect">
            <a:avLst/>
          </a:prstGeom>
        </p:spPr>
        <p:txBody>
          <a:bodyPr vert="horz" lIns="91440" tIns="45720" rIns="91440" bIns="45720" rtlCol="0" anchor="ctr">
            <a:normAutofit/>
          </a:bodyPr>
          <a:lstStyle/>
          <a:p>
            <a:pPr>
              <a:lnSpc>
                <a:spcPct val="90000"/>
              </a:lnSpc>
              <a:spcAft>
                <a:spcPts val="600"/>
              </a:spcAft>
            </a:pPr>
            <a:r>
              <a:rPr lang="en-US" dirty="0"/>
              <a:t>We can improve our assessments:                             +1%         +2%     +1         -3        +6%              +20                  </a:t>
            </a:r>
          </a:p>
        </p:txBody>
      </p:sp>
      <p:sp>
        <p:nvSpPr>
          <p:cNvPr id="20" name="Rectangle 19">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7626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67E24-1E23-3673-41DE-1FD896F62B3A}"/>
              </a:ext>
            </a:extLst>
          </p:cNvPr>
          <p:cNvSpPr>
            <a:spLocks noGrp="1"/>
          </p:cNvSpPr>
          <p:nvPr>
            <p:ph type="title"/>
          </p:nvPr>
        </p:nvSpPr>
        <p:spPr>
          <a:xfrm>
            <a:off x="1043631" y="873940"/>
            <a:ext cx="5052369" cy="1035781"/>
          </a:xfrm>
        </p:spPr>
        <p:txBody>
          <a:bodyPr anchor="ctr">
            <a:normAutofit/>
          </a:bodyPr>
          <a:lstStyle/>
          <a:p>
            <a:r>
              <a:rPr lang="en-US" sz="3300" dirty="0">
                <a:latin typeface="Constantia" panose="02030602050306030303" pitchFamily="18" charset="0"/>
              </a:rPr>
              <a:t>Predictions with improves</a:t>
            </a:r>
            <a:endParaRPr lang="ru-RU" sz="3300" dirty="0">
              <a:latin typeface="Constantia" panose="02030602050306030303" pitchFamily="18" charset="0"/>
            </a:endParaRPr>
          </a:p>
        </p:txBody>
      </p:sp>
      <p:sp>
        <p:nvSpPr>
          <p:cNvPr id="3" name="Content Placeholder 2">
            <a:extLst>
              <a:ext uri="{FF2B5EF4-FFF2-40B4-BE49-F238E27FC236}">
                <a16:creationId xmlns:a16="http://schemas.microsoft.com/office/drawing/2014/main" id="{76A14A40-4495-61D2-4034-605F95DB7152}"/>
              </a:ext>
            </a:extLst>
          </p:cNvPr>
          <p:cNvSpPr>
            <a:spLocks noGrp="1"/>
          </p:cNvSpPr>
          <p:nvPr>
            <p:ph idx="1"/>
          </p:nvPr>
        </p:nvSpPr>
        <p:spPr>
          <a:xfrm>
            <a:off x="1045029" y="2524721"/>
            <a:ext cx="4991629" cy="3677123"/>
          </a:xfrm>
        </p:spPr>
        <p:txBody>
          <a:bodyPr anchor="ctr">
            <a:normAutofit/>
          </a:bodyPr>
          <a:lstStyle/>
          <a:p>
            <a:r>
              <a:rPr lang="en-US" dirty="0"/>
              <a:t>Predicted score: 58.75 (+7.8%)</a:t>
            </a:r>
          </a:p>
          <a:p>
            <a:pPr marL="0" indent="0">
              <a:buNone/>
            </a:pPr>
            <a:endParaRPr lang="en-US" dirty="0"/>
          </a:p>
        </p:txBody>
      </p:sp>
      <p:sp>
        <p:nvSpPr>
          <p:cNvPr id="22" name="Rectangle 21">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10;&#10;Description automatically generated">
            <a:extLst>
              <a:ext uri="{FF2B5EF4-FFF2-40B4-BE49-F238E27FC236}">
                <a16:creationId xmlns:a16="http://schemas.microsoft.com/office/drawing/2014/main" id="{FDBCCF86-46B1-B040-5453-0C57A9C9E616}"/>
              </a:ext>
            </a:extLst>
          </p:cNvPr>
          <p:cNvPicPr>
            <a:picLocks noChangeAspect="1"/>
          </p:cNvPicPr>
          <p:nvPr/>
        </p:nvPicPr>
        <p:blipFill>
          <a:blip r:embed="rId2"/>
          <a:stretch>
            <a:fillRect/>
          </a:stretch>
        </p:blipFill>
        <p:spPr>
          <a:xfrm>
            <a:off x="7283418" y="901032"/>
            <a:ext cx="3517401" cy="5116220"/>
          </a:xfrm>
          <a:prstGeom prst="rect">
            <a:avLst/>
          </a:prstGeom>
        </p:spPr>
      </p:pic>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615AD16-533C-3418-707F-E84E32DF3641}"/>
              </a:ext>
            </a:extLst>
          </p:cNvPr>
          <p:cNvSpPr txBox="1"/>
          <p:nvPr/>
        </p:nvSpPr>
        <p:spPr>
          <a:xfrm>
            <a:off x="7920987" y="6533246"/>
            <a:ext cx="2406877" cy="276999"/>
          </a:xfrm>
          <a:prstGeom prst="rect">
            <a:avLst/>
          </a:prstGeom>
          <a:noFill/>
        </p:spPr>
        <p:txBody>
          <a:bodyPr wrap="none" rtlCol="0">
            <a:spAutoFit/>
          </a:bodyPr>
          <a:lstStyle/>
          <a:p>
            <a:pPr>
              <a:spcAft>
                <a:spcPts val="600"/>
              </a:spcAft>
            </a:pPr>
            <a:r>
              <a:rPr lang="en-US" sz="1200" dirty="0"/>
              <a:t>Source: </a:t>
            </a:r>
            <a:r>
              <a:rPr lang="cs-CZ" sz="1200" dirty="0" err="1">
                <a:hlinkClick r:id="rId3"/>
              </a:rPr>
              <a:t>The</a:t>
            </a:r>
            <a:r>
              <a:rPr lang="cs-CZ" sz="1200" dirty="0">
                <a:hlinkClick r:id="rId3"/>
              </a:rPr>
              <a:t> Guardian </a:t>
            </a:r>
            <a:r>
              <a:rPr lang="cs-CZ" sz="1200" dirty="0" err="1">
                <a:hlinkClick r:id="rId3"/>
              </a:rPr>
              <a:t>Ranking</a:t>
            </a:r>
            <a:r>
              <a:rPr lang="cs-CZ" sz="1200" dirty="0">
                <a:hlinkClick r:id="rId3"/>
              </a:rPr>
              <a:t> 2016</a:t>
            </a:r>
            <a:endParaRPr lang="ru-RU" sz="1200" dirty="0"/>
          </a:p>
        </p:txBody>
      </p:sp>
    </p:spTree>
    <p:extLst>
      <p:ext uri="{BB962C8B-B14F-4D97-AF65-F5344CB8AC3E}">
        <p14:creationId xmlns:p14="http://schemas.microsoft.com/office/powerpoint/2010/main" val="173025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7000">
              <a:schemeClr val="accent4">
                <a:lumMod val="20000"/>
                <a:lumOff val="80000"/>
              </a:schemeClr>
            </a:gs>
            <a:gs pos="75000">
              <a:schemeClr val="accent4">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44DC-8EAB-7A76-A776-0A5E1DB56504}"/>
              </a:ext>
            </a:extLst>
          </p:cNvPr>
          <p:cNvSpPr>
            <a:spLocks noGrp="1"/>
          </p:cNvSpPr>
          <p:nvPr>
            <p:ph type="title"/>
          </p:nvPr>
        </p:nvSpPr>
        <p:spPr>
          <a:xfrm>
            <a:off x="642891" y="26571"/>
            <a:ext cx="10515600" cy="1001335"/>
          </a:xfrm>
        </p:spPr>
        <p:txBody>
          <a:bodyPr/>
          <a:lstStyle/>
          <a:p>
            <a:r>
              <a:rPr lang="en-US" dirty="0">
                <a:latin typeface="Constantia" panose="02030602050306030303" pitchFamily="18" charset="0"/>
              </a:rPr>
              <a:t>The Guardian Ranking</a:t>
            </a:r>
            <a:endParaRPr lang="ru-RU" dirty="0"/>
          </a:p>
        </p:txBody>
      </p:sp>
      <p:pic>
        <p:nvPicPr>
          <p:cNvPr id="5" name="Content Placeholder 4">
            <a:extLst>
              <a:ext uri="{FF2B5EF4-FFF2-40B4-BE49-F238E27FC236}">
                <a16:creationId xmlns:a16="http://schemas.microsoft.com/office/drawing/2014/main" id="{FC04A378-13CC-2EA7-3641-1253311AD29C}"/>
              </a:ext>
            </a:extLst>
          </p:cNvPr>
          <p:cNvPicPr>
            <a:picLocks noGrp="1" noChangeAspect="1"/>
          </p:cNvPicPr>
          <p:nvPr>
            <p:ph idx="1"/>
          </p:nvPr>
        </p:nvPicPr>
        <p:blipFill>
          <a:blip r:embed="rId2"/>
          <a:stretch>
            <a:fillRect/>
          </a:stretch>
        </p:blipFill>
        <p:spPr>
          <a:xfrm>
            <a:off x="642891" y="5922150"/>
            <a:ext cx="10515600" cy="637566"/>
          </a:xfrm>
        </p:spPr>
      </p:pic>
      <p:sp>
        <p:nvSpPr>
          <p:cNvPr id="7" name="TextBox 6">
            <a:extLst>
              <a:ext uri="{FF2B5EF4-FFF2-40B4-BE49-F238E27FC236}">
                <a16:creationId xmlns:a16="http://schemas.microsoft.com/office/drawing/2014/main" id="{38AD657E-D478-13E3-4B08-4EE42025CDDC}"/>
              </a:ext>
            </a:extLst>
          </p:cNvPr>
          <p:cNvSpPr txBox="1"/>
          <p:nvPr/>
        </p:nvSpPr>
        <p:spPr>
          <a:xfrm>
            <a:off x="498629" y="1027906"/>
            <a:ext cx="10804124" cy="338554"/>
          </a:xfrm>
          <a:prstGeom prst="rect">
            <a:avLst/>
          </a:prstGeom>
          <a:noFill/>
        </p:spPr>
        <p:txBody>
          <a:bodyPr wrap="square">
            <a:spAutoFit/>
          </a:bodyPr>
          <a:lstStyle/>
          <a:p>
            <a:endParaRPr lang="en-US" sz="1600" i="1" dirty="0">
              <a:latin typeface="Arial" panose="020B0604020202020204" pitchFamily="34" charset="0"/>
              <a:cs typeface="Arial" panose="020B0604020202020204" pitchFamily="34" charset="0"/>
            </a:endParaRPr>
          </a:p>
        </p:txBody>
      </p:sp>
      <p:sp>
        <p:nvSpPr>
          <p:cNvPr id="8" name="Объект 2">
            <a:extLst>
              <a:ext uri="{FF2B5EF4-FFF2-40B4-BE49-F238E27FC236}">
                <a16:creationId xmlns:a16="http://schemas.microsoft.com/office/drawing/2014/main" id="{23575F8A-2689-0596-9854-576FF405EF01}"/>
              </a:ext>
            </a:extLst>
          </p:cNvPr>
          <p:cNvSpPr txBox="1">
            <a:spLocks/>
          </p:cNvSpPr>
          <p:nvPr/>
        </p:nvSpPr>
        <p:spPr>
          <a:xfrm>
            <a:off x="838200" y="944963"/>
            <a:ext cx="10515600" cy="50119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latin typeface="Arial" panose="020B0604020202020204" pitchFamily="34" charset="0"/>
                <a:cs typeface="Arial" panose="020B0604020202020204" pitchFamily="34" charset="0"/>
              </a:rPr>
              <a:t>123 universities</a:t>
            </a:r>
          </a:p>
          <a:p>
            <a:r>
              <a:rPr lang="en-US" sz="2600" dirty="0">
                <a:latin typeface="Arial" panose="020B0604020202020204" pitchFamily="34" charset="0"/>
                <a:cs typeface="Arial" panose="020B0604020202020204" pitchFamily="34" charset="0"/>
              </a:rPr>
              <a:t>Columns</a:t>
            </a:r>
            <a:r>
              <a:rPr lang="en-US" dirty="0"/>
              <a:t>:</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Ranking</a:t>
            </a:r>
            <a:r>
              <a:rPr lang="en-US" sz="2000" i="1" dirty="0">
                <a:latin typeface="Arial" panose="020B0604020202020204" pitchFamily="34" charset="0"/>
                <a:cs typeface="Arial" panose="020B0604020202020204" pitchFamily="34" charset="0"/>
              </a:rPr>
              <a:t> (current, previous, change)</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Guardian Score </a:t>
            </a:r>
            <a:r>
              <a:rPr lang="en-US" sz="2000" i="1" dirty="0">
                <a:latin typeface="Arial" panose="020B0604020202020204" pitchFamily="34" charset="0"/>
                <a:cs typeface="Arial" panose="020B0604020202020204" pitchFamily="34" charset="0"/>
              </a:rPr>
              <a:t>(from 0 to 100)</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NSS Teaching, Overall, Feedback</a:t>
            </a:r>
            <a:r>
              <a:rPr lang="en-US" sz="2000" i="1" dirty="0">
                <a:latin typeface="Arial" panose="020B0604020202020204" pitchFamily="34" charset="0"/>
                <a:cs typeface="Arial" panose="020B0604020202020204" pitchFamily="34" charset="0"/>
              </a:rPr>
              <a:t> (from 0 to 100 in %)</a:t>
            </a:r>
            <a:endParaRPr lang="ru-RU" sz="2000" i="1" dirty="0">
              <a:latin typeface="Arial" panose="020B0604020202020204" pitchFamily="34" charset="0"/>
              <a:cs typeface="Arial" panose="020B0604020202020204" pitchFamily="34" charset="0"/>
            </a:endParaRPr>
          </a:p>
          <a:p>
            <a:pPr marL="914400" lvl="2" indent="0">
              <a:buFont typeface="Arial" panose="020B0604020202020204" pitchFamily="34" charset="0"/>
              <a:buNone/>
            </a:pPr>
            <a:r>
              <a:rPr lang="en-US" sz="1600" i="1" dirty="0">
                <a:latin typeface="Arial" panose="020B0604020202020204" pitchFamily="34" charset="0"/>
                <a:cs typeface="Arial" panose="020B0604020202020204" pitchFamily="34" charset="0"/>
              </a:rPr>
              <a:t>Gathers students’ opinions on the quality of teachers, their courses and feedback</a:t>
            </a:r>
            <a:endParaRPr lang="en-US" i="1"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Expenditure per student</a:t>
            </a:r>
            <a:r>
              <a:rPr lang="en-US" sz="2000" i="1" dirty="0">
                <a:latin typeface="Arial" panose="020B0604020202020204" pitchFamily="34" charset="0"/>
                <a:cs typeface="Arial" panose="020B0604020202020204" pitchFamily="34" charset="0"/>
              </a:rPr>
              <a:t> </a:t>
            </a:r>
          </a:p>
          <a:p>
            <a:pPr marL="914400" lvl="2" indent="0">
              <a:buFont typeface="Arial" panose="020B0604020202020204" pitchFamily="34" charset="0"/>
              <a:buNone/>
            </a:pPr>
            <a:r>
              <a:rPr lang="en-US" sz="1600" i="1" dirty="0">
                <a:latin typeface="Arial" panose="020B0604020202020204" pitchFamily="34" charset="0"/>
                <a:cs typeface="Arial" panose="020B0604020202020204" pitchFamily="34" charset="0"/>
              </a:rPr>
              <a:t>The average general government expenditure per student in the given level of education</a:t>
            </a:r>
          </a:p>
          <a:p>
            <a:pPr lvl="1">
              <a:buFont typeface="Wingdings" panose="05000000000000000000" pitchFamily="2" charset="2"/>
              <a:buChar char="§"/>
            </a:pPr>
            <a:r>
              <a:rPr lang="en-US" sz="2000" dirty="0" err="1">
                <a:latin typeface="Arial" panose="020B0604020202020204" pitchFamily="34" charset="0"/>
                <a:cs typeface="Arial" panose="020B0604020202020204" pitchFamily="34" charset="0"/>
              </a:rPr>
              <a:t>Student:Staff</a:t>
            </a:r>
            <a:r>
              <a:rPr lang="en-US" sz="2000" dirty="0">
                <a:latin typeface="Arial" panose="020B0604020202020204" pitchFamily="34" charset="0"/>
                <a:cs typeface="Arial" panose="020B0604020202020204" pitchFamily="34" charset="0"/>
              </a:rPr>
              <a:t> ratio</a:t>
            </a:r>
            <a:r>
              <a:rPr lang="en-US" sz="2000" i="1" dirty="0">
                <a:latin typeface="Arial" panose="020B0604020202020204" pitchFamily="34" charset="0"/>
                <a:cs typeface="Arial" panose="020B0604020202020204" pitchFamily="34" charset="0"/>
              </a:rPr>
              <a:t> </a:t>
            </a:r>
          </a:p>
          <a:p>
            <a:pPr marL="914400" lvl="2" indent="0">
              <a:buFont typeface="Arial" panose="020B0604020202020204" pitchFamily="34" charset="0"/>
              <a:buNone/>
            </a:pPr>
            <a:r>
              <a:rPr lang="en-US" sz="1600" i="1" dirty="0">
                <a:latin typeface="Arial" panose="020B0604020202020204" pitchFamily="34" charset="0"/>
                <a:cs typeface="Arial" panose="020B0604020202020204" pitchFamily="34" charset="0"/>
              </a:rPr>
              <a:t>The number of students who attend a university divided by the number of teachers in the institution</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Career prospects</a:t>
            </a:r>
            <a:r>
              <a:rPr lang="en-US" sz="2000" i="1" dirty="0">
                <a:latin typeface="Arial" panose="020B0604020202020204" pitchFamily="34" charset="0"/>
                <a:cs typeface="Arial" panose="020B0604020202020204" pitchFamily="34" charset="0"/>
              </a:rPr>
              <a:t> (from 0 to 100 in %)</a:t>
            </a:r>
            <a:endParaRPr lang="en-US" sz="1600" i="1"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Value added score</a:t>
            </a:r>
            <a:r>
              <a:rPr lang="en-US" sz="2000" i="1" dirty="0">
                <a:latin typeface="Arial" panose="020B0604020202020204" pitchFamily="34" charset="0"/>
                <a:cs typeface="Arial" panose="020B0604020202020204" pitchFamily="34" charset="0"/>
              </a:rPr>
              <a:t> (from 0 to 10)</a:t>
            </a:r>
          </a:p>
          <a:p>
            <a:pPr marL="914400" lvl="2" indent="0">
              <a:buFont typeface="Arial" panose="020B0604020202020204" pitchFamily="34" charset="0"/>
              <a:buNone/>
            </a:pPr>
            <a:r>
              <a:rPr lang="en-US" sz="1600" i="1" dirty="0">
                <a:latin typeface="Arial" panose="020B0604020202020204" pitchFamily="34" charset="0"/>
                <a:cs typeface="Arial" panose="020B0604020202020204" pitchFamily="34" charset="0"/>
              </a:rPr>
              <a:t>Measures a teacher's effect on his students' achievement</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Entry Tariff</a:t>
            </a:r>
          </a:p>
          <a:p>
            <a:pPr marL="914400" lvl="2" indent="0">
              <a:buFont typeface="Arial" panose="020B0604020202020204" pitchFamily="34" charset="0"/>
              <a:buNone/>
            </a:pPr>
            <a:r>
              <a:rPr lang="en-US" sz="1600" i="1" dirty="0">
                <a:latin typeface="Arial" panose="020B0604020202020204" pitchFamily="34" charset="0"/>
                <a:cs typeface="Arial" panose="020B0604020202020204" pitchFamily="34" charset="0"/>
              </a:rPr>
              <a:t>The average grade was people had to get, in order to get onto that course</a:t>
            </a:r>
          </a:p>
          <a:p>
            <a:pPr lvl="1">
              <a:buFont typeface="Wingdings" panose="05000000000000000000" pitchFamily="2" charset="2"/>
              <a:buChar char="Ø"/>
            </a:pPr>
            <a:endParaRPr lang="en-US" sz="2000" i="1" dirty="0"/>
          </a:p>
          <a:p>
            <a:pPr lvl="1"/>
            <a:endParaRPr lang="en-US" sz="2000" i="1" dirty="0"/>
          </a:p>
          <a:p>
            <a:pPr lvl="1"/>
            <a:endParaRPr lang="en-US" dirty="0"/>
          </a:p>
          <a:p>
            <a:endParaRPr lang="en-US" dirty="0"/>
          </a:p>
          <a:p>
            <a:endParaRPr lang="ru-RU" dirty="0"/>
          </a:p>
        </p:txBody>
      </p:sp>
    </p:spTree>
    <p:extLst>
      <p:ext uri="{BB962C8B-B14F-4D97-AF65-F5344CB8AC3E}">
        <p14:creationId xmlns:p14="http://schemas.microsoft.com/office/powerpoint/2010/main" val="363006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7000">
              <a:schemeClr val="accent4">
                <a:lumMod val="20000"/>
                <a:lumOff val="80000"/>
              </a:schemeClr>
            </a:gs>
            <a:gs pos="68000">
              <a:schemeClr val="accent4">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3C9AFC-2C9D-F0DA-927A-1F995233DFE3}"/>
              </a:ext>
            </a:extLst>
          </p:cNvPr>
          <p:cNvSpPr>
            <a:spLocks noGrp="1"/>
          </p:cNvSpPr>
          <p:nvPr>
            <p:ph idx="1"/>
          </p:nvPr>
        </p:nvSpPr>
        <p:spPr>
          <a:xfrm>
            <a:off x="743607" y="825623"/>
            <a:ext cx="10515600" cy="4971830"/>
          </a:xfrm>
        </p:spPr>
        <p:txBody>
          <a:bodyPr>
            <a:normAutofit fontScale="70000" lnSpcReduction="20000"/>
          </a:bodyPr>
          <a:lstStyle/>
          <a:p>
            <a:pPr>
              <a:lnSpc>
                <a:spcPct val="170000"/>
              </a:lnSpc>
            </a:pPr>
            <a:r>
              <a:rPr lang="en-US" dirty="0">
                <a:latin typeface="Arial" panose="020B0604020202020204" pitchFamily="34" charset="0"/>
                <a:cs typeface="Arial" panose="020B0604020202020204" pitchFamily="34" charset="0"/>
              </a:rPr>
              <a:t>173 universities</a:t>
            </a:r>
          </a:p>
          <a:p>
            <a:pPr>
              <a:lnSpc>
                <a:spcPct val="170000"/>
              </a:lnSpc>
            </a:pPr>
            <a:r>
              <a:rPr lang="en-US" dirty="0">
                <a:latin typeface="Arial" panose="020B0604020202020204" pitchFamily="34" charset="0"/>
                <a:cs typeface="Arial" panose="020B0604020202020204" pitchFamily="34" charset="0"/>
              </a:rPr>
              <a:t>Columns:</a:t>
            </a:r>
          </a:p>
          <a:p>
            <a:pPr lvl="1">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Subject Area </a:t>
            </a:r>
            <a:r>
              <a:rPr lang="en-US" sz="2000" i="1" dirty="0">
                <a:latin typeface="Arial" panose="020B0604020202020204" pitchFamily="34" charset="0"/>
                <a:cs typeface="Arial" panose="020B0604020202020204" pitchFamily="34" charset="0"/>
              </a:rPr>
              <a:t>Name </a:t>
            </a:r>
          </a:p>
          <a:p>
            <a:pPr lvl="1">
              <a:lnSpc>
                <a:spcPct val="150000"/>
              </a:lnSpc>
              <a:buFont typeface="Wingdings" panose="05000000000000000000" pitchFamily="2" charset="2"/>
              <a:buChar char="§"/>
            </a:pPr>
            <a:r>
              <a:rPr lang="en-US" sz="2000" i="1" dirty="0">
                <a:latin typeface="Arial" panose="020B0604020202020204" pitchFamily="34" charset="0"/>
                <a:cs typeface="Arial" panose="020B0604020202020204" pitchFamily="34" charset="0"/>
              </a:rPr>
              <a:t>Ranking (Rank, previous Rank, change)</a:t>
            </a:r>
            <a:endParaRPr lang="en-US" sz="1600" i="1" dirty="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Guardian Score </a:t>
            </a:r>
            <a:r>
              <a:rPr lang="en-US" sz="2000" i="1" dirty="0">
                <a:latin typeface="Arial" panose="020B0604020202020204" pitchFamily="34" charset="0"/>
                <a:cs typeface="Arial" panose="020B0604020202020204" pitchFamily="34" charset="0"/>
              </a:rPr>
              <a:t>(from 0 to 100)</a:t>
            </a:r>
          </a:p>
          <a:p>
            <a:pPr lvl="1">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Satisfied with Teaching </a:t>
            </a:r>
            <a:r>
              <a:rPr lang="en-US" sz="2000" i="1" dirty="0">
                <a:latin typeface="Arial" panose="020B0604020202020204" pitchFamily="34" charset="0"/>
                <a:cs typeface="Arial" panose="020B0604020202020204" pitchFamily="34" charset="0"/>
              </a:rPr>
              <a:t>(from 0 to 100 in %)</a:t>
            </a:r>
          </a:p>
          <a:p>
            <a:pPr lvl="1">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Satisfied overall with course </a:t>
            </a:r>
            <a:r>
              <a:rPr lang="en-US" sz="2000" i="1" dirty="0">
                <a:latin typeface="Arial" panose="020B0604020202020204" pitchFamily="34" charset="0"/>
                <a:cs typeface="Arial" panose="020B0604020202020204" pitchFamily="34" charset="0"/>
              </a:rPr>
              <a:t>(from 0 to 100 in %)</a:t>
            </a:r>
          </a:p>
          <a:p>
            <a:pPr lvl="1">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Expenditure per student </a:t>
            </a:r>
            <a:r>
              <a:rPr lang="en-US" sz="2000" i="1" dirty="0">
                <a:latin typeface="Arial" panose="020B0604020202020204" pitchFamily="34" charset="0"/>
                <a:cs typeface="Arial" panose="020B0604020202020204" pitchFamily="34" charset="0"/>
              </a:rPr>
              <a:t>(from 0 to 10)</a:t>
            </a:r>
          </a:p>
          <a:p>
            <a:pPr lvl="1">
              <a:lnSpc>
                <a:spcPct val="150000"/>
              </a:lnSpc>
              <a:buFont typeface="Wingdings" panose="05000000000000000000" pitchFamily="2" charset="2"/>
              <a:buChar char="§"/>
            </a:pPr>
            <a:r>
              <a:rPr lang="en-US" sz="2000" dirty="0" err="1">
                <a:latin typeface="Arial" panose="020B0604020202020204" pitchFamily="34" charset="0"/>
                <a:cs typeface="Arial" panose="020B0604020202020204" pitchFamily="34" charset="0"/>
              </a:rPr>
              <a:t>Student:Staff</a:t>
            </a:r>
            <a:r>
              <a:rPr lang="en-US" sz="2000" dirty="0">
                <a:latin typeface="Arial" panose="020B0604020202020204" pitchFamily="34" charset="0"/>
                <a:cs typeface="Arial" panose="020B0604020202020204" pitchFamily="34" charset="0"/>
              </a:rPr>
              <a:t> ratio </a:t>
            </a:r>
          </a:p>
          <a:p>
            <a:pPr lvl="1">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Value added score </a:t>
            </a:r>
            <a:r>
              <a:rPr lang="en-US" sz="2000" i="1" dirty="0">
                <a:latin typeface="Arial" panose="020B0604020202020204" pitchFamily="34" charset="0"/>
                <a:cs typeface="Arial" panose="020B0604020202020204" pitchFamily="34" charset="0"/>
              </a:rPr>
              <a:t>(from 0 to 10)</a:t>
            </a:r>
          </a:p>
          <a:p>
            <a:pPr lvl="1">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Average entry tariff</a:t>
            </a:r>
          </a:p>
          <a:p>
            <a:pPr lvl="1">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Satisfied with assessment </a:t>
            </a:r>
            <a:r>
              <a:rPr lang="en-US" sz="2000" i="1" dirty="0">
                <a:latin typeface="Arial" panose="020B0604020202020204" pitchFamily="34" charset="0"/>
                <a:cs typeface="Arial" panose="020B0604020202020204" pitchFamily="34" charset="0"/>
              </a:rPr>
              <a:t>(from 0 to 100 in %)</a:t>
            </a:r>
          </a:p>
        </p:txBody>
      </p:sp>
      <p:sp>
        <p:nvSpPr>
          <p:cNvPr id="5" name="Title 1">
            <a:extLst>
              <a:ext uri="{FF2B5EF4-FFF2-40B4-BE49-F238E27FC236}">
                <a16:creationId xmlns:a16="http://schemas.microsoft.com/office/drawing/2014/main" id="{697F9BC4-E126-B0A0-DC8B-98294AF27F36}"/>
              </a:ext>
            </a:extLst>
          </p:cNvPr>
          <p:cNvSpPr>
            <a:spLocks noGrp="1"/>
          </p:cNvSpPr>
          <p:nvPr>
            <p:ph type="title"/>
          </p:nvPr>
        </p:nvSpPr>
        <p:spPr>
          <a:xfrm>
            <a:off x="838199" y="-257243"/>
            <a:ext cx="10515600" cy="1325563"/>
          </a:xfrm>
        </p:spPr>
        <p:txBody>
          <a:bodyPr/>
          <a:lstStyle/>
          <a:p>
            <a:r>
              <a:rPr lang="en-US" dirty="0">
                <a:latin typeface="Constantia" panose="02030602050306030303" pitchFamily="18" charset="0"/>
              </a:rPr>
              <a:t>The Guardian – Subject Areas</a:t>
            </a:r>
            <a:endParaRPr lang="ru-RU" dirty="0">
              <a:latin typeface="Constantia" panose="02030602050306030303" pitchFamily="18" charset="0"/>
            </a:endParaRPr>
          </a:p>
        </p:txBody>
      </p:sp>
      <p:pic>
        <p:nvPicPr>
          <p:cNvPr id="7" name="Picture 6">
            <a:extLst>
              <a:ext uri="{FF2B5EF4-FFF2-40B4-BE49-F238E27FC236}">
                <a16:creationId xmlns:a16="http://schemas.microsoft.com/office/drawing/2014/main" id="{BB42F83A-B68B-FB02-F600-DEE4229F81FD}"/>
              </a:ext>
            </a:extLst>
          </p:cNvPr>
          <p:cNvPicPr>
            <a:picLocks noChangeAspect="1"/>
          </p:cNvPicPr>
          <p:nvPr/>
        </p:nvPicPr>
        <p:blipFill>
          <a:blip r:embed="rId2"/>
          <a:stretch>
            <a:fillRect/>
          </a:stretch>
        </p:blipFill>
        <p:spPr>
          <a:xfrm>
            <a:off x="94412" y="5797453"/>
            <a:ext cx="12003175" cy="695422"/>
          </a:xfrm>
          <a:prstGeom prst="rect">
            <a:avLst/>
          </a:prstGeom>
        </p:spPr>
      </p:pic>
    </p:spTree>
    <p:extLst>
      <p:ext uri="{BB962C8B-B14F-4D97-AF65-F5344CB8AC3E}">
        <p14:creationId xmlns:p14="http://schemas.microsoft.com/office/powerpoint/2010/main" val="225780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9E0D8A9F-D3B6-475B-AA1F-0EDD1B812FE3}"/>
              </a:ext>
            </a:extLst>
          </p:cNvPr>
          <p:cNvSpPr>
            <a:spLocks noGrp="1"/>
          </p:cNvSpPr>
          <p:nvPr>
            <p:ph type="title"/>
          </p:nvPr>
        </p:nvSpPr>
        <p:spPr>
          <a:xfrm>
            <a:off x="1115568" y="548640"/>
            <a:ext cx="10168128" cy="1179576"/>
          </a:xfrm>
        </p:spPr>
        <p:txBody>
          <a:bodyPr>
            <a:normAutofit/>
          </a:bodyPr>
          <a:lstStyle/>
          <a:p>
            <a:r>
              <a:rPr lang="en-US" sz="4000" dirty="0">
                <a:latin typeface="Constantia" panose="02030602050306030303" pitchFamily="18" charset="0"/>
              </a:rPr>
              <a:t>Data Information</a:t>
            </a:r>
            <a:endParaRPr lang="ru-RU" sz="4000" dirty="0">
              <a:latin typeface="Constantia" panose="02030602050306030303" pitchFamily="18" charset="0"/>
            </a:endParaRPr>
          </a:p>
        </p:txBody>
      </p:sp>
      <p:sp>
        <p:nvSpPr>
          <p:cNvPr id="23" name="Rectangle 22">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Объект 4">
            <a:extLst>
              <a:ext uri="{FF2B5EF4-FFF2-40B4-BE49-F238E27FC236}">
                <a16:creationId xmlns:a16="http://schemas.microsoft.com/office/drawing/2014/main" id="{D4A83E55-8ED4-499C-A0EC-61C78E880D8C}"/>
              </a:ext>
            </a:extLst>
          </p:cNvPr>
          <p:cNvPicPr>
            <a:picLocks noGrp="1" noChangeAspect="1"/>
          </p:cNvPicPr>
          <p:nvPr>
            <p:ph idx="1"/>
          </p:nvPr>
        </p:nvPicPr>
        <p:blipFill>
          <a:blip r:embed="rId2"/>
          <a:stretch>
            <a:fillRect/>
          </a:stretch>
        </p:blipFill>
        <p:spPr>
          <a:xfrm>
            <a:off x="804752" y="2565050"/>
            <a:ext cx="4639990" cy="3130675"/>
          </a:xfrm>
        </p:spPr>
      </p:pic>
      <p:pic>
        <p:nvPicPr>
          <p:cNvPr id="7" name="Рисунок 6">
            <a:extLst>
              <a:ext uri="{FF2B5EF4-FFF2-40B4-BE49-F238E27FC236}">
                <a16:creationId xmlns:a16="http://schemas.microsoft.com/office/drawing/2014/main" id="{248270C0-B30E-42D7-8C47-69DBEFE0F834}"/>
              </a:ext>
            </a:extLst>
          </p:cNvPr>
          <p:cNvPicPr>
            <a:picLocks noChangeAspect="1"/>
          </p:cNvPicPr>
          <p:nvPr/>
        </p:nvPicPr>
        <p:blipFill>
          <a:blip r:embed="rId3"/>
          <a:stretch>
            <a:fillRect/>
          </a:stretch>
        </p:blipFill>
        <p:spPr>
          <a:xfrm>
            <a:off x="6780842" y="2565051"/>
            <a:ext cx="4840028" cy="3139684"/>
          </a:xfrm>
          <a:prstGeom prst="rect">
            <a:avLst/>
          </a:prstGeom>
        </p:spPr>
      </p:pic>
      <p:sp>
        <p:nvSpPr>
          <p:cNvPr id="11" name="TextBox 10">
            <a:extLst>
              <a:ext uri="{FF2B5EF4-FFF2-40B4-BE49-F238E27FC236}">
                <a16:creationId xmlns:a16="http://schemas.microsoft.com/office/drawing/2014/main" id="{B5022381-4382-46CC-A4E2-84EED1A24749}"/>
              </a:ext>
            </a:extLst>
          </p:cNvPr>
          <p:cNvSpPr txBox="1"/>
          <p:nvPr/>
        </p:nvSpPr>
        <p:spPr>
          <a:xfrm>
            <a:off x="908304" y="5847695"/>
            <a:ext cx="4136022" cy="461665"/>
          </a:xfrm>
          <a:prstGeom prst="rect">
            <a:avLst/>
          </a:prstGeom>
          <a:noFill/>
        </p:spPr>
        <p:txBody>
          <a:bodyPr wrap="square" rtlCol="0">
            <a:spAutoFit/>
          </a:bodyPr>
          <a:lstStyle/>
          <a:p>
            <a:pPr algn="ctr" defTabSz="877824">
              <a:spcAft>
                <a:spcPts val="600"/>
              </a:spcAft>
            </a:pPr>
            <a:r>
              <a:rPr lang="en-US" sz="2400" kern="1200" dirty="0">
                <a:solidFill>
                  <a:schemeClr val="tx1"/>
                </a:solidFill>
                <a:latin typeface="+mn-lt"/>
                <a:ea typeface="+mn-ea"/>
                <a:cs typeface="+mn-cs"/>
              </a:rPr>
              <a:t>The Guardian Ranking</a:t>
            </a:r>
            <a:endParaRPr lang="ru-RU" sz="2800" dirty="0"/>
          </a:p>
        </p:txBody>
      </p:sp>
      <p:sp>
        <p:nvSpPr>
          <p:cNvPr id="12" name="TextBox 11">
            <a:extLst>
              <a:ext uri="{FF2B5EF4-FFF2-40B4-BE49-F238E27FC236}">
                <a16:creationId xmlns:a16="http://schemas.microsoft.com/office/drawing/2014/main" id="{8ECBF49E-5837-4CBB-A8C2-1065F0431A5B}"/>
              </a:ext>
            </a:extLst>
          </p:cNvPr>
          <p:cNvSpPr txBox="1"/>
          <p:nvPr/>
        </p:nvSpPr>
        <p:spPr>
          <a:xfrm>
            <a:off x="7085532" y="5847695"/>
            <a:ext cx="4343949" cy="461665"/>
          </a:xfrm>
          <a:prstGeom prst="rect">
            <a:avLst/>
          </a:prstGeom>
          <a:noFill/>
        </p:spPr>
        <p:txBody>
          <a:bodyPr wrap="square" rtlCol="0">
            <a:spAutoFit/>
          </a:bodyPr>
          <a:lstStyle/>
          <a:p>
            <a:pPr algn="ctr" defTabSz="877824">
              <a:spcAft>
                <a:spcPts val="600"/>
              </a:spcAft>
            </a:pPr>
            <a:r>
              <a:rPr lang="en-US" sz="2400" kern="1200" dirty="0">
                <a:solidFill>
                  <a:schemeClr val="tx1"/>
                </a:solidFill>
                <a:latin typeface="+mn-lt"/>
                <a:ea typeface="+mn-ea"/>
                <a:cs typeface="+mn-cs"/>
              </a:rPr>
              <a:t>The Guardian – Subject Areas</a:t>
            </a:r>
            <a:endParaRPr lang="ru-RU" sz="2800" dirty="0"/>
          </a:p>
        </p:txBody>
      </p:sp>
    </p:spTree>
    <p:extLst>
      <p:ext uri="{BB962C8B-B14F-4D97-AF65-F5344CB8AC3E}">
        <p14:creationId xmlns:p14="http://schemas.microsoft.com/office/powerpoint/2010/main" val="6862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62E06-0832-E4D8-5ACE-C4EA8A12C7A7}"/>
              </a:ext>
            </a:extLst>
          </p:cNvPr>
          <p:cNvSpPr>
            <a:spLocks noGrp="1"/>
          </p:cNvSpPr>
          <p:nvPr>
            <p:ph type="title"/>
          </p:nvPr>
        </p:nvSpPr>
        <p:spPr>
          <a:xfrm>
            <a:off x="838200" y="557188"/>
            <a:ext cx="10515600" cy="1133499"/>
          </a:xfrm>
        </p:spPr>
        <p:txBody>
          <a:bodyPr>
            <a:normAutofit/>
          </a:bodyPr>
          <a:lstStyle/>
          <a:p>
            <a:pPr algn="ctr"/>
            <a:r>
              <a:rPr lang="en-US" sz="5200" dirty="0"/>
              <a:t>Data preprocessing</a:t>
            </a:r>
            <a:endParaRPr lang="ru-RU" sz="5200" dirty="0"/>
          </a:p>
        </p:txBody>
      </p:sp>
      <p:graphicFrame>
        <p:nvGraphicFramePr>
          <p:cNvPr id="5" name="Content Placeholder 2">
            <a:extLst>
              <a:ext uri="{FF2B5EF4-FFF2-40B4-BE49-F238E27FC236}">
                <a16:creationId xmlns:a16="http://schemas.microsoft.com/office/drawing/2014/main" id="{DDF494B2-60F0-FDD3-B9D7-68B82507139E}"/>
              </a:ext>
            </a:extLst>
          </p:cNvPr>
          <p:cNvGraphicFramePr>
            <a:graphicFrameLocks noGrp="1"/>
          </p:cNvGraphicFramePr>
          <p:nvPr>
            <p:ph idx="1"/>
            <p:extLst>
              <p:ext uri="{D42A27DB-BD31-4B8C-83A1-F6EECF244321}">
                <p14:modId xmlns:p14="http://schemas.microsoft.com/office/powerpoint/2010/main" val="4753192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817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5C1D96-AE9A-4248-B7E7-E8C36F9BA5DC}"/>
              </a:ext>
            </a:extLst>
          </p:cNvPr>
          <p:cNvSpPr>
            <a:spLocks noGrp="1"/>
          </p:cNvSpPr>
          <p:nvPr>
            <p:ph type="title"/>
          </p:nvPr>
        </p:nvSpPr>
        <p:spPr/>
        <p:txBody>
          <a:bodyPr/>
          <a:lstStyle/>
          <a:p>
            <a:endParaRPr lang="ru-RU"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Объект 3" title="Microsoft Power BI">
                <a:extLst>
                  <a:ext uri="{FF2B5EF4-FFF2-40B4-BE49-F238E27FC236}">
                    <a16:creationId xmlns:a16="http://schemas.microsoft.com/office/drawing/2014/main" id="{D5D3CF7C-5437-4B02-94C5-743F024E53AA}"/>
                  </a:ext>
                </a:extLst>
              </p:cNvPr>
              <p:cNvGraphicFramePr>
                <a:graphicFrameLocks noGrp="1"/>
              </p:cNvGraphicFramePr>
              <p:nvPr>
                <p:ph idx="1"/>
                <p:extLst>
                  <p:ext uri="{D42A27DB-BD31-4B8C-83A1-F6EECF244321}">
                    <p14:modId xmlns:p14="http://schemas.microsoft.com/office/powerpoint/2010/main" val="746303872"/>
                  </p:ext>
                </p:extLst>
              </p:nvPr>
            </p:nvGraphicFramePr>
            <p:xfrm>
              <a:off x="0" y="0"/>
              <a:ext cx="12191999"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Объект 3" title="Microsoft Power BI">
                <a:extLst>
                  <a:ext uri="{FF2B5EF4-FFF2-40B4-BE49-F238E27FC236}">
                    <a16:creationId xmlns:a16="http://schemas.microsoft.com/office/drawing/2014/main" id="{D5D3CF7C-5437-4B02-94C5-743F024E53AA}"/>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858000"/>
              </a:xfrm>
              <a:prstGeom prst="rect">
                <a:avLst/>
              </a:prstGeom>
            </p:spPr>
          </p:pic>
        </mc:Fallback>
      </mc:AlternateContent>
    </p:spTree>
    <p:extLst>
      <p:ext uri="{BB962C8B-B14F-4D97-AF65-F5344CB8AC3E}">
        <p14:creationId xmlns:p14="http://schemas.microsoft.com/office/powerpoint/2010/main" val="54278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CFA81-64EB-91C2-CA74-5E19F56F78FB}"/>
              </a:ext>
            </a:extLst>
          </p:cNvPr>
          <p:cNvSpPr>
            <a:spLocks noGrp="1"/>
          </p:cNvSpPr>
          <p:nvPr>
            <p:ph type="title"/>
          </p:nvPr>
        </p:nvSpPr>
        <p:spPr>
          <a:xfrm>
            <a:off x="1123356" y="1188637"/>
            <a:ext cx="9984615" cy="1597228"/>
          </a:xfrm>
        </p:spPr>
        <p:txBody>
          <a:bodyPr>
            <a:normAutofit/>
          </a:bodyPr>
          <a:lstStyle/>
          <a:p>
            <a:r>
              <a:rPr lang="en-US" sz="5100" b="0" i="0">
                <a:effectLst/>
                <a:latin typeface="georgia" panose="02040502050405020303" pitchFamily="18" charset="0"/>
              </a:rPr>
              <a:t>Top 200 QS World University Rankings</a:t>
            </a:r>
            <a:endParaRPr lang="ru-RU" sz="5100"/>
          </a:p>
        </p:txBody>
      </p:sp>
      <p:pic>
        <p:nvPicPr>
          <p:cNvPr id="5" name="Picture 4" descr="A picture containing application&#10;&#10;Description automatically generated">
            <a:extLst>
              <a:ext uri="{FF2B5EF4-FFF2-40B4-BE49-F238E27FC236}">
                <a16:creationId xmlns:a16="http://schemas.microsoft.com/office/drawing/2014/main" id="{42F93ABA-86E7-2874-6D0B-706A27451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357" y="3454755"/>
            <a:ext cx="3533985" cy="1855342"/>
          </a:xfrm>
          <a:prstGeom prst="rect">
            <a:avLst/>
          </a:prstGeom>
        </p:spPr>
      </p:pic>
      <p:sp>
        <p:nvSpPr>
          <p:cNvPr id="3" name="Content Placeholder 2">
            <a:extLst>
              <a:ext uri="{FF2B5EF4-FFF2-40B4-BE49-F238E27FC236}">
                <a16:creationId xmlns:a16="http://schemas.microsoft.com/office/drawing/2014/main" id="{30E722EA-A6A9-57BE-2230-7F2E7396A1D1}"/>
              </a:ext>
            </a:extLst>
          </p:cNvPr>
          <p:cNvSpPr>
            <a:spLocks noGrp="1"/>
          </p:cNvSpPr>
          <p:nvPr>
            <p:ph idx="1"/>
          </p:nvPr>
        </p:nvSpPr>
        <p:spPr>
          <a:xfrm>
            <a:off x="5255260" y="2998278"/>
            <a:ext cx="4238257" cy="2728198"/>
          </a:xfrm>
        </p:spPr>
        <p:txBody>
          <a:bodyPr anchor="t">
            <a:normAutofit/>
          </a:bodyPr>
          <a:lstStyle/>
          <a:p>
            <a:r>
              <a:rPr lang="en-US" dirty="0"/>
              <a:t>2013:  </a:t>
            </a:r>
            <a:r>
              <a:rPr lang="en-US" i="1" dirty="0"/>
              <a:t>29 universities</a:t>
            </a:r>
          </a:p>
          <a:p>
            <a:r>
              <a:rPr lang="en-US" dirty="0"/>
              <a:t>2014:  </a:t>
            </a:r>
            <a:r>
              <a:rPr lang="en-US" i="1" dirty="0"/>
              <a:t>29 universities</a:t>
            </a:r>
          </a:p>
          <a:p>
            <a:r>
              <a:rPr lang="en-US" dirty="0"/>
              <a:t>2015:  </a:t>
            </a:r>
            <a:r>
              <a:rPr lang="en-US" i="1" dirty="0"/>
              <a:t>29 universities</a:t>
            </a:r>
            <a:endParaRPr lang="ru-RU" i="1" dirty="0"/>
          </a:p>
        </p:txBody>
      </p:sp>
    </p:spTree>
    <p:extLst>
      <p:ext uri="{BB962C8B-B14F-4D97-AF65-F5344CB8AC3E}">
        <p14:creationId xmlns:p14="http://schemas.microsoft.com/office/powerpoint/2010/main" val="212317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F3B6-D6DA-DB15-247F-57F228FA51BA}"/>
              </a:ext>
            </a:extLst>
          </p:cNvPr>
          <p:cNvSpPr>
            <a:spLocks noGrp="1"/>
          </p:cNvSpPr>
          <p:nvPr>
            <p:ph type="title"/>
          </p:nvPr>
        </p:nvSpPr>
        <p:spPr/>
        <p:txBody>
          <a:bodyPr/>
          <a:lstStyle/>
          <a:p>
            <a:endParaRPr lang="ru-RU"/>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0E3BB8DB-140D-2A43-FB12-0E2A0C85B59D}"/>
                  </a:ext>
                </a:extLst>
              </p:cNvPr>
              <p:cNvGraphicFramePr>
                <a:graphicFrameLocks noGrp="1"/>
              </p:cNvGraphicFramePr>
              <p:nvPr>
                <p:ph idx="1"/>
                <p:extLst>
                  <p:ext uri="{D42A27DB-BD31-4B8C-83A1-F6EECF244321}">
                    <p14:modId xmlns:p14="http://schemas.microsoft.com/office/powerpoint/2010/main" val="2898776212"/>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0E3BB8DB-140D-2A43-FB12-0E2A0C85B59D}"/>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4117853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21.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2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31.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32.png"/></Relationships>
</file>

<file path=ppt/webextensions/webextension1.xml><?xml version="1.0" encoding="utf-8"?>
<we:webextension xmlns:we="http://schemas.microsoft.com/office/webextensions/webextension/2010/11" id="{01B8E835-7FD5-4668-9468-0521F4AD98DE}">
  <we:reference id="wa200003233" version="2.0.0.3" store="ru-RU" storeType="OMEX"/>
  <we:alternateReferences>
    <we:reference id="WA200003233" version="2.0.0.3" store="WA200003233" storeType="OMEX"/>
  </we:alternateReferences>
  <we:properties>
    <we:property name="backgroundColor" value="&quot;#FFFFFF&quot;"/>
    <we:property name="bookmark" value="&quot;H4sIAAAAAAAAA81VbW/TMBD+K5U/gRRB3DR9+7aWDiEhVG3TJIT64ZxcMm+uHdlOWZny3zk7LWwgXgTa4Etyvjudn3v8nH3HSukaBft3sEU2ZwtjbrZgbwacJUw/9PFpNc4ngqeziRgJUfFyVlGWabw02rH5HfNga/SX0rWgQkFyftgkDJRaQx1WFSiHCWvQOqNByU/YJ1PI2xa7hOFto4yFUPLcg8dQdkfptCYo/EVGO0Lh5Q7PsfC99wwbY/1xnTDXWxHSwxg5Kqk81Qum2K9uG0sY746tnsag4KUYTumb8ZlIRTbKpoLK+n0Tck7KHegCSxbBWnTuUHlpVLuN1uqB/9y0tsAzrGJIe+n3VObiCgevW7ClBD04A30jdc06YmBtDfETcw7uwXsEG2NX5uPSItFSsjnvNuTZRf6WRnuQ+tBXWnE+Ho15Pp3kKQ5hMpplP2796dv6EneFsfiSp+ngmZDaPf+ux7RLfg3wpK4t1nA84NUjo3+jHWW3cbsQOm31QVz5H8F/YtmkUTaO4uowfHHEonXRQy1U60goWPbQlldgfRh0cU1jFORDBYwt0S72UUGvpD3O1zB5dP6/6a7bHC8Eyrm+N/lL6rc2tof4tCLedCEZcsizScGnyId08Gk6LuIY/pR7iA0sWu/jVXaP81CyyGajFHNR0LVEF3FRlmP8nyb7b5XnQShc3f6m2Pg/EFvXxYP4Co9tkR69YJjWuwYKXIPGCLXp60iMecQ96DIQEW0b/m8lHVvPwyWoNlAQn0gWt4mbfQYCJhnyogcAAA==&quot;"/>
    <we:property name="creatorSessionId" value="&quot;55b76c2b-c2ab-45d0-b8c3-8a094341dae7&quot;"/>
    <we:property name="creatorTenantId" value="&quot;f345c406-5268-43b0-b19f-5862fa6833f8&quot;"/>
    <we:property name="creatorUserId" value="&quot;1003200158F49315&quot;"/>
    <we:property name="datasetId" value="&quot;99284e6f-17b0-4531-af45-8e9aaf77276b&quot;"/>
    <we:property name="embedUrl" value="&quot;/reportEmbed?reportId=92c0a28e-42c1-4780-ab3d-619d2c578bb2&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81VUW/TMBD+K5WfQIogbtqu21tbOoTGtqqbJiFUoUtyzTw8O7KdsjLld/A39sAT/In+JM5OCxsIhkArvCTnu8vn7z7fOdcsF7aUsDyCS2R7bPVhdbP6tPpMz4/0vmlxFjHVxIbHxweHg+nBm6PB4ZjcunRCK8v2rpkDU6A7E7YC6ZHI+XoWMZByAoVfzUFajFiJxmoFUrzHJplCzlRYRwyvSqkNeMgTBw497ILSaU178ycJ7QiZEws8wcw13imW2rjNOmK2sQKluzFyzIV0hOfNdDm+Kg1xvN7Uth+CKc/Tdp+eCd9N4zTpJP2UYN2y9DmDfAEqw5wFsgatXSOPtKwugzW+4z/RlclwivMQUk64JcGcnmPreQUmF6BaU1BvhSpYTQpMjCZ9Qs7a3XqFYELsXL8bGSRZcrbH6xl5FkG/kVYOhFrXFc8573V6vNvf6cbYhp3ObvLz0rdf1te4zbTBpzyOW49SoezjH2qM6+h+goOiMFjA5oDHD8z+hbKUXYXtfGi/Uuvm6v4R/S23TRzaxlJcrocvjFiwThuqmawsNQrmDbXRORjnBz29oDHy7UMA2uRohsvQQc+E2cxXO3pw/b+rrp5tLgTKubg1+SOqt9CmobjdJp7VPhm60E12Mt5H3qaDj+NeFsbwl9pDKGBYOReusluae8gs2e3E2E0zupZSHmd53sP/abL/tvMcpBLHV7/ZbPwfNFtdh4P4Ro9dIv30vKErZ0vIcAIKA9WywREY8kh7ULkXItjGv18KOrZGhzOQlZcg/CJZ2ISkEaTHPR/4HycLtAK5L41/e6jLBwAA&quot;"/>
    <we:property name="isFiltersActionButtonVisible" value="true"/>
    <we:property name="isFooterCollapsed" value="true"/>
    <we:property name="pageDisplayName" value="&quot;Page 1&quot;"/>
    <we:property name="pageName" value="&quot;ReportSection&quot;"/>
    <we:property name="reportEmbeddedTime" value="&quot;2023-03-20T11:24:20.482Z&quot;"/>
    <we:property name="reportName" value="&quot;guardian&quot;"/>
    <we:property name="reportState" value="&quot;CONNECTED&quot;"/>
    <we:property name="reportUrl" value="&quot;/groups/me/reports/92c0a28e-42c1-4780-ab3d-619d2c578bb2/ReportSection?bookmarkGuid=928c3135-43e1-46b9-9f8e-d6f60d3fa280&amp;bookmarkUsage=1&amp;ctid=f345c406-5268-43b0-b19f-5862fa6833f8&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FBF4BE5-5F6A-4315-820D-DD114DC96D7C}">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WTY/aMBD9K8jntEpCwteNpbSXqkLLaqVqxWEST4J3jR05DoUi/nvHTra7S1vRE+2BU+yZ5/F786H4wLioKwn7L7BBNmE3Wj9twDz1IhYw9dYWR6M8StO8GEYhJDFPhuMxoXRlhVY1mxyYBVOivRd1A9IFJOPDKmAg5QJKtytA1hiwCk2tFUjxHVswuaxp8Bgw3FVSG3AhlxYsurBbgtOeqETv+3Qj5FZscYm5ba23WGlju30R56N+mieDMMuyAY+SpD+iM3Xr9TTP492lnthMKwtCEQFnC3EwLqIoTiEa9ocIYZp7bCGk7SDZfr6rDOmmbOwrl74ZqSi1ETlI5vUZrFs5BzbTstn41fyNfakbk+MtFt6lrLB7inS3xt6nBgwXoHrvessmeyQNvalBqNmRkrcwmlLrsa+d3rfW32a0tsjZJDwGP+lN+RZUTtZTbtOyNFiC7bbzf0X8Y6O6Qqe/6liRpRaqlF0jvVTurpXHtWrsbA3Gulb1oV2d6Jg2HM3N3pfqgzDP3RQHJ5L+yzwcV89jQEceX/V2122trIuxWx2dP02icR9jnubYD7OYD7NReB2P63hcx8OPR8YB4wzH8TgLo6Sgfw0/Px5/7L/LkO99RTC/GZCzjWUhkzjf/WVXRadddVl1vkAO98KVbZDeMm6hG1tXkOMCFHreVRtMoMdRVUBxlxW/Nu77WVBB26Tcg2xcPvzLh/lr/GU/ANV+Ap95CQAA&quot;"/>
    <we:property name="creatorSessionId" value="&quot;0da5f13d-a019-4316-ae00-1953b48b524f&quot;"/>
    <we:property name="creatorTenantId" value="&quot;f345c406-5268-43b0-b19f-5862fa6833f8&quot;"/>
    <we:property name="creatorUserId" value="&quot;1003200158F49315&quot;"/>
    <we:property name="datasetId" value="&quot;99284e6f-17b0-4531-af45-8e9aaf77276b&quot;"/>
    <we:property name="embedUrl" value="&quot;/reportEmbed?reportId=92c0a28e-42c1-4780-ab3d-619d2c578bb2&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1WTW/bMAz9K4bO3uCPOF+3NMt26NoGSVFgGIKBtmlHrSIZspwlK/LfR8nu0nUbcus2ICdLJEW990jCemQ5rysB+2vYIBuzC6UeNqAfvJD5THa2m5vLq8ni8sv15GpGZlUZrmTNxo/MgC7R3PG6AWEzkPHzymcgxBxKuytA1OizCnWtJAj+Ddtgchnd4MFnuKuE0mBTLg0YtGm3FE57ujt8G9ONkBm+xSVmprUusFLadPsiyoZxkvX6QZqm/Tzs9eIhnalbr4N5Ot5e6oBNlTTAJQGwtgD7oyIMowTCQTxACJLMxRZcmC4k3c92lSbepMa+snpNiUWpNM9AMMdPY93SeWRTJZqNW81+si9VozNcYOFc0nCzp0y3a/Q+NKBzDtJ74y2b9J44eBONULMDiTfXiqR1sc+dzrdWX6e0NpizcXDwf8Cb5FuQGVlfYpuUpcYSTLed/S3g7xvZFTr5lceKLDWXpega6Vi525ZermRjpmvQxraqS23rRMeUzlFf7F2p3nH91E2R/4LSP6nDYfU0BnTk/llvd93W0no1dKuD9Se9cBRjlCcZxkEa5YN0GJzH4zwe5/Fw45HmgFGKo2iUBmGvoH9Nfno8/th/rwPe+4SgfzMgJxvLQCpwtvuPu+pI/dhawaEtprUeebEN0rvHLlRj6goynINEx7Fqc3N0cVRBkLlV0K21/X7kVPxWwDsQjdXOvZKYu4Q05STkiQP27cQcLAfuO54vuC7GCQAA&quot;"/>
    <we:property name="isFiltersActionButtonVisible" value="true"/>
    <we:property name="isFooterCollapsed" value="true"/>
    <we:property name="pageDisplayName" value="&quot;Page 2&quot;"/>
    <we:property name="pageName" value="&quot;ReportSectionf2c835c460bbb6d14438&quot;"/>
    <we:property name="pptInsertionSessionID" value="&quot;5475CF72-0B10-4012-AC5A-458AEF7CE2B6&quot;"/>
    <we:property name="reportEmbeddedTime" value="&quot;2023-03-21T10:28:22.468Z&quot;"/>
    <we:property name="reportName" value="&quot;guardian&quot;"/>
    <we:property name="reportState" value="&quot;CONNECTED&quot;"/>
    <we:property name="reportUrl" value="&quot;/groups/me/reports/92c0a28e-42c1-4780-ab3d-619d2c578bb2/ReportSectionf2c835c460bbb6d14438?bookmarkGuid=28d8eac7-c6ac-4283-9b86-0ec8dbb7f5af&amp;bookmarkUsage=1&amp;ctid=f345c406-5268-43b0-b19f-5862fa6833f8&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B63091C0-B56A-4CFD-91C2-720E5B95264A}">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1UTW/bMAz9K4HOxuaPZG56a7Nsl2EIkqBYMeTASLSjRpEMWc7iBf7vo2R3a7YBBYoOmC82Hx/Fxw/rzISsKwXtZzggu2a3xuwPYPejhEVMX2Ipx3E+wQzz6VTkmMZ5CsQylZNG1+z6zBzYEt2drBtQ/kACv24iBkotoPRWAarGiFVoa6NBye/Yk8nlbINdxPBUKWPBH7ly4NAfeyQ62SQleZNRRuBOHnGF3PXoEitj3WAn2dU4T9I0hjiNt3HMkzimmLr3BpnP833SIGxmtAOpSYDHcoHAC4HZNMYiz/h2IoLAQio3ULbt/FRZqpu60Va+fTfiCJqjYKE4i3Vfy5ndlKXFEtxgzi+cM6Oaw1/wlWksxyUWwaWddC3lWO9w9LEBKyTo0RL0XuqSddTOhTXU7MD56a+5sfjWl+kZHxo99DH25s58m1mkxgsPRM9X8fpCiWzb0RqsLAr2p6YNITWFqWF3fg1r3UutOTgax2wH1vn93D7QpP1wKNBYgfa2DfN5L+3jCqXRb+r/w9l0m8fNp8CHJ+v8JVTzz+ew6byfI2RJUeTvRDGBIhnDBK5e/gu8vugBHt0j2Jcsj4Otwvnpcm/C8xRhB6Sbzn+YxtUVcFyAxlBy1WuRGHhULmjhc4dv69+fJHWqT30HqvFZw73IQhrf5u4HC2s4F5cFAAA=&quot;"/>
    <we:property name="creatorSessionId" value="&quot;b2e11c0d-4014-4c29-a6ba-801424e5255e&quot;"/>
    <we:property name="creatorTenantId" value="&quot;f345c406-5268-43b0-b19f-5862fa6833f8&quot;"/>
    <we:property name="creatorUserId" value="&quot;1003200158F49315&quot;"/>
    <we:property name="datasetId" value="&quot;99284e6f-17b0-4531-af45-8e9aaf77276b&quot;"/>
    <we:property name="embedUrl" value="&quot;/reportEmbed?reportId=92c0a28e-42c1-4780-ab3d-619d2c578bb2&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81UUW/aMBD+K8jP0ZZAGR1vlLE9dG0RoErThKYjOQcXY0cXh5Gh/PeenXRrt0k8VWpeYt+d777vu7NPIlNloaG+hT2KsbiydrcH2vUSEQnT2e7urm8mi+sft5ObGZtt4ZQ1pRifhAPK0d2rsgLtM7Dx+zoSoPUccr+ToEuMRIFUWgNa/cI2mF2OKmwigcdCWwKfcunAoU974HDec+3k3YArQurUAZeYuta6wMKS6/bJ4PJilPT7McT9eBPHaRLHfKZsvQHm+XhfNACbWuNAGQbgbaMMIZUZDj7GKEeDdDPMAkCptOtCNvXsWBDzZjXqwus1yQ5gUsxEIEdYtlxOYmp1tQ+r2Qv70laU4gJlcBmnXM1pVlvsfamAMgWmtwCzUyYXDSs2J8t6hhgOprq3AlJSBt/W/pwSsoyZGMdNdB7TJM8Jc3DddvbKgH/7y9QSvvfS+4jPlel6G//LYs2WknPpbnb+NGvVktPcr+kWyPnh3Dxwm31n+JSlDOmqDs35pOhpfvrRX3zeoAjN+mns+eDDs1mesiy5pZbUq0/UuvH+FGGQSDn6kMkhyOQChnD5lq5BZ+59Q6D/XIOzA+Rgo3F2fDk+4XtuEXvk184vbOXKAlKcg8FAuWixKAxxTBdM5muHNfn/V8VKtaXvQVe+angbRSjCaBRDOHPAv5giwPJtaR4BiIg077wFAAA=&quot;"/>
    <we:property name="isFiltersActionButtonVisible" value="true"/>
    <we:property name="isFooterCollapsed" value="true"/>
    <we:property name="pageDisplayName" value="&quot;Page 3&quot;"/>
    <we:property name="pageName" value="&quot;ReportSection138471220a020b00c100&quot;"/>
    <we:property name="pptInsertionSessionID" value="&quot;5475CF72-0B10-4012-AC5A-458AEF7CE2B6&quot;"/>
    <we:property name="reportEmbeddedTime" value="&quot;2023-03-23T12:51:21.767Z&quot;"/>
    <we:property name="reportName" value="&quot;guardian&quot;"/>
    <we:property name="reportState" value="&quot;CONNECTED&quot;"/>
    <we:property name="reportUrl" value="&quot;/groups/me/reports/92c0a28e-42c1-4780-ab3d-619d2c578bb2/ReportSection138471220a020b00c100?bookmarkGuid=0987e01f-bb8b-432b-a73d-ef69b3d0806a&amp;bookmarkUsage=1&amp;ctid=f345c406-5268-43b0-b19f-5862fa6833f8&amp;fromEntryPoint=export&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E0E4596E-B848-4E0A-85AA-D93FBE26EFD7}">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1U32vbMBD+V4xgsIHZ7Nqxk761WbqXUUJSysbIw9k6O2oUychylqzkf+9JdrdmGxRKGfOLfd99p/vuh3XPuGgbCYdr2CI7Z5dab7ZgNkHMQqZOsTSJcx5PKswxgiypkiyviKUbK7Rq2fk9s2BqtLei7UC6Awn8tgoZSDmH2lkVyBZD1qBptQIpfmBPJpc1HR5DhvtGagPuyKUFi+7YHdHJJinx+4QyQmnFDpdY2h5dYKONHewE0vEkhTyLU55Vo6qI4gnFtL3Xy3ye75J6YVOtLAhFAhwWj6IySguYQDqKsyjJAbjDKyHtQCkOs31jqG7qxqFx7bvgO1AlcuaLM9j2tdyzi7o2WIMdzNmJc6plt/0LvtSdKXGBlXcpK+yBctysMfjUgeECVLAAtRGqZkdq59xoarbn/PS3pTb4IY4iz7jq1NDHyJlr/X1qkBrPHRA+X8XrC71eLoMrRF5AuQnevnnH/tS1IqSlUDnsz6+B3fRy2xIsjWS6BmPdjhZ3NG03IArUhqO5PPgZfRTmcY3Owt8q+A/nc1w9bj8F3j1Z6S++mn8yi9XRcbIszYtJnMXjcTqqkvKMJ9nLf4XXFz7AwVcE85IFslBInO1Pd8c/TxG2Rbrx3IfubNtAiXNQ6Etuei0CPY/KBcWRD9/GvT8L6lSf+hZk57L6+5H5NK7NxwdLvNronwUAAA==&quot;"/>
    <we:property name="creatorSessionId" value="&quot;162fd4b7-eb8f-4c05-9186-9b5dfa1a7632&quot;"/>
    <we:property name="creatorTenantId" value="&quot;f345c406-5268-43b0-b19f-5862fa6833f8&quot;"/>
    <we:property name="creatorUserId" value="&quot;1003200158F49315&quot;"/>
    <we:property name="datasetId" value="&quot;99284e6f-17b0-4531-af45-8e9aaf77276b&quot;"/>
    <we:property name="embedUrl" value="&quot;/reportEmbed?reportId=92c0a28e-42c1-4780-ab3d-619d2c578bb2&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81UbWvbMBD+K0Ew2MBsduM4Sb+lWboPXdOQlMIYYZyts6NGkYwsZ0lD/vtOsru12yBQypi/2Pfcc7rnXqwD46IqJeynsEF2zi60Xm/ArDsRC5hqsZubq+vR/OrbdHQ9IViXVmhVsfMDs2AKtHeiqkG6Ewj8ugwYSDmDwlk5yAoDVqKptAIpHrAhk8uaGo8Bw10ptQF35MKCRXfsluhkU+7ofZcyQmbFFheY2QadY6mNbe0uxINhDP0kinmS9/I0jIYUUzVeL/M03yX1wsZaWRCKBDgs6oVZGKcwhLgXJWG3D8AdngtpW0q6n+xKQ3VTN/al69eIb0FlyJkvzmDV1HJgo6IwWIBtzckz51jLevMXfKFrk+Ecc+9SVtg95bhdYedTDYYLUJ05qLVQBTtSO2dGU7M956e/yrTBD1EYesZlrdo+hs5c6e9jg9R47oDgdBWvL3S6WHQuEXkK2brz9s079qeuJSEVhcp2f34N7LaRK2lm4xUY6xY0vadRu+lQlDYczcXeD+ijMI87dBb8Jv8/HM5x+bj6FHj/ZJ/H1JZCm6aofzKP5dFxkiTup8MoiQaDuJd3szPeTV7+O7y+8BbufEEwL1kiC6nEye75CvnnKcI2SLee+9C1rUrIcAYKfcllo0Wg51G5oDjy9tu492dBnWpS34GsXVZ/RzKfhNQIknAiwN2czMtyYzn+AMf4dZfEBQAA&quot;"/>
    <we:property name="isFiltersActionButtonVisible" value="true"/>
    <we:property name="isFooterCollapsed" value="true"/>
    <we:property name="pageDisplayName" value="&quot;Page 4&quot;"/>
    <we:property name="pageName" value="&quot;ReportSection3a4894a7614d6f5fb019&quot;"/>
    <we:property name="pptInsertionSessionID" value="&quot;5475CF72-0B10-4012-AC5A-458AEF7CE2B6&quot;"/>
    <we:property name="reportEmbeddedTime" value="&quot;2023-03-23T12:52:16.180Z&quot;"/>
    <we:property name="reportName" value="&quot;guardian&quot;"/>
    <we:property name="reportState" value="&quot;CONNECTED&quot;"/>
    <we:property name="reportUrl" value="&quot;/groups/me/reports/92c0a28e-42c1-4780-ab3d-619d2c578bb2/ReportSection3a4894a7614d6f5fb019?bookmarkGuid=28098cd8-ed2b-4b1e-8c43-cc13c19171da&amp;bookmarkUsage=1&amp;ctid=f345c406-5268-43b0-b19f-5862fa6833f8&amp;fromEntryPoint=export&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28CE7ABC-6F66-41EF-88A3-8C8A1C92730B}">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aUW/bNhD+K4Ze+iIIpERRUt5aNxuCpW0QB30ZgoEWT44WWRIoKotn5L/vSNuJk2VyB9jmBtiAYYo8kR9PvPvudF56suzaSiy+ijl4Z96nprmfC3U/op7v1a/7CI95IikjkiWSAQ2zLEKpptVlU3fe2dLTQs1Afy+7XlRmQuz89db3RFVdiZm5KkTVge+1oLqmFlX5J6yEcUirHp58Dx7bqlHCTDnRQoOZ9gHF8Rqh0MCsKHJdPsAEcr3qvYa2UXp9HXHKWEh5AWkSA4+pYATv6VajFuZuebOoBTZuai3KGgGYvul0KuOMEsmLmE55nBZgZYuy0huRxfljq3DfqI1Fa9Q3xl3MGlXmovLs/hR0q+0svXFT9XPbOn/VP2l6lcM1FHao1qVe4Ey6aWPvCZV0pRpUoe27qDsc7a0mzNBd88dYAS4pvTPy5D+j+CgfRJ1j7/4h/NwLJUtRj7q8UeAKxbWo78t65mr5r5PJ6AZEfucYwzc0FrQ3VxDwPqglHkgFI+wbdbqXUGtXcNCFFMXIuhNXEMZCASqiVU3XosfpXOH4LqoeRkJKkG4NFQfVYnQjVFkULi3lJwA5Ffn9OxhusadDQ67W9PTCBzcraFpMKzh/NOw3/d0+1bMl3tMoCerTwnr/z6XaEBT13wDdp7ezYO/K2V2FX21u7KDarIw4pNDii2gtPeNEwTZhmHE8Cy1cSDP+sbY/l1Do/9DluJm3eFi6jeo2V7+URo74W4L7JtPrjUovS23cqmlaO0LZD98eC3zeH8wj2BY9Itx3iHcIccYC9tnCdQV4m6OHkIaXTmH+jcsHtRoGjEcYQhKeJYyGbjX8NgQYRE4CzuIoDDmnUUS4W+RDkcPgLoKMkJBljPKUE+r4hL8NOIaQUxJkWRKzlCYUc6vELfJ345Qh+EkaJBFhccayJOVp5Bb+++HNIP4gxFyO4zcxO4gdH/+3UdEQ9DglAaXocdKMxzFN3fucV8HUoNZpwCLKwphFIZrt86G3YcwctDDxinlt8HTrr/PqF1xfnseXWyFhZ+OYvbP/YRh6zzR6CLo7AA8dmCAO4LkP5VIP5usO4YQO4B3QqnM8aiDtJi40zFfmW5pnWeoSulNWcspKTlnJKSs5ZSWnrOSUlZyyErdZie89GJn1G1SCsiuG9XyPrtkLm6GhB/yNNq4X22ztzGJsx2uXgE1ubIwGxLSTzYHFdrp6+ObO7FmZZhWywWeiJ6tOlso0goREPMqnjGSyILZOeqQypBK1bOa/9XVpC7PY57YmuRPP8QuUOyEdsVq5E8uxS5c/BOiIdcydeBwWNXdiO3KFcyceF+XOnaCc1D53H6sjF0J/yO7+N1XRf2kZljqNxAs0bw5qZomz6XXXihyuRA0WZruaxr6NsK8acTGQ67b6hyDC/rnJW7/MxM9fgcktLlwlAAA=&quot;"/>
    <we:property name="creatorSessionId" value="&quot;81fb6ce2-be4d-477b-883a-41bd7c1a1294&quot;"/>
    <we:property name="creatorTenantId" value="&quot;f345c406-5268-43b0-b19f-5862fa6833f8&quot;"/>
    <we:property name="creatorUserId" value="&quot;1003200158F49315&quot;"/>
    <we:property name="datasetId" value="&quot;99284e6f-17b0-4531-af45-8e9aaf77276b&quot;"/>
    <we:property name="embedUrl" value="&quot;/reportEmbed?reportId=92c0a28e-42c1-4780-ab3d-619d2c578bb2&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9WX32/aMBDH/5XIz2gi40cpb5SxaeoKCFBfpqq6xBfqYezIdhgM8b/vbOiqTZPSSVWsPWHfnX0fH/F95SPjwpYSDlPYIhuyG603WzCbJGUtpi622ez2brS4fZyO7iZk1qUTWlk2PDIHZo3uXtgKpN+BjF8fWgyknMPazwqQFlusRGO1Ail+4DmYXM5UeGox3JdSG/BbLh049NvuKJzmlDt916GMkDuxwyXm7mxdYKmNu8w7/bTbfZ/2Cxxc9bDfS6HbpjX27A2Y9fE+aQAba+VAKALwtizLeO86bfN+0Uuzfm9QYIgthHTPIYfJvjR0bqrGofT1GtMp1tqIHCQL5zNoz8c5srGW1TaMJr/Zl7oyOS6wCC7lhDvQTk6XPXaiIs2NphIG22dlyVuFSnjXk/4+NkgpORu2T61fFCO+A5WT9e0RPlVguACV2FwbjEWxALURah0r/XS5TFYI+VNkhhldFrpvsRBoHSpOH6TBhGyJdRVH5WLhUAspiiS0k1gIYzBIhSiNtiV1HBuL4x5khQlwjjzuRSWnOSQrMKIoYt6Uj4g8g3zzF4YHsli6yPIiTy96sDqjOcgkTvZe/bJv4V8dHmmNNhzNzSF0/w/CPAtU2voD9C27HcGSqzvggw5etTv9Tp5129e8aGODymRAcb19rJQIWk22uDJVy9O8ZtUiNShgtSxNq9mrgBqUtlqeiDpXy9aw6NXyxFDAWqgoclj/WTWsja+6d/+NUP7rabx0nnzICxvbIj1h/UBXzpaQ4xwUBs7yvI/AEEdVp2y+CmFs/O8X4XyH8sPweVHG8OBlIQnVRVAxahb4ZzALWAHuJy1o1HeRDwAA&quot;"/>
    <we:property name="isFiltersActionButtonVisible" value="true"/>
    <we:property name="pageDisplayName" value="&quot;Page 5&quot;"/>
    <we:property name="pageName" value="&quot;ReportSection36144216fe875e651a40&quot;"/>
    <we:property name="pptInsertionSessionID" value="&quot;5475CF72-0B10-4012-AC5A-458AEF7CE2B6&quot;"/>
    <we:property name="reportEmbeddedTime" value="&quot;2023-03-23T12:35:58.280Z&quot;"/>
    <we:property name="reportName" value="&quot;billigence&quot;"/>
    <we:property name="reportState" value="&quot;CONNECTED&quot;"/>
    <we:property name="reportUrl" value="&quot;/groups/me/reports/92c0a28e-42c1-4780-ab3d-619d2c578bb2/ReportSection36144216fe875e651a40?bookmarkGuid=7e9fecd4-621b-463f-a236-30e1b864ebac&amp;bookmarkUsage=1&amp;ctid=f345c406-5268-43b0-b19f-5862fa6833f8&amp;fromEntryPoint=export&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2AF6D8DA-6A40-4EB0-B9E5-C256661EDABF}">
  <we:reference id="wa200003233" version="2.0.0.3" store="en-US" storeType="OMEX"/>
  <we:alternateReferences>
    <we:reference id="WA200003233" version="2.0.0.3" store="WA200003233" storeType="OMEX"/>
  </we:alternateReferences>
  <we:properties>
    <we:property name="pptInsertionSessionID" value="&quot;5475CF72-0B10-4012-AC5A-458AEF7CE2B6&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CC5CA17D-B49E-442B-9F62-0D4474FD8CBD}">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1YUU/bMBD+K5GfNqlCTQK04a103TRpmiqKkKYJoUt8ST1SO7Kd0g7x33d2ygaoo0VjIX1I4/PZ992Xs/3Jt4wLU5Ww/goLZCfsVKnrBejrIGQ9Jh/b4ixJcoj7PMkgDLNDDPOEvFRlhZKGndwyC7pAeyFMDaWbkIzfGQ7DOIrIPR8MEY6TCAaH7LLHoCynUDifHEqDPVahNkpCKX5iMwV1WV3jXY/hqiqVBhdoZsGiC7Ykd2oTwPAgJhyQWbHEGWa2sZ5hpbTdtIcJ8DzqQ5jx/lHKB3EyGNIY0/R68Lv9XVAPbKykBSEJgLNtTZDsuSjtxiVdT1aVJjaIo3XlSB3xJcgMOfPJaTRNLrdsVBQaC7Cb5uRR51iV9WKLfaZqneEZ5r5LWmHXFMNgSdkgv6ql8GxZgeYKNIIJ3kXv2R0xO9WKePfuszr9Qf7BGchr3/exlhsyQ9ecq5sxjaUJ2Un/rtflVD7VoLkAGZhMaXyVZP4v9USSyQXy4EbYeXCOkM2FLFjnkWY0p8FncY7JVCgtMijbhTqZzrpIoIU8D/xe1k3a6NVUNMB0E97F6Pmv+nblJq1eB+egRZ53se4eL9yRMRTgoJtU3p9EI3LYgvCSLIa2x3KjE/4czOcNcAtpiZOVEyd+IncG0xilOerTtT+GPwh9rxTC3pMcuntuUepkiiMIo2NSHEeD4XGUpjw+/AfB8bKEMlikWvACmySueP40h28IuqWy2g3mLxX06otxN5KpxmU3kIznIIu2zuzdcD5LQ761r/FO8LNlEb45pge7d6vq8GXI9lCDreFqSf3tQdCegq/FnWgfgdcanF2Crr2KcQKuG1AeLqp9lFprwH7fDbyGIvO/hxa2QF34yx1VW1NBhlOQ6FVM1WAQ2Fy5rCqQ3MX279r9fxEkfprQF1DWLqq/WGI+zKV7/AJfUHhC7hIAAA==&quot;"/>
    <we:property name="creatorSessionId" value="&quot;a39ee8c9-9733-4ba2-b7bd-79baff4cca8e&quot;"/>
    <we:property name="creatorTenantId" value="&quot;f345c406-5268-43b0-b19f-5862fa6833f8&quot;"/>
    <we:property name="creatorUserId" value="&quot;1003200158F49315&quot;"/>
    <we:property name="datasetId" value="&quot;99284e6f-17b0-4531-af45-8e9aaf77276b&quot;"/>
    <we:property name="embedUrl" value="&quot;/reportEmbed?reportId=92c0a28e-42c1-4780-ab3d-619d2c578bb2&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81WS2/aQBD+K9aeWsmKsEnL4+ZQ2kOaBAHiUkVosMdmy7Jr7a4JLuK/Z3btqE0VJZc+zIWd2Xl834fxzIll3JQC6lvYIxuzK6V2e9C7IGIhk63v7u76Jplfr2+Tmym5VWm5koaNT8yCLtCuuKlAuArk/HYfMhBiBoWzchAGQ1aiNkqC4D+wCaYrqys8hwyPpVAaXMmFBYuu7IHCyabe0UWfOkJq+QEXmNrGO8dSadvawxFkedyDKM16HzbZoD8aDCnHNLce5tvxrqkHNlHSApcEwPlwGPXjOL3EfDBE+DiKYXDp/DkXtg3Z1NNjqYk3qVGXTq8kO4BMMWOenEbTcDmxpCg0FmBbc/rscqJEtX/Bv1CVTnGOub+SltuaehgUxAazdSW5V8tyNGvQCCZ4F79nZ1J2phXp7sMX1eY7xQdzkDt/97mSrZiRM7fqYUK5VJCNe+ewy1S+VKAzDjIwqdL4R8j8XelJJJNzzIIHbrfBEiHdclmwziNNqabBV3FOyFUozVMQ/xbqdLboooAW8jzw77JuykZHU1KC6Sa8VfL6r/r/HjdpdR0sQfM87+Jz9/yPmxhDDS66KeXTJEoo4AWE9+Qx9HoU7Z7wczAvG+AWNgKnR7eG+EJuBlOO0hnqq9qP4U9cP20Kcfgbh+7OLaLuPr/yYnuk9codVGVNCSnOQKLnWDaFOTZryrEEmTkF/Vm776+cNpRGwBWIymnnlzHmm5CmnIR8I8GtaMzD8uAeAX+X3QUtCgAA&quot;"/>
    <we:property name="isFiltersActionButtonVisible" value="true"/>
    <we:property name="isFooterCollapsed" value="true"/>
    <we:property name="pageDisplayName" value="&quot;Page 7&quot;"/>
    <we:property name="pageName" value="&quot;ReportSection89adf20a1cd05bd73978&quot;"/>
    <we:property name="pptInsertionSessionID" value="&quot;5475CF72-0B10-4012-AC5A-458AEF7CE2B6&quot;"/>
    <we:property name="reportEmbeddedTime" value="&quot;2023-03-23T13:08:26.554Z&quot;"/>
    <we:property name="reportName" value="&quot;billigence&quot;"/>
    <we:property name="reportState" value="&quot;CONNECTED&quot;"/>
    <we:property name="reportUrl" value="&quot;/groups/me/reports/92c0a28e-42c1-4780-ab3d-619d2c578bb2/ReportSection89adf20a1cd05bd73978?bookmarkGuid=267f7d32-8418-425c-82fd-1451aeb2911b&amp;bookmarkUsage=1&amp;ctid=f345c406-5268-43b0-b19f-5862fa6833f8&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 2013 - 2022</Template>
  <TotalTime>7027</TotalTime>
  <Words>757</Words>
  <Application>Microsoft Office PowerPoint</Application>
  <PresentationFormat>Widescreen</PresentationFormat>
  <Paragraphs>127</Paragraphs>
  <Slides>26</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Constantia</vt:lpstr>
      <vt:lpstr>Courier New</vt:lpstr>
      <vt:lpstr>georgia</vt:lpstr>
      <vt:lpstr>Grandview Display</vt:lpstr>
      <vt:lpstr>Wingdings</vt:lpstr>
      <vt:lpstr>Office Theme</vt:lpstr>
      <vt:lpstr>The Guardian Ranking  2013-2015</vt:lpstr>
      <vt:lpstr>Technologies and Instruments</vt:lpstr>
      <vt:lpstr>The Guardian Ranking</vt:lpstr>
      <vt:lpstr>The Guardian – Subject Areas</vt:lpstr>
      <vt:lpstr>Data Information</vt:lpstr>
      <vt:lpstr>Data preprocessing</vt:lpstr>
      <vt:lpstr>PowerPoint Presentation</vt:lpstr>
      <vt:lpstr>Top 200 QS World University Rankings</vt:lpstr>
      <vt:lpstr>PowerPoint Presentation</vt:lpstr>
      <vt:lpstr>Subject Areas</vt:lpstr>
      <vt:lpstr>PowerPoint Presentation</vt:lpstr>
      <vt:lpstr>PowerPoint Presentation</vt:lpstr>
      <vt:lpstr>PowerPoint Presentation</vt:lpstr>
      <vt:lpstr>PowerPoint Presentation</vt:lpstr>
      <vt:lpstr>Machine Learning</vt:lpstr>
      <vt:lpstr>Linear Regression model</vt:lpstr>
      <vt:lpstr>Queen Margaret</vt:lpstr>
      <vt:lpstr>Score prediction</vt:lpstr>
      <vt:lpstr>Influential parameters</vt:lpstr>
      <vt:lpstr>Career prospects</vt:lpstr>
      <vt:lpstr>NSS Teaching + Overall</vt:lpstr>
      <vt:lpstr>Student:staff ratio</vt:lpstr>
      <vt:lpstr>PowerPoint Presentation</vt:lpstr>
      <vt:lpstr>Edinburgh Universities</vt:lpstr>
      <vt:lpstr>Queen Margaret Ranking 2013-2015</vt:lpstr>
      <vt:lpstr>Predictions with improves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Volevach, Dmitry</dc:creator>
  <cp:lastModifiedBy>Pandim .</cp:lastModifiedBy>
  <cp:revision>34</cp:revision>
  <dcterms:created xsi:type="dcterms:W3CDTF">2023-03-18T11:26:50Z</dcterms:created>
  <dcterms:modified xsi:type="dcterms:W3CDTF">2023-05-13T15:34:00Z</dcterms:modified>
</cp:coreProperties>
</file>