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Agrandir Ultra-Bold" charset="1" panose="00000A00000000000000"/>
      <p:regular r:id="rId30"/>
    </p:embeddedFont>
    <p:embeddedFont>
      <p:font typeface="Agrandir" charset="1" panose="00000500000000000000"/>
      <p:regular r:id="rId31"/>
    </p:embeddedFont>
    <p:embeddedFont>
      <p:font typeface="Agrandir Bold" charset="1" panose="00000800000000000000"/>
      <p:regular r:id="rId32"/>
    </p:embeddedFont>
    <p:embeddedFont>
      <p:font typeface="Agrandir Bold Italics" charset="1" panose="00000800000000000000"/>
      <p:regular r:id="rId33"/>
    </p:embeddedFont>
    <p:embeddedFont>
      <p:font typeface="Agrandir Italics" charset="1" panose="000005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73480" y="7511168"/>
            <a:ext cx="7309187" cy="5015929"/>
          </a:xfrm>
          <a:custGeom>
            <a:avLst/>
            <a:gdLst/>
            <a:ahLst/>
            <a:cxnLst/>
            <a:rect r="r" b="b" t="t" l="l"/>
            <a:pathLst>
              <a:path h="5015929" w="7309187">
                <a:moveTo>
                  <a:pt x="0" y="0"/>
                </a:moveTo>
                <a:lnTo>
                  <a:pt x="7309186" y="0"/>
                </a:lnTo>
                <a:lnTo>
                  <a:pt x="7309186" y="5015929"/>
                </a:lnTo>
                <a:lnTo>
                  <a:pt x="0" y="5015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14647" y="7547846"/>
            <a:ext cx="6637384" cy="4919961"/>
          </a:xfrm>
          <a:custGeom>
            <a:avLst/>
            <a:gdLst/>
            <a:ahLst/>
            <a:cxnLst/>
            <a:rect r="r" b="b" t="t" l="l"/>
            <a:pathLst>
              <a:path h="4919961" w="6637384">
                <a:moveTo>
                  <a:pt x="0" y="0"/>
                </a:moveTo>
                <a:lnTo>
                  <a:pt x="6637384" y="0"/>
                </a:lnTo>
                <a:lnTo>
                  <a:pt x="6637384" y="4919961"/>
                </a:lnTo>
                <a:lnTo>
                  <a:pt x="0" y="4919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68416" y="7559152"/>
            <a:ext cx="2841277" cy="4919961"/>
          </a:xfrm>
          <a:custGeom>
            <a:avLst/>
            <a:gdLst/>
            <a:ahLst/>
            <a:cxnLst/>
            <a:rect r="r" b="b" t="t" l="l"/>
            <a:pathLst>
              <a:path h="4919961" w="2841277">
                <a:moveTo>
                  <a:pt x="0" y="0"/>
                </a:moveTo>
                <a:lnTo>
                  <a:pt x="2841278" y="0"/>
                </a:lnTo>
                <a:lnTo>
                  <a:pt x="2841278" y="4919961"/>
                </a:lnTo>
                <a:lnTo>
                  <a:pt x="0" y="49199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27846" y="7492118"/>
            <a:ext cx="5285756" cy="4281462"/>
          </a:xfrm>
          <a:custGeom>
            <a:avLst/>
            <a:gdLst/>
            <a:ahLst/>
            <a:cxnLst/>
            <a:rect r="r" b="b" t="t" l="l"/>
            <a:pathLst>
              <a:path h="4281462" w="5285756">
                <a:moveTo>
                  <a:pt x="0" y="0"/>
                </a:moveTo>
                <a:lnTo>
                  <a:pt x="5285756" y="0"/>
                </a:lnTo>
                <a:lnTo>
                  <a:pt x="5285756" y="4281462"/>
                </a:lnTo>
                <a:lnTo>
                  <a:pt x="0" y="4281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60579" y="-3750429"/>
            <a:ext cx="5077177" cy="6488406"/>
          </a:xfrm>
          <a:custGeom>
            <a:avLst/>
            <a:gdLst/>
            <a:ahLst/>
            <a:cxnLst/>
            <a:rect r="r" b="b" t="t" l="l"/>
            <a:pathLst>
              <a:path h="6488406" w="5077177">
                <a:moveTo>
                  <a:pt x="0" y="0"/>
                </a:moveTo>
                <a:lnTo>
                  <a:pt x="5077177" y="0"/>
                </a:lnTo>
                <a:lnTo>
                  <a:pt x="5077177" y="6488406"/>
                </a:lnTo>
                <a:lnTo>
                  <a:pt x="0" y="6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3883" y="-2143062"/>
            <a:ext cx="7258051" cy="4881039"/>
          </a:xfrm>
          <a:custGeom>
            <a:avLst/>
            <a:gdLst/>
            <a:ahLst/>
            <a:cxnLst/>
            <a:rect r="r" b="b" t="t" l="l"/>
            <a:pathLst>
              <a:path h="4881039" w="7258051">
                <a:moveTo>
                  <a:pt x="0" y="0"/>
                </a:moveTo>
                <a:lnTo>
                  <a:pt x="7258051" y="0"/>
                </a:lnTo>
                <a:lnTo>
                  <a:pt x="7258051" y="4881039"/>
                </a:lnTo>
                <a:lnTo>
                  <a:pt x="0" y="48810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99706" y="-2143062"/>
            <a:ext cx="6635945" cy="4918894"/>
          </a:xfrm>
          <a:custGeom>
            <a:avLst/>
            <a:gdLst/>
            <a:ahLst/>
            <a:cxnLst/>
            <a:rect r="r" b="b" t="t" l="l"/>
            <a:pathLst>
              <a:path h="4918894" w="6635945">
                <a:moveTo>
                  <a:pt x="0" y="0"/>
                </a:moveTo>
                <a:lnTo>
                  <a:pt x="6635945" y="0"/>
                </a:lnTo>
                <a:lnTo>
                  <a:pt x="6635945" y="4918894"/>
                </a:lnTo>
                <a:lnTo>
                  <a:pt x="0" y="4918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59821" y="-3750429"/>
            <a:ext cx="5172062" cy="6526261"/>
          </a:xfrm>
          <a:custGeom>
            <a:avLst/>
            <a:gdLst/>
            <a:ahLst/>
            <a:cxnLst/>
            <a:rect r="r" b="b" t="t" l="l"/>
            <a:pathLst>
              <a:path h="6526261" w="5172062">
                <a:moveTo>
                  <a:pt x="0" y="0"/>
                </a:moveTo>
                <a:lnTo>
                  <a:pt x="5172062" y="0"/>
                </a:lnTo>
                <a:lnTo>
                  <a:pt x="5172062" y="6526261"/>
                </a:lnTo>
                <a:lnTo>
                  <a:pt x="0" y="65262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432622"/>
            <a:ext cx="16230600" cy="201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9"/>
              </a:lnSpc>
              <a:spcBef>
                <a:spcPct val="0"/>
              </a:spcBef>
            </a:pPr>
            <a:r>
              <a:rPr lang="en-US" b="true" sz="10099" spc="100">
                <a:solidFill>
                  <a:srgbClr val="9274C9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MEDIA PLATFORMS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843211" y="5452570"/>
            <a:ext cx="4601578" cy="885647"/>
            <a:chOff x="0" y="0"/>
            <a:chExt cx="6135438" cy="118086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6135438" cy="1180862"/>
              <a:chOff x="0" y="0"/>
              <a:chExt cx="1341542" cy="25820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41542" cy="258201"/>
              </a:xfrm>
              <a:custGeom>
                <a:avLst/>
                <a:gdLst/>
                <a:ahLst/>
                <a:cxnLst/>
                <a:rect r="r" b="b" t="t" l="l"/>
                <a:pathLst>
                  <a:path h="258201" w="1341542">
                    <a:moveTo>
                      <a:pt x="77515" y="0"/>
                    </a:moveTo>
                    <a:lnTo>
                      <a:pt x="1264027" y="0"/>
                    </a:lnTo>
                    <a:cubicBezTo>
                      <a:pt x="1284585" y="0"/>
                      <a:pt x="1304301" y="8167"/>
                      <a:pt x="1318838" y="22704"/>
                    </a:cubicBezTo>
                    <a:cubicBezTo>
                      <a:pt x="1333375" y="37241"/>
                      <a:pt x="1341542" y="56957"/>
                      <a:pt x="1341542" y="77515"/>
                    </a:cubicBezTo>
                    <a:lnTo>
                      <a:pt x="1341542" y="180686"/>
                    </a:lnTo>
                    <a:cubicBezTo>
                      <a:pt x="1341542" y="223496"/>
                      <a:pt x="1306837" y="258201"/>
                      <a:pt x="1264027" y="258201"/>
                    </a:cubicBezTo>
                    <a:lnTo>
                      <a:pt x="77515" y="258201"/>
                    </a:lnTo>
                    <a:cubicBezTo>
                      <a:pt x="56957" y="258201"/>
                      <a:pt x="37241" y="250034"/>
                      <a:pt x="22704" y="235497"/>
                    </a:cubicBezTo>
                    <a:cubicBezTo>
                      <a:pt x="8167" y="220960"/>
                      <a:pt x="0" y="201244"/>
                      <a:pt x="0" y="180686"/>
                    </a:cubicBezTo>
                    <a:lnTo>
                      <a:pt x="0" y="77515"/>
                    </a:lnTo>
                    <a:cubicBezTo>
                      <a:pt x="0" y="34705"/>
                      <a:pt x="34705" y="0"/>
                      <a:pt x="77515" y="0"/>
                    </a:cubicBezTo>
                    <a:close/>
                  </a:path>
                </a:pathLst>
              </a:custGeom>
              <a:solidFill>
                <a:srgbClr val="F6D674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341542" cy="2963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608202" y="99611"/>
              <a:ext cx="4919035" cy="888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58"/>
                </a:lnSpc>
                <a:spcBef>
                  <a:spcPct val="0"/>
                </a:spcBef>
              </a:pPr>
              <a:r>
                <a:rPr lang="en-US" sz="3613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CSPT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068317" y="6785222"/>
            <a:ext cx="12151366" cy="706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8"/>
              </a:lnSpc>
              <a:spcBef>
                <a:spcPct val="0"/>
              </a:spcBef>
            </a:pPr>
            <a:r>
              <a:rPr lang="en-US" sz="361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Hannah Aurora Busto | Jaser Galang | Josh Ziemenn Tan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9376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9274C9"/>
                </a:solidFill>
                <a:latin typeface="Agrandir Bold"/>
                <a:ea typeface="Agrandir Bold"/>
                <a:cs typeface="Agrandir Bold"/>
                <a:sym typeface="Agrandir Bold"/>
              </a:rPr>
              <a:t>YOUTUBE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03198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F9978"/>
                </a:solidFill>
                <a:latin typeface="Agrandir Bold"/>
                <a:ea typeface="Agrandir Bold"/>
                <a:cs typeface="Agrandir Bold"/>
                <a:sym typeface="Agrandir Bold"/>
              </a:rPr>
              <a:t>NETFLIX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10435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6D674"/>
                </a:solidFill>
                <a:latin typeface="Agrandir Bold"/>
                <a:ea typeface="Agrandir Bold"/>
                <a:cs typeface="Agrandir Bold"/>
                <a:sym typeface="Agrandir Bold"/>
              </a:rPr>
              <a:t>SPOTIFY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1405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digital music service offering millions of songs and podcasts.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346" y="7298055"/>
            <a:ext cx="3899665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 video-sharing platform with a wide range of content from creators.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4168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subscription-based platform for movies and TV series.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42939" y="562610"/>
            <a:ext cx="8602123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31A1E0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STREAMING MEDIA PLATFORMS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3800" y="1926756"/>
            <a:ext cx="11840400" cy="174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32">
                <a:solidFill>
                  <a:srgbClr val="31A1E0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THESE PLATFORMS PROVIDE ON-DEMAND OR LIVE STREAMING CONTENT SUCH AS VIDEOS, MUSIC, OR GAMES.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9376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9274C9"/>
                </a:solidFill>
                <a:latin typeface="Agrandir Bold"/>
                <a:ea typeface="Agrandir Bold"/>
                <a:cs typeface="Agrandir Bold"/>
                <a:sym typeface="Agrandir Bold"/>
              </a:rPr>
              <a:t>BBC NEWS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03198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F9978"/>
                </a:solidFill>
                <a:latin typeface="Agrandir Bold"/>
                <a:ea typeface="Agrandir Bold"/>
                <a:cs typeface="Agrandir Bold"/>
                <a:sym typeface="Agrandir Bold"/>
              </a:rPr>
              <a:t>CNN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39768" y="5765020"/>
            <a:ext cx="4048865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31A1E0"/>
                </a:solidFill>
                <a:latin typeface="Agrandir Bold"/>
                <a:ea typeface="Agrandir Bold"/>
                <a:cs typeface="Agrandir Bold"/>
                <a:sym typeface="Agrandir Bold"/>
              </a:rPr>
              <a:t>GOOGLE NEWS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1405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An aggregator that compiles news articles from various sources.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346" y="7298055"/>
            <a:ext cx="3899665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global news platform covering politics, business, and world events.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4168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news outlet delivering real-time updates and in-depth analysis.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73248" y="562610"/>
            <a:ext cx="9741503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6D674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 NEWS &amp; INFORMATION PLATFORMS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3800" y="1926756"/>
            <a:ext cx="11840400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32">
                <a:solidFill>
                  <a:srgbClr val="F6D674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THESE PLATFORMS PROVIDE NEWS ARTICLES, UPDATES, AND INFORMATION ON VARIOUS TOPICS.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9376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9274C9"/>
                </a:solidFill>
                <a:latin typeface="Agrandir Bold"/>
                <a:ea typeface="Agrandir Bold"/>
                <a:cs typeface="Agrandir Bold"/>
                <a:sym typeface="Agrandir Bold"/>
              </a:rPr>
              <a:t>AMAZON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03198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F9978"/>
                </a:solidFill>
                <a:latin typeface="Agrandir Bold"/>
                <a:ea typeface="Agrandir Bold"/>
                <a:cs typeface="Agrandir Bold"/>
                <a:sym typeface="Agrandir Bold"/>
              </a:rPr>
              <a:t>SHOPEE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39768" y="5765020"/>
            <a:ext cx="4048865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31A1E0"/>
                </a:solidFill>
                <a:latin typeface="Agrandir Bold"/>
                <a:ea typeface="Agrandir Bold"/>
                <a:cs typeface="Agrandir Bold"/>
                <a:sym typeface="Agrandir Bold"/>
              </a:rPr>
              <a:t>LAZADA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1405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An online shopping site offering a variety of goods.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346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global online marketplace offering various products.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4168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An e-commerce platform popular in Southeast Asia.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61695" y="413551"/>
            <a:ext cx="7164610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BFDCB3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E-COMMERCE PLATFORMS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3800" y="1745643"/>
            <a:ext cx="11840400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32">
                <a:solidFill>
                  <a:srgbClr val="BFDCB3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THESE PLATFORMS ENABLE BUYING AND SELLING OF GOODS AND SERVICES ONLINE.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9376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9274C9"/>
                </a:solidFill>
                <a:latin typeface="Agrandir Bold"/>
                <a:ea typeface="Agrandir Bold"/>
                <a:cs typeface="Agrandir Bold"/>
                <a:sym typeface="Agrandir Bold"/>
              </a:rPr>
              <a:t>WHATSAPP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03198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6D674"/>
                </a:solidFill>
                <a:latin typeface="Agrandir Bold"/>
                <a:ea typeface="Agrandir Bold"/>
                <a:cs typeface="Agrandir Bold"/>
                <a:sym typeface="Agrandir Bold"/>
              </a:rPr>
              <a:t>TELEGRAM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39768" y="5765020"/>
            <a:ext cx="4048865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31A1E0"/>
                </a:solidFill>
                <a:latin typeface="Agrandir Bold"/>
                <a:ea typeface="Agrandir Bold"/>
                <a:cs typeface="Agrandir Bold"/>
                <a:sym typeface="Agrandir Bold"/>
              </a:rPr>
              <a:t>ZOOM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1405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video conferencing platform used for meetings and webinars.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346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messaging app for texting, voice, and video calls.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4168" y="7298055"/>
            <a:ext cx="3899665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secure messaging app with cloud-based storage.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951512" y="413551"/>
            <a:ext cx="12384977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F9978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MESSAGING &amp; COMMUNICATION PLATFORMS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3800" y="1745643"/>
            <a:ext cx="11840400" cy="174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32">
                <a:solidFill>
                  <a:srgbClr val="FF9978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THESE PLATFORMS ALLOW REAL-TIME COMMUNICATION THROUGH MESSAGING, VOICE, AND VIDEO CALLS.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8477" y="2425379"/>
            <a:ext cx="12411046" cy="493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59"/>
              </a:lnSpc>
              <a:spcBef>
                <a:spcPct val="0"/>
              </a:spcBef>
            </a:pPr>
            <a:r>
              <a:rPr lang="en-US" b="true" sz="8899" spc="88">
                <a:solidFill>
                  <a:srgbClr val="9274C9"/>
                </a:solidFill>
                <a:latin typeface="Agrandir Bold"/>
                <a:ea typeface="Agrandir Bold"/>
                <a:cs typeface="Agrandir Bold"/>
                <a:sym typeface="Agrandir Bold"/>
              </a:rPr>
              <a:t>ROLE AND IMPORTANCE OF MEDIA PLATFORMS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138789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49211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9211" y="-2212927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62836" y="8451840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49211" y="8457801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58117" y="-2962903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0028" y="2459246"/>
            <a:ext cx="7951365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Information Dissemination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50028" y="704850"/>
            <a:ext cx="7632867" cy="1352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5"/>
              </a:lnSpc>
              <a:spcBef>
                <a:spcPct val="0"/>
              </a:spcBef>
            </a:pPr>
            <a:r>
              <a:rPr lang="en-US" b="true" sz="6768" spc="67">
                <a:solidFill>
                  <a:srgbClr val="9274C9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KEY ROLES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732713" y="1028700"/>
            <a:ext cx="4752594" cy="8229600"/>
          </a:xfrm>
          <a:custGeom>
            <a:avLst/>
            <a:gdLst/>
            <a:ahLst/>
            <a:cxnLst/>
            <a:rect r="r" b="b" t="t" l="l"/>
            <a:pathLst>
              <a:path h="8229600" w="4752594">
                <a:moveTo>
                  <a:pt x="0" y="0"/>
                </a:moveTo>
                <a:lnTo>
                  <a:pt x="4752594" y="0"/>
                </a:lnTo>
                <a:lnTo>
                  <a:pt x="475259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4067" y="3213925"/>
            <a:ext cx="10023418" cy="278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Media platforms act as primary sources of news and information.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Fact-checking and responsible journalism are crucial for accuracy and credibility.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50028" y="5886005"/>
            <a:ext cx="7951365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Public Opinion and Awareness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4067" y="6640684"/>
            <a:ext cx="10023418" cy="333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Media platforms influence how people perceive social, political, and economic issues.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They help shape discussions on important topics like climate change, human rights, and health crises.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54070" y="736175"/>
            <a:ext cx="13574598" cy="8229600"/>
          </a:xfrm>
          <a:custGeom>
            <a:avLst/>
            <a:gdLst/>
            <a:ahLst/>
            <a:cxnLst/>
            <a:rect r="r" b="b" t="t" l="l"/>
            <a:pathLst>
              <a:path h="8229600" w="13574598">
                <a:moveTo>
                  <a:pt x="0" y="0"/>
                </a:moveTo>
                <a:lnTo>
                  <a:pt x="13574598" y="0"/>
                </a:lnTo>
                <a:lnTo>
                  <a:pt x="135745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8115" y="936817"/>
            <a:ext cx="11312269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Communication and Social Connectivity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89004"/>
            <a:ext cx="9145843" cy="333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Social media platforms connect individuals, allowing them to share ideas, collaborate, and form communities.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Real-time updates and instant messaging help people stay in touch across the globe.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98115" y="5070050"/>
            <a:ext cx="8876428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Business and Economic Growth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22237"/>
            <a:ext cx="9145843" cy="333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Businesses use media platforms for marketing, branding, and customer engagement.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Digital advertising on platforms like Google Ads and Instagram is essential for companies.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9502" y="676275"/>
            <a:ext cx="7632867" cy="147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17"/>
              </a:lnSpc>
              <a:spcBef>
                <a:spcPct val="0"/>
              </a:spcBef>
            </a:pPr>
            <a:r>
              <a:rPr lang="en-US" b="true" sz="7369" spc="73">
                <a:solidFill>
                  <a:srgbClr val="FF9978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IMPORTANCE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608417" y="1028700"/>
            <a:ext cx="12237323" cy="8229600"/>
          </a:xfrm>
          <a:custGeom>
            <a:avLst/>
            <a:gdLst/>
            <a:ahLst/>
            <a:cxnLst/>
            <a:rect r="r" b="b" t="t" l="l"/>
            <a:pathLst>
              <a:path h="8229600" w="12237323">
                <a:moveTo>
                  <a:pt x="0" y="0"/>
                </a:moveTo>
                <a:lnTo>
                  <a:pt x="12237324" y="0"/>
                </a:lnTo>
                <a:lnTo>
                  <a:pt x="122373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9502" y="2716983"/>
            <a:ext cx="7951365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Enhancing Education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3541" y="3471662"/>
            <a:ext cx="10023418" cy="278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Makes learning accessible through online courses, digital libraries, and educational videos.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Encourages continuous learning with free access to podcasts, research articles, and blogs.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3352" y="6098022"/>
            <a:ext cx="11876077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Supporting Innovation and Digital Transformation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7390" y="6852701"/>
            <a:ext cx="10023418" cy="278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Drives technological advancements in AI, augmented reality (AR), and virtual reality (VR).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Encourages creative industries like content creation, gaming, and digital art.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59593" y="1028700"/>
            <a:ext cx="6799707" cy="8229600"/>
          </a:xfrm>
          <a:custGeom>
            <a:avLst/>
            <a:gdLst/>
            <a:ahLst/>
            <a:cxnLst/>
            <a:rect r="r" b="b" t="t" l="l"/>
            <a:pathLst>
              <a:path h="8229600" w="6799707">
                <a:moveTo>
                  <a:pt x="0" y="0"/>
                </a:moveTo>
                <a:lnTo>
                  <a:pt x="6799707" y="0"/>
                </a:lnTo>
                <a:lnTo>
                  <a:pt x="67997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2136" y="3291055"/>
            <a:ext cx="7951365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Creating Career Opportunities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6175" y="4045734"/>
            <a:ext cx="10023418" cy="278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Generates jobs in journalism, digital marketing, content creation, and entertainment.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Encourages new industries like esports, streaming, and influencer marketing.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89453" y="3217710"/>
            <a:ext cx="11509094" cy="4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79"/>
              </a:lnSpc>
              <a:spcBef>
                <a:spcPct val="0"/>
              </a:spcBef>
            </a:pPr>
            <a:r>
              <a:rPr lang="en-US" b="true" sz="8699" spc="86">
                <a:solidFill>
                  <a:srgbClr val="31A1E0"/>
                </a:solidFill>
                <a:latin typeface="Agrandir Bold"/>
                <a:ea typeface="Agrandir Bold"/>
                <a:cs typeface="Agrandir Bold"/>
                <a:sym typeface="Agrandir Bold"/>
              </a:rPr>
              <a:t>CHALLENGES REGARDING MEDIA PLATFORMS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138789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49211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9211" y="-2212927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62836" y="8451840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49211" y="8457801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58117" y="-2962903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8816" y="3022789"/>
            <a:ext cx="7152753" cy="656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336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Media platforms are digital or traditional channels that facilitate the creation, distribution, and consumption of information, entertainment, and communication. These platforms enable individuals, businesses, and organizations to share content with a wide audience, influencing public opinion, culture, and commerce.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8816" y="1475019"/>
            <a:ext cx="7632867" cy="1352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5"/>
              </a:lnSpc>
              <a:spcBef>
                <a:spcPct val="0"/>
              </a:spcBef>
            </a:pPr>
            <a:r>
              <a:rPr lang="en-US" b="true" sz="6768" spc="67">
                <a:solidFill>
                  <a:srgbClr val="FF9978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DEFINITION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78195" y="1972290"/>
            <a:ext cx="8053866" cy="6342420"/>
          </a:xfrm>
          <a:custGeom>
            <a:avLst/>
            <a:gdLst/>
            <a:ahLst/>
            <a:cxnLst/>
            <a:rect r="r" b="b" t="t" l="l"/>
            <a:pathLst>
              <a:path h="6342420" w="8053866">
                <a:moveTo>
                  <a:pt x="0" y="0"/>
                </a:moveTo>
                <a:lnTo>
                  <a:pt x="8053866" y="0"/>
                </a:lnTo>
                <a:lnTo>
                  <a:pt x="8053866" y="6342420"/>
                </a:lnTo>
                <a:lnTo>
                  <a:pt x="0" y="6342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471" y="392310"/>
            <a:ext cx="5487625" cy="9502381"/>
          </a:xfrm>
          <a:custGeom>
            <a:avLst/>
            <a:gdLst/>
            <a:ahLst/>
            <a:cxnLst/>
            <a:rect r="r" b="b" t="t" l="l"/>
            <a:pathLst>
              <a:path h="9502381" w="5487625">
                <a:moveTo>
                  <a:pt x="0" y="0"/>
                </a:moveTo>
                <a:lnTo>
                  <a:pt x="5487625" y="0"/>
                </a:lnTo>
                <a:lnTo>
                  <a:pt x="5487625" y="9502380"/>
                </a:lnTo>
                <a:lnTo>
                  <a:pt x="0" y="9502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28362" y="1191296"/>
            <a:ext cx="9527457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Spread of Misinformation and Fake News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32401" y="1945975"/>
            <a:ext cx="10023418" cy="387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Social media algorithms often prioritize engagement over accuracy, leading to the amplification of misleading content.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l</a:t>
            </a: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ack of digital literacy among users makes it difficult to distinguish between credible and false sources.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928362" y="5886786"/>
            <a:ext cx="9527457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Privacy and Data Security Concerns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32401" y="6641465"/>
            <a:ext cx="10023418" cy="278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Platforms collect vast amounts of user data, often without clear consent.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Personal information is vulnerable to breaches, hacking, and unauthorized surveillance.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83970" y="1188584"/>
            <a:ext cx="9170820" cy="7909832"/>
          </a:xfrm>
          <a:custGeom>
            <a:avLst/>
            <a:gdLst/>
            <a:ahLst/>
            <a:cxnLst/>
            <a:rect r="r" b="b" t="t" l="l"/>
            <a:pathLst>
              <a:path h="7909832" w="9170820">
                <a:moveTo>
                  <a:pt x="0" y="0"/>
                </a:moveTo>
                <a:lnTo>
                  <a:pt x="9170820" y="0"/>
                </a:lnTo>
                <a:lnTo>
                  <a:pt x="9170820" y="7909832"/>
                </a:lnTo>
                <a:lnTo>
                  <a:pt x="0" y="7909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6513" y="1026659"/>
            <a:ext cx="9527457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Cyberbullying and Online Harassment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552" y="1781338"/>
            <a:ext cx="10023418" cy="278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Individuals, especially young users, face harassment, trolling, and hate speech.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Anonymity on digital platforms allows people to spread negativity without accountability.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56513" y="4981575"/>
            <a:ext cx="9527457" cy="6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Digital Divide and Accessibility Issues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0552" y="5736254"/>
            <a:ext cx="10023418" cy="333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Not everyone has equal access to media platforms due to economic and technological disparities.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Rural areas and developing countries face connectivity issues.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1619" y="3412727"/>
            <a:ext cx="11509094" cy="3274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79"/>
              </a:lnSpc>
              <a:spcBef>
                <a:spcPct val="0"/>
              </a:spcBef>
            </a:pPr>
            <a:r>
              <a:rPr lang="en-US" b="true" sz="8699" spc="86">
                <a:solidFill>
                  <a:srgbClr val="FF9978"/>
                </a:solidFill>
                <a:latin typeface="Agrandir Bold"/>
                <a:ea typeface="Agrandir Bold"/>
                <a:cs typeface="Agrandir Bold"/>
                <a:sym typeface="Agrandir Bold"/>
              </a:rPr>
              <a:t>THE FUTURE OF MEDIA PLATFORMS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138789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49211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9211" y="-2212927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62836" y="8451840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49211" y="8457801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58117" y="-2962903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50503" y="7349546"/>
            <a:ext cx="13574598" cy="8229600"/>
          </a:xfrm>
          <a:custGeom>
            <a:avLst/>
            <a:gdLst/>
            <a:ahLst/>
            <a:cxnLst/>
            <a:rect r="r" b="b" t="t" l="l"/>
            <a:pathLst>
              <a:path h="8229600" w="13574598">
                <a:moveTo>
                  <a:pt x="0" y="0"/>
                </a:moveTo>
                <a:lnTo>
                  <a:pt x="13574598" y="0"/>
                </a:lnTo>
                <a:lnTo>
                  <a:pt x="135745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3405" y="10160"/>
            <a:ext cx="14761190" cy="1008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AI &amp; Automation – </a:t>
            </a: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Artificial Intelligence will enhance content recommendations, automated moderation, and personalized experiences.</a:t>
            </a: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Virtual &amp; Augmented Reality (VR/AR) – </a:t>
            </a: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Interactive experiences will become mo</a:t>
            </a: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 immersiv</a:t>
            </a:r>
            <a:r>
              <a:rPr lang="en-US" sz="37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 in social media and entertainment.</a:t>
            </a: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b="true" sz="3799" u="non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Decentralized Platforms – </a:t>
            </a:r>
            <a:r>
              <a:rPr lang="en-US" sz="37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Blockchain-based media platforms may provide more transparency and user control over content.</a:t>
            </a: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b="true" sz="3799" u="non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5G &amp; Fast</a:t>
            </a:r>
            <a:r>
              <a:rPr lang="en-US" b="true" sz="3799" u="non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er Internet – </a:t>
            </a:r>
            <a:r>
              <a:rPr lang="en-US" sz="37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High-speed internet will enable better streaming quality and real-time interaction.</a:t>
            </a: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b="true" sz="3799" u="non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Interactive &amp; Personalized Content – </a:t>
            </a:r>
            <a:r>
              <a:rPr lang="en-US" sz="37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AI-driven personalization will provide tailored content based on user preferences.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59300" y="-1336337"/>
            <a:ext cx="13574598" cy="8229600"/>
          </a:xfrm>
          <a:custGeom>
            <a:avLst/>
            <a:gdLst/>
            <a:ahLst/>
            <a:cxnLst/>
            <a:rect r="r" b="b" t="t" l="l"/>
            <a:pathLst>
              <a:path h="8229600" w="13574598">
                <a:moveTo>
                  <a:pt x="0" y="0"/>
                </a:moveTo>
                <a:lnTo>
                  <a:pt x="13574598" y="0"/>
                </a:lnTo>
                <a:lnTo>
                  <a:pt x="135745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022004" y="-3752164"/>
            <a:ext cx="13574598" cy="8229600"/>
          </a:xfrm>
          <a:custGeom>
            <a:avLst/>
            <a:gdLst/>
            <a:ahLst/>
            <a:cxnLst/>
            <a:rect r="r" b="b" t="t" l="l"/>
            <a:pathLst>
              <a:path h="8229600" w="13574598">
                <a:moveTo>
                  <a:pt x="0" y="0"/>
                </a:moveTo>
                <a:lnTo>
                  <a:pt x="13574598" y="0"/>
                </a:lnTo>
                <a:lnTo>
                  <a:pt x="135745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731595" y="4477436"/>
            <a:ext cx="13574598" cy="8229600"/>
          </a:xfrm>
          <a:custGeom>
            <a:avLst/>
            <a:gdLst/>
            <a:ahLst/>
            <a:cxnLst/>
            <a:rect r="r" b="b" t="t" l="l"/>
            <a:pathLst>
              <a:path h="8229600" w="13574598">
                <a:moveTo>
                  <a:pt x="0" y="0"/>
                </a:moveTo>
                <a:lnTo>
                  <a:pt x="13574598" y="0"/>
                </a:lnTo>
                <a:lnTo>
                  <a:pt x="135745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43211" y="3119836"/>
            <a:ext cx="4601578" cy="885647"/>
            <a:chOff x="0" y="0"/>
            <a:chExt cx="6135438" cy="118086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135438" cy="1180862"/>
              <a:chOff x="0" y="0"/>
              <a:chExt cx="1341542" cy="25820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41542" cy="258201"/>
              </a:xfrm>
              <a:custGeom>
                <a:avLst/>
                <a:gdLst/>
                <a:ahLst/>
                <a:cxnLst/>
                <a:rect r="r" b="b" t="t" l="l"/>
                <a:pathLst>
                  <a:path h="258201" w="1341542">
                    <a:moveTo>
                      <a:pt x="77515" y="0"/>
                    </a:moveTo>
                    <a:lnTo>
                      <a:pt x="1264027" y="0"/>
                    </a:lnTo>
                    <a:cubicBezTo>
                      <a:pt x="1284585" y="0"/>
                      <a:pt x="1304301" y="8167"/>
                      <a:pt x="1318838" y="22704"/>
                    </a:cubicBezTo>
                    <a:cubicBezTo>
                      <a:pt x="1333375" y="37241"/>
                      <a:pt x="1341542" y="56957"/>
                      <a:pt x="1341542" y="77515"/>
                    </a:cubicBezTo>
                    <a:lnTo>
                      <a:pt x="1341542" y="180686"/>
                    </a:lnTo>
                    <a:cubicBezTo>
                      <a:pt x="1341542" y="223496"/>
                      <a:pt x="1306837" y="258201"/>
                      <a:pt x="1264027" y="258201"/>
                    </a:cubicBezTo>
                    <a:lnTo>
                      <a:pt x="77515" y="258201"/>
                    </a:lnTo>
                    <a:cubicBezTo>
                      <a:pt x="56957" y="258201"/>
                      <a:pt x="37241" y="250034"/>
                      <a:pt x="22704" y="235497"/>
                    </a:cubicBezTo>
                    <a:cubicBezTo>
                      <a:pt x="8167" y="220960"/>
                      <a:pt x="0" y="201244"/>
                      <a:pt x="0" y="180686"/>
                    </a:cubicBezTo>
                    <a:lnTo>
                      <a:pt x="0" y="77515"/>
                    </a:lnTo>
                    <a:cubicBezTo>
                      <a:pt x="0" y="34705"/>
                      <a:pt x="34705" y="0"/>
                      <a:pt x="77515" y="0"/>
                    </a:cubicBezTo>
                    <a:close/>
                  </a:path>
                </a:pathLst>
              </a:custGeom>
              <a:solidFill>
                <a:srgbClr val="F6D674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341542" cy="2963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608202" y="99611"/>
              <a:ext cx="4919035" cy="888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58"/>
                </a:lnSpc>
                <a:spcBef>
                  <a:spcPct val="0"/>
                </a:spcBef>
              </a:pPr>
              <a:r>
                <a:rPr lang="en-US" sz="3613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The End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389453" y="4141389"/>
            <a:ext cx="11509094" cy="3025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80">
                <a:solidFill>
                  <a:srgbClr val="9274C9"/>
                </a:solidFill>
                <a:latin typeface="Agrandir Bold"/>
                <a:ea typeface="Agrandir Bold"/>
                <a:cs typeface="Agrandir Bold"/>
                <a:sym typeface="Agrandir Bold"/>
              </a:rPr>
              <a:t>THANK YOU FOR LISTENING!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138789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49211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49211" y="-2212927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362836" y="8451840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49211" y="8457801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4858117" y="-2962903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9376" y="4061385"/>
            <a:ext cx="3481604" cy="141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9274C9"/>
                </a:solidFill>
                <a:latin typeface="Agrandir Bold"/>
                <a:ea typeface="Agrandir Bold"/>
                <a:cs typeface="Agrandir Bold"/>
                <a:sym typeface="Agrandir Bold"/>
              </a:rPr>
              <a:t>SOCIAL MEDIA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48591" y="4061385"/>
            <a:ext cx="3481604" cy="2084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F9978"/>
                </a:solidFill>
                <a:latin typeface="Agrandir Bold"/>
                <a:ea typeface="Agrandir Bold"/>
                <a:cs typeface="Agrandir Bold"/>
                <a:sym typeface="Agrandir Bold"/>
              </a:rPr>
              <a:t>BROADCASTING NETWORKS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57805" y="4061385"/>
            <a:ext cx="3481604" cy="141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6D674"/>
                </a:solidFill>
                <a:latin typeface="Agrandir Bold"/>
                <a:ea typeface="Agrandir Bold"/>
                <a:cs typeface="Agrandir Bold"/>
                <a:sym typeface="Agrandir Bold"/>
              </a:rPr>
              <a:t>STREAMING SERVICES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67020" y="4061385"/>
            <a:ext cx="3481604" cy="141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BFDCB3"/>
                </a:solidFill>
                <a:latin typeface="Agrandir Bold"/>
                <a:ea typeface="Agrandir Bold"/>
                <a:cs typeface="Agrandir Bold"/>
                <a:sym typeface="Agrandir Bold"/>
              </a:rPr>
              <a:t>NEWS WEBSITES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48775" y="6223572"/>
            <a:ext cx="3899665" cy="224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Platforms that provide on-demand content, such as music, videos, and podcasts (e.g., Netflix, Spotify, YouTube).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57990" y="6031790"/>
            <a:ext cx="3899665" cy="267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Online portals that offer real-time news updates, analysis, and investigative journalism (e.g., The New York Times, BBC News, Al Jazeera).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0346" y="6196028"/>
            <a:ext cx="3899665" cy="267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Websites and apps that encourage user-generated content and interaction (e.g., Facebook, Twitter, Instagram).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39560" y="6517565"/>
            <a:ext cx="3899665" cy="267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Television and radio stations that distribute news, entertainment, and educational programs (e.g., CNN, BBC, ABS-CBN).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214286" y="1681067"/>
            <a:ext cx="1531785" cy="2200050"/>
          </a:xfrm>
          <a:custGeom>
            <a:avLst/>
            <a:gdLst/>
            <a:ahLst/>
            <a:cxnLst/>
            <a:rect r="r" b="b" t="t" l="l"/>
            <a:pathLst>
              <a:path h="2200050" w="1531785">
                <a:moveTo>
                  <a:pt x="0" y="0"/>
                </a:moveTo>
                <a:lnTo>
                  <a:pt x="1531785" y="0"/>
                </a:lnTo>
                <a:lnTo>
                  <a:pt x="1531785" y="2200050"/>
                </a:lnTo>
                <a:lnTo>
                  <a:pt x="0" y="2200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28416" y="1681067"/>
            <a:ext cx="2321953" cy="2200050"/>
          </a:xfrm>
          <a:custGeom>
            <a:avLst/>
            <a:gdLst/>
            <a:ahLst/>
            <a:cxnLst/>
            <a:rect r="r" b="b" t="t" l="l"/>
            <a:pathLst>
              <a:path h="2200050" w="2321953">
                <a:moveTo>
                  <a:pt x="0" y="0"/>
                </a:moveTo>
                <a:lnTo>
                  <a:pt x="2321953" y="0"/>
                </a:lnTo>
                <a:lnTo>
                  <a:pt x="2321953" y="2200050"/>
                </a:lnTo>
                <a:lnTo>
                  <a:pt x="0" y="2200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425611" y="1667893"/>
            <a:ext cx="1764421" cy="2226399"/>
          </a:xfrm>
          <a:custGeom>
            <a:avLst/>
            <a:gdLst/>
            <a:ahLst/>
            <a:cxnLst/>
            <a:rect r="r" b="b" t="t" l="l"/>
            <a:pathLst>
              <a:path h="2226399" w="1764421">
                <a:moveTo>
                  <a:pt x="0" y="0"/>
                </a:moveTo>
                <a:lnTo>
                  <a:pt x="1764422" y="0"/>
                </a:lnTo>
                <a:lnTo>
                  <a:pt x="1764422" y="2226399"/>
                </a:lnTo>
                <a:lnTo>
                  <a:pt x="0" y="22263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40282" y="1922484"/>
            <a:ext cx="2316650" cy="1717217"/>
          </a:xfrm>
          <a:custGeom>
            <a:avLst/>
            <a:gdLst/>
            <a:ahLst/>
            <a:cxnLst/>
            <a:rect r="r" b="b" t="t" l="l"/>
            <a:pathLst>
              <a:path h="1717217" w="2316650">
                <a:moveTo>
                  <a:pt x="0" y="0"/>
                </a:moveTo>
                <a:lnTo>
                  <a:pt x="2316650" y="0"/>
                </a:lnTo>
                <a:lnTo>
                  <a:pt x="2316650" y="1717217"/>
                </a:lnTo>
                <a:lnTo>
                  <a:pt x="0" y="17172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1619" y="3431777"/>
            <a:ext cx="11509094" cy="3025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80">
                <a:solidFill>
                  <a:srgbClr val="BFDCB3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HISTORY &amp; TIMELINE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138789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49211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9211" y="-2212927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62836" y="8451840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49211" y="8457801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58117" y="-2962903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2001" y="1028700"/>
            <a:ext cx="13574598" cy="8229600"/>
          </a:xfrm>
          <a:custGeom>
            <a:avLst/>
            <a:gdLst/>
            <a:ahLst/>
            <a:cxnLst/>
            <a:rect r="r" b="b" t="t" l="l"/>
            <a:pathLst>
              <a:path h="8229600" w="13574598">
                <a:moveTo>
                  <a:pt x="0" y="0"/>
                </a:moveTo>
                <a:lnTo>
                  <a:pt x="13574598" y="0"/>
                </a:lnTo>
                <a:lnTo>
                  <a:pt x="135745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2635" y="546176"/>
            <a:ext cx="9279366" cy="540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i="true" b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19th Century</a:t>
            </a:r>
            <a:r>
              <a:rPr lang="en-US" sz="2999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 </a:t>
            </a:r>
            <a:r>
              <a:rPr lang="en-US" sz="2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– Traditional Media Emerges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rise of print media (newspapers, magazines) made information widely accessible.</a:t>
            </a: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The telegraph (1830s-1840s) revolutionized long-distance communication, and later, the radio (1896) enabled audio broadcasts.</a:t>
            </a:r>
          </a:p>
          <a:p>
            <a:pPr algn="l">
              <a:lnSpc>
                <a:spcPts val="3499"/>
              </a:lnSpc>
            </a:pPr>
            <a:r>
              <a:rPr lang="en-US" b="true" sz="2499" u="non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Key Developments: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1830s-1840s – Telegraph enhances communication.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1896 – Marconi invents wireless radio.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Late 1800s – Newspapers dominate mass communication.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92635" y="5499721"/>
            <a:ext cx="10370536" cy="453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i="true" b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20th Century </a:t>
            </a:r>
            <a:r>
              <a:rPr lang="en-US" sz="29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–</a:t>
            </a:r>
            <a:r>
              <a:rPr lang="en-US" sz="2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Broadcast Media &amp; Television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Radio became a major source of live news and entertainment, while</a:t>
            </a: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the 1950s saw television dominate media consumption. The rise of film, recorded music, and cable TV reshaped entertainment.</a:t>
            </a:r>
          </a:p>
          <a:p>
            <a:pPr algn="l">
              <a:lnSpc>
                <a:spcPts val="3499"/>
              </a:lnSpc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Key Developments: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1920s – Radio gains mainstream popularity.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1930s-1940s – Hollywood’s Golden Age.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1950s-1960s – TV overtakes radio as the leading medium.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1980s-1990s – Cable TV introduces 24-hour news networks.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69243" y="626307"/>
            <a:ext cx="10090057" cy="409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i="true" b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1990s</a:t>
            </a:r>
            <a:r>
              <a:rPr lang="en-US" sz="29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– </a:t>
            </a:r>
            <a:r>
              <a:rPr lang="en-US" sz="2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Internet Revolution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launch of the World Wide Web shifted media to digital platforms. Online n</a:t>
            </a: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ews, search engines (Yahoo!, Google), and personal blogs transformed information sharing.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Key Developments: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1991 – The Web is introduced.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1995 – Online news platforms emerge.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Late 1990s – Blogging and digital journalism rise.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405475" y="1348888"/>
            <a:ext cx="10238413" cy="7589224"/>
          </a:xfrm>
          <a:custGeom>
            <a:avLst/>
            <a:gdLst/>
            <a:ahLst/>
            <a:cxnLst/>
            <a:rect r="r" b="b" t="t" l="l"/>
            <a:pathLst>
              <a:path h="7589224" w="10238413">
                <a:moveTo>
                  <a:pt x="0" y="0"/>
                </a:moveTo>
                <a:lnTo>
                  <a:pt x="10238413" y="0"/>
                </a:lnTo>
                <a:lnTo>
                  <a:pt x="10238413" y="7589224"/>
                </a:lnTo>
                <a:lnTo>
                  <a:pt x="0" y="7589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32938" y="4585532"/>
            <a:ext cx="8562420" cy="505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i="true" b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2000s</a:t>
            </a:r>
            <a:r>
              <a:rPr lang="en-US" sz="29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–</a:t>
            </a:r>
            <a:r>
              <a:rPr lang="en-US" sz="2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Social Media &amp; User-Generated Content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rise of Facebook, </a:t>
            </a: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YouTube, and Twitter made content creation and sharing instant. Smartphones and mobile apps revolutionized media consumption.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Key Developments: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2004 – Facebook launches social networking.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2005 – YouTube enables global video-sharing.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2006 – Twitter introduces microblogging.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Late 2000s – Mobile apps boost accessibility.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0509" y="1496569"/>
            <a:ext cx="9444937" cy="7001059"/>
            <a:chOff x="0" y="0"/>
            <a:chExt cx="12593249" cy="93347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93249" cy="9334746"/>
            </a:xfrm>
            <a:custGeom>
              <a:avLst/>
              <a:gdLst/>
              <a:ahLst/>
              <a:cxnLst/>
              <a:rect r="r" b="b" t="t" l="l"/>
              <a:pathLst>
                <a:path h="9334746" w="12593249">
                  <a:moveTo>
                    <a:pt x="0" y="0"/>
                  </a:moveTo>
                  <a:lnTo>
                    <a:pt x="12593249" y="0"/>
                  </a:lnTo>
                  <a:lnTo>
                    <a:pt x="12593249" y="9334746"/>
                  </a:lnTo>
                  <a:lnTo>
                    <a:pt x="0" y="9334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7353725" y="1428530"/>
              <a:ext cx="369337" cy="238390"/>
            </a:xfrm>
            <a:custGeom>
              <a:avLst/>
              <a:gdLst/>
              <a:ahLst/>
              <a:cxnLst/>
              <a:rect r="r" b="b" t="t" l="l"/>
              <a:pathLst>
                <a:path h="238390" w="369337">
                  <a:moveTo>
                    <a:pt x="369336" y="238390"/>
                  </a:moveTo>
                  <a:lnTo>
                    <a:pt x="0" y="238390"/>
                  </a:lnTo>
                  <a:lnTo>
                    <a:pt x="0" y="0"/>
                  </a:lnTo>
                  <a:lnTo>
                    <a:pt x="369336" y="0"/>
                  </a:lnTo>
                  <a:lnTo>
                    <a:pt x="369336" y="23839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63215" y="1848938"/>
              <a:ext cx="369337" cy="238390"/>
            </a:xfrm>
            <a:custGeom>
              <a:avLst/>
              <a:gdLst/>
              <a:ahLst/>
              <a:cxnLst/>
              <a:rect r="r" b="b" t="t" l="l"/>
              <a:pathLst>
                <a:path h="238390" w="369337">
                  <a:moveTo>
                    <a:pt x="0" y="0"/>
                  </a:moveTo>
                  <a:lnTo>
                    <a:pt x="369337" y="0"/>
                  </a:lnTo>
                  <a:lnTo>
                    <a:pt x="369337" y="238389"/>
                  </a:lnTo>
                  <a:lnTo>
                    <a:pt x="0" y="238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68874" y="466374"/>
            <a:ext cx="9279366" cy="453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i="true" b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2010s – </a:t>
            </a:r>
            <a:r>
              <a:rPr lang="en-US" sz="2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Streaming &amp; Mobile-First Content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Streaming services like Netflix, Spotify, and Twitch displaced traditional TV and radio.</a:t>
            </a: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Algorithms enhanced personalization, and short-form content (TikTok, 2016) became dominant.</a:t>
            </a:r>
          </a:p>
          <a:p>
            <a:pPr algn="l">
              <a:lnSpc>
                <a:spcPts val="3499"/>
              </a:lnSpc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Key Developments: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2011 – Snapchat introduces disappearing content.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20</a:t>
            </a: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15 – Live streaming (Twitch, Facebook Live) rises.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2016 – TikTok revolutionizes short videos.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20</a:t>
            </a: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19 – Subscription-based media expands.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68874" y="4863749"/>
            <a:ext cx="10221635" cy="540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i="true" b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Present &amp; Future – </a:t>
            </a:r>
            <a:r>
              <a:rPr lang="en-US" sz="2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AI, VR &amp; Decentralization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AI, VR, and blockchain are shaping the future of media. AI-driven content personalization, imm</a:t>
            </a: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ersive VR experiences, and decentralized platforms are emerging trends.</a:t>
            </a:r>
          </a:p>
          <a:p>
            <a:pPr algn="l">
              <a:lnSpc>
                <a:spcPts val="3499"/>
              </a:lnSpc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Expected Trends: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AI-powered content recommendations (e.g., ChatGPT, deepfakes).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Metaverse enables immersive media.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Decentralized social platforms (e.g., Mastodon, Bluesky).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</a:t>
            </a:r>
            <a:r>
              <a:rPr lang="en-US" sz="2499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ricter regulations on privacy, misinformation, and AI-generated content.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1619" y="3374627"/>
            <a:ext cx="11509094" cy="357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  <a:spcBef>
                <a:spcPct val="0"/>
              </a:spcBef>
            </a:pPr>
            <a:r>
              <a:rPr lang="en-US" b="true" sz="9499" spc="94">
                <a:solidFill>
                  <a:srgbClr val="BFDCB3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TYPES OF MEDIA PLATFORMS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138789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49211" y="2410224"/>
            <a:ext cx="4277577" cy="5466552"/>
          </a:xfrm>
          <a:custGeom>
            <a:avLst/>
            <a:gdLst/>
            <a:ahLst/>
            <a:cxnLst/>
            <a:rect r="r" b="b" t="t" l="l"/>
            <a:pathLst>
              <a:path h="5466552" w="4277577">
                <a:moveTo>
                  <a:pt x="0" y="0"/>
                </a:moveTo>
                <a:lnTo>
                  <a:pt x="4277578" y="0"/>
                </a:lnTo>
                <a:lnTo>
                  <a:pt x="4277578" y="5466552"/>
                </a:lnTo>
                <a:lnTo>
                  <a:pt x="0" y="5466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9211" y="-2212927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62836" y="8451840"/>
            <a:ext cx="3206350" cy="4045867"/>
          </a:xfrm>
          <a:custGeom>
            <a:avLst/>
            <a:gdLst/>
            <a:ahLst/>
            <a:cxnLst/>
            <a:rect r="r" b="b" t="t" l="l"/>
            <a:pathLst>
              <a:path h="4045867" w="3206350">
                <a:moveTo>
                  <a:pt x="0" y="0"/>
                </a:moveTo>
                <a:lnTo>
                  <a:pt x="3206350" y="0"/>
                </a:lnTo>
                <a:lnTo>
                  <a:pt x="3206350" y="4045867"/>
                </a:lnTo>
                <a:lnTo>
                  <a:pt x="0" y="404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49211" y="8457801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58117" y="-2962903"/>
            <a:ext cx="6996906" cy="4801627"/>
          </a:xfrm>
          <a:custGeom>
            <a:avLst/>
            <a:gdLst/>
            <a:ahLst/>
            <a:cxnLst/>
            <a:rect r="r" b="b" t="t" l="l"/>
            <a:pathLst>
              <a:path h="4801627" w="6996906">
                <a:moveTo>
                  <a:pt x="0" y="0"/>
                </a:moveTo>
                <a:lnTo>
                  <a:pt x="6996906" y="0"/>
                </a:lnTo>
                <a:lnTo>
                  <a:pt x="6996906" y="4801627"/>
                </a:lnTo>
                <a:lnTo>
                  <a:pt x="0" y="480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E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9376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31A1E0"/>
                </a:solidFill>
                <a:latin typeface="Agrandir Bold"/>
                <a:ea typeface="Agrandir Bold"/>
                <a:cs typeface="Agrandir Bold"/>
                <a:sym typeface="Agrandir Bold"/>
              </a:rPr>
              <a:t>FACEBOOK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03198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F9978"/>
                </a:solidFill>
                <a:latin typeface="Agrandir Bold"/>
                <a:ea typeface="Agrandir Bold"/>
                <a:cs typeface="Agrandir Bold"/>
                <a:sym typeface="Agrandir Bold"/>
              </a:rPr>
              <a:t>TWITTER (X)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10435" y="5765020"/>
            <a:ext cx="3481604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F6D674"/>
                </a:solidFill>
                <a:latin typeface="Agrandir Bold"/>
                <a:ea typeface="Agrandir Bold"/>
                <a:cs typeface="Agrandir Bold"/>
                <a:sym typeface="Agrandir Bold"/>
              </a:rPr>
              <a:t>INSTAGRAM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1405" y="7298055"/>
            <a:ext cx="389966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photo and video-sharing app focused on visual storytelling.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346" y="7298055"/>
            <a:ext cx="3899665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social networking site where users share updates, photos, and videos.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4168" y="7298055"/>
            <a:ext cx="3899665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microblogging platform for sharing short messages, news, and trends.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74589" y="562610"/>
            <a:ext cx="7338822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 spc="38">
                <a:solidFill>
                  <a:srgbClr val="9274C9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SOCIAL MEDIA PLATFORMS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3800" y="1926756"/>
            <a:ext cx="11840400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32">
                <a:solidFill>
                  <a:srgbClr val="9274C9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THESE PLATFORMS ALLOW USERS TO CONNECT, SHARE CONTENT, AND INTERACT IN REAL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DAGgk5hw5Ik</dc:identifier>
  <dcterms:modified xsi:type="dcterms:W3CDTF">2011-08-01T06:04:30Z</dcterms:modified>
  <cp:revision>1</cp:revision>
  <dc:title>Media Platforms</dc:title>
</cp:coreProperties>
</file>