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68" r:id="rId5"/>
    <p:sldId id="269" r:id="rId6"/>
    <p:sldId id="270" r:id="rId7"/>
    <p:sldId id="271" r:id="rId8"/>
    <p:sldId id="258" r:id="rId9"/>
    <p:sldId id="259" r:id="rId10"/>
    <p:sldId id="266" r:id="rId11"/>
    <p:sldId id="282" r:id="rId12"/>
    <p:sldId id="260" r:id="rId13"/>
    <p:sldId id="261" r:id="rId14"/>
    <p:sldId id="273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83" r:id="rId23"/>
    <p:sldId id="284" r:id="rId24"/>
    <p:sldId id="285" r:id="rId25"/>
    <p:sldId id="288" r:id="rId26"/>
    <p:sldId id="286" r:id="rId27"/>
    <p:sldId id="290" r:id="rId28"/>
    <p:sldId id="287" r:id="rId29"/>
    <p:sldId id="291" r:id="rId30"/>
    <p:sldId id="289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0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0C802-A851-435B-AFB7-A70C1EA9A779}" type="datetimeFigureOut">
              <a:rPr lang="zh-CN" altLang="en-US"/>
              <a:pPr>
                <a:defRPr/>
              </a:pPr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803D-9881-4B6A-8059-6761A60A09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6285A-2B74-400E-83C9-C9AA4AA215E3}" type="datetimeFigureOut">
              <a:rPr lang="zh-CN" altLang="en-US"/>
              <a:pPr>
                <a:defRPr/>
              </a:pPr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0DB14-7074-46A1-AF5B-7B9FF487BE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7FECF-8655-47B0-A666-4E993B25D071}" type="datetimeFigureOut">
              <a:rPr lang="zh-CN" altLang="en-US"/>
              <a:pPr>
                <a:defRPr/>
              </a:pPr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CB7DF-1A43-4C6C-9051-5748A36CF9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6AD90-A69E-447F-B3CD-598C26D433E1}" type="datetimeFigureOut">
              <a:rPr lang="zh-CN" altLang="en-US"/>
              <a:pPr>
                <a:defRPr/>
              </a:pPr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92477-07B4-43EE-833F-56AD3E790C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7D9D8-542D-4E62-BA87-C1F09083B1ED}" type="datetimeFigureOut">
              <a:rPr lang="zh-CN" altLang="en-US"/>
              <a:pPr>
                <a:defRPr/>
              </a:pPr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6CFCF-F4E3-47D5-81FB-BE3E0FE700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D086D-FE78-435D-B326-C02A38A5580E}" type="datetimeFigureOut">
              <a:rPr lang="zh-CN" altLang="en-US"/>
              <a:pPr>
                <a:defRPr/>
              </a:pPr>
              <a:t>2018/9/27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B5AA5-16DC-474B-91FD-87518901F2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F660E-DBB8-40D8-944C-B5BCE24392AF}" type="datetimeFigureOut">
              <a:rPr lang="zh-CN" altLang="en-US"/>
              <a:pPr>
                <a:defRPr/>
              </a:pPr>
              <a:t>2018/9/27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C3266-7FC4-44AE-86F7-B4B376FA2C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39091-FEE4-4025-A987-96C904B24F55}" type="datetimeFigureOut">
              <a:rPr lang="zh-CN" altLang="en-US"/>
              <a:pPr>
                <a:defRPr/>
              </a:pPr>
              <a:t>2018/9/27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D1BA2-AAEE-4E59-A0DB-049BBC7E59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A0DC7-BC84-4B27-96B1-7E036AC414E4}" type="datetimeFigureOut">
              <a:rPr lang="zh-CN" altLang="en-US"/>
              <a:pPr>
                <a:defRPr/>
              </a:pPr>
              <a:t>2018/9/27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A1067-1BAE-4DCE-89C3-C11EF8DD04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A36A6-B037-4386-A73B-28D4267BBCDA}" type="datetimeFigureOut">
              <a:rPr lang="zh-CN" altLang="en-US"/>
              <a:pPr>
                <a:defRPr/>
              </a:pPr>
              <a:t>2018/9/27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31399-5FBB-4628-A921-C1C288A7FC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A2136-7422-4D8E-BE48-F7705D7133F4}" type="datetimeFigureOut">
              <a:rPr lang="zh-CN" altLang="en-US"/>
              <a:pPr>
                <a:defRPr/>
              </a:pPr>
              <a:t>2018/9/27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72403-B64B-4C17-94BB-E49F6F7694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BFBE11C-A44A-4E82-B819-7EF8794C2EEF}" type="datetimeFigureOut">
              <a:rPr lang="zh-CN" altLang="en-US"/>
              <a:pPr>
                <a:defRPr/>
              </a:pPr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BC1856C-E042-43A4-A09E-9BA345B943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C:\Users\Administrator\Desktop\1454487815543_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6672"/>
            <a:ext cx="6984825" cy="3923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内容占位符 3" descr="XQL97NAs5JYq-o3Sc8-zeA==_6597177518795945601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35150" y="0"/>
            <a:ext cx="5688013" cy="6800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涂\3047d7c8a786c91780307618c83d70cf3bc757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688"/>
            <a:ext cx="91440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C:\Users\Administrator\Desktop\20120425172955736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38" y="260350"/>
            <a:ext cx="9047162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内容占位符 2"/>
          <p:cNvSpPr>
            <a:spLocks noGrp="1"/>
          </p:cNvSpPr>
          <p:nvPr>
            <p:ph idx="4294967295"/>
          </p:nvPr>
        </p:nvSpPr>
        <p:spPr>
          <a:xfrm>
            <a:off x="914400" y="69215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玉带圈腰路为吉，反弓为凶。</a:t>
            </a:r>
            <a:endParaRPr lang="en-US" altLang="zh-CN" b="1" smtClean="0"/>
          </a:p>
          <a:p>
            <a:pPr eaLnBrk="1" hangingPunct="1"/>
            <a:r>
              <a:rPr lang="zh-CN" altLang="en-US" b="1" smtClean="0"/>
              <a:t>直路冲宅为凶相。</a:t>
            </a:r>
            <a:endParaRPr lang="en-US" altLang="zh-CN" b="1" smtClean="0"/>
          </a:p>
          <a:p>
            <a:pPr eaLnBrk="1" hangingPunct="1"/>
            <a:r>
              <a:rPr lang="zh-CN" altLang="en-US" b="1" smtClean="0"/>
              <a:t>一条直路一条枪。</a:t>
            </a:r>
            <a:endParaRPr lang="en-US" altLang="zh-CN" b="1" smtClean="0"/>
          </a:p>
          <a:p>
            <a:pPr eaLnBrk="1" hangingPunct="1"/>
            <a:r>
              <a:rPr lang="zh-CN" altLang="en-US" b="1" smtClean="0"/>
              <a:t>不怕风来一把扇，就怕风来一把刀。</a:t>
            </a:r>
            <a:endParaRPr lang="en-US" altLang="zh-CN" b="1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http://online.sccnn.com/img2/277/08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5888"/>
            <a:ext cx="9144000" cy="659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内容占位符 3" descr="269759ee3d6d55fb0e463af06c224f4a21a4dd60.jpg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43608" y="837728"/>
            <a:ext cx="6781800" cy="45354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51c8ce8c92a616fd3a4fce7d59ebd7d1.jp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0" y="260648"/>
            <a:ext cx="4038600" cy="2757487"/>
          </a:xfrm>
          <a:prstGeom prst="rect">
            <a:avLst/>
          </a:prstGeom>
          <a:noFill/>
        </p:spPr>
      </p:pic>
      <p:sp>
        <p:nvSpPr>
          <p:cNvPr id="6" name="内容占位符 5"/>
          <p:cNvSpPr>
            <a:spLocks noGrp="1"/>
          </p:cNvSpPr>
          <p:nvPr>
            <p:ph sz="half" idx="4294967295"/>
          </p:nvPr>
        </p:nvSpPr>
        <p:spPr>
          <a:xfrm>
            <a:off x="4572000" y="836712"/>
            <a:ext cx="4572000" cy="5289451"/>
          </a:xfrm>
        </p:spPr>
        <p:txBody>
          <a:bodyPr/>
          <a:lstStyle/>
          <a:p>
            <a:r>
              <a:rPr lang="zh-CN" altLang="zh-CN" b="1" dirty="0" smtClean="0"/>
              <a:t>遭“路冲煞”，遇“天桥煞”</a:t>
            </a:r>
            <a:endParaRPr lang="en-US" altLang="zh-CN" dirty="0" smtClean="0"/>
          </a:p>
          <a:p>
            <a:r>
              <a:rPr lang="zh-CN" altLang="zh-CN" b="1" dirty="0" smtClean="0"/>
              <a:t>黑色建筑，化煞旺财</a:t>
            </a:r>
            <a:endParaRPr lang="en-US" altLang="zh-CN" dirty="0" smtClean="0"/>
          </a:p>
          <a:p>
            <a:r>
              <a:rPr lang="zh-CN" altLang="zh-CN" b="1" dirty="0" smtClean="0"/>
              <a:t>化煞布局，旺财设计</a:t>
            </a:r>
            <a:endParaRPr lang="en-US" altLang="zh-CN" dirty="0" smtClean="0"/>
          </a:p>
          <a:p>
            <a:r>
              <a:rPr lang="zh-CN" altLang="zh-CN" b="1" dirty="0" smtClean="0"/>
              <a:t>风水镇物，貔貅化煞</a:t>
            </a:r>
            <a:endParaRPr lang="en-US" altLang="zh-CN" dirty="0" smtClean="0"/>
          </a:p>
          <a:p>
            <a:r>
              <a:rPr lang="zh-CN" altLang="zh-CN" b="1" dirty="0" smtClean="0"/>
              <a:t>旗杆高竖，香火鼎盛</a:t>
            </a:r>
            <a:endParaRPr lang="en-US" altLang="zh-CN" dirty="0" smtClean="0"/>
          </a:p>
          <a:p>
            <a:r>
              <a:rPr lang="zh-CN" altLang="zh-CN" b="1" dirty="0" smtClean="0"/>
              <a:t>官升三级，生意兴隆</a:t>
            </a:r>
            <a:endParaRPr lang="zh-CN" altLang="zh-CN" dirty="0" smtClean="0"/>
          </a:p>
          <a:p>
            <a:endParaRPr lang="zh-CN" altLang="en-US" dirty="0"/>
          </a:p>
        </p:txBody>
      </p:sp>
      <p:pic>
        <p:nvPicPr>
          <p:cNvPr id="7" name="Picture 2" descr="D:\b4e729a2845df294784f17d786e5f082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284984"/>
            <a:ext cx="3960440" cy="297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c8c7622c3f4cea7eec0224d3ab0cd99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61438" cy="672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395536" y="1052736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郭璞</a:t>
            </a:r>
            <a:r>
              <a:rPr lang="zh-CN" altLang="zh-CN" dirty="0" smtClean="0"/>
              <a:t>《葬经》曰：山之不可葬者五，</a:t>
            </a:r>
            <a:endParaRPr lang="en-US" altLang="zh-CN" dirty="0" smtClean="0"/>
          </a:p>
          <a:p>
            <a:r>
              <a:rPr lang="zh-CN" altLang="zh-CN" dirty="0" smtClean="0"/>
              <a:t>一曰气以生和，而童山不可葬也；</a:t>
            </a:r>
            <a:endParaRPr lang="en-US" altLang="zh-CN" dirty="0" smtClean="0"/>
          </a:p>
          <a:p>
            <a:r>
              <a:rPr lang="zh-CN" altLang="zh-CN" dirty="0" smtClean="0"/>
              <a:t>二曰气因形来，而断山不可葬也；</a:t>
            </a:r>
            <a:endParaRPr lang="en-US" altLang="zh-CN" dirty="0" smtClean="0"/>
          </a:p>
          <a:p>
            <a:r>
              <a:rPr lang="zh-CN" altLang="zh-CN" dirty="0" smtClean="0"/>
              <a:t>三曰气因土行，而石山不可葬也；</a:t>
            </a:r>
            <a:endParaRPr lang="en-US" altLang="zh-CN" dirty="0" smtClean="0"/>
          </a:p>
          <a:p>
            <a:r>
              <a:rPr lang="zh-CN" altLang="zh-CN" dirty="0" smtClean="0"/>
              <a:t>四曰气以势止，而过山不可葬也；</a:t>
            </a:r>
            <a:endParaRPr lang="en-US" altLang="zh-CN" dirty="0" smtClean="0"/>
          </a:p>
          <a:p>
            <a:r>
              <a:rPr lang="zh-CN" altLang="zh-CN" dirty="0" smtClean="0"/>
              <a:t>五曰气以龙会，而独山不可葬也。</a:t>
            </a:r>
            <a:endParaRPr lang="en-US" altLang="zh-CN" dirty="0" smtClean="0"/>
          </a:p>
          <a:p>
            <a:r>
              <a:rPr lang="en-US" altLang="zh-CN" dirty="0" smtClean="0"/>
              <a:t>“</a:t>
            </a:r>
            <a:r>
              <a:rPr lang="zh-CN" altLang="zh-CN" dirty="0" smtClean="0"/>
              <a:t>童断独过石，生新凶，消已福</a:t>
            </a:r>
            <a:r>
              <a:rPr lang="en-US" altLang="zh-CN" dirty="0" smtClean="0"/>
              <a:t>”</a:t>
            </a:r>
            <a:r>
              <a:rPr lang="zh-CN" altLang="zh-CN" dirty="0" smtClean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0"/>
            <a:ext cx="6120680" cy="1143000"/>
          </a:xfrm>
        </p:spPr>
        <p:txBody>
          <a:bodyPr/>
          <a:lstStyle/>
          <a:p>
            <a:r>
              <a:rPr lang="zh-CN" altLang="en-US" dirty="0" smtClean="0"/>
              <a:t>点穴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4008" y="1340768"/>
            <a:ext cx="4038600" cy="4525963"/>
          </a:xfrm>
        </p:spPr>
        <p:txBody>
          <a:bodyPr/>
          <a:lstStyle/>
          <a:p>
            <a:r>
              <a:rPr lang="zh-CN" altLang="en-US" dirty="0" smtClean="0"/>
              <a:t>三年寻龙，十年点穴。</a:t>
            </a:r>
            <a:endParaRPr lang="en-US" altLang="zh-CN" dirty="0" smtClean="0"/>
          </a:p>
          <a:p>
            <a:r>
              <a:rPr lang="zh-CN" altLang="en-US" dirty="0" smtClean="0"/>
              <a:t>观气之高低体态，可以卜知所结龙穴之长短。</a:t>
            </a:r>
            <a:endParaRPr lang="en-US" altLang="zh-CN" dirty="0" smtClean="0"/>
          </a:p>
          <a:p>
            <a:r>
              <a:rPr lang="zh-CN" altLang="en-US" dirty="0" smtClean="0"/>
              <a:t>顺藤摸瓜。</a:t>
            </a:r>
            <a:endParaRPr lang="en-US" altLang="zh-CN" dirty="0" smtClean="0"/>
          </a:p>
          <a:p>
            <a:r>
              <a:rPr lang="zh-CN" altLang="en-US" dirty="0" smtClean="0"/>
              <a:t>检查风水穴内的土质状况。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Picture 2" descr="D:\涂\87d65270f8d00af21f36b66526eabac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3883420" cy="62698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涂\87d65270f8d00af21f36b66526eabac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9907" y="0"/>
            <a:ext cx="4200525" cy="67818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82752" cy="1143000"/>
          </a:xfrm>
        </p:spPr>
        <p:txBody>
          <a:bodyPr/>
          <a:lstStyle/>
          <a:p>
            <a:r>
              <a:rPr lang="zh-CN" altLang="en-US" dirty="0" smtClean="0"/>
              <a:t>寻水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zh-CN" dirty="0" smtClean="0"/>
              <a:t>山是静止的物体，属阴；水为运动的物体，属阳。阴的特征是恒定不变，而阳性则变化不常。吉凶与相水有关。</a:t>
            </a:r>
          </a:p>
          <a:p>
            <a:r>
              <a:rPr lang="zh-CN" altLang="en-US" dirty="0" smtClean="0"/>
              <a:t>水的方向也非常重要。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Administrator\Desktop\c8c7622c3f4cea7eec0224d3ab0cd99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61438" cy="672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260648"/>
            <a:ext cx="9144000" cy="5649491"/>
          </a:xfrm>
        </p:spPr>
        <p:txBody>
          <a:bodyPr/>
          <a:lstStyle/>
          <a:p>
            <a:r>
              <a:rPr lang="zh-CN" altLang="en-US" sz="2800" dirty="0" smtClean="0">
                <a:latin typeface="+mj-ea"/>
                <a:ea typeface="+mj-ea"/>
              </a:rPr>
              <a:t>紫禁城护城河俗称</a:t>
            </a:r>
            <a:r>
              <a:rPr lang="en-US" altLang="zh-CN" sz="2800" dirty="0" smtClean="0">
                <a:latin typeface="+mj-ea"/>
                <a:ea typeface="+mj-ea"/>
              </a:rPr>
              <a:t>"</a:t>
            </a:r>
            <a:r>
              <a:rPr lang="zh-CN" altLang="en-US" sz="2800" dirty="0" smtClean="0">
                <a:latin typeface="+mj-ea"/>
                <a:ea typeface="+mj-ea"/>
              </a:rPr>
              <a:t>筒子河</a:t>
            </a:r>
            <a:r>
              <a:rPr lang="en-US" altLang="zh-CN" sz="2800" dirty="0" smtClean="0">
                <a:latin typeface="+mj-ea"/>
                <a:ea typeface="+mj-ea"/>
              </a:rPr>
              <a:t>"</a:t>
            </a:r>
            <a:r>
              <a:rPr lang="zh-CN" altLang="en-US" sz="2800" dirty="0" smtClean="0">
                <a:latin typeface="+mj-ea"/>
                <a:ea typeface="+mj-ea"/>
              </a:rPr>
              <a:t>，其入水口在筒子河西北角外沿西侧偏南；紫禁城之内金水河（在正五行方位中西方属金，来自西方的河水称作</a:t>
            </a:r>
            <a:r>
              <a:rPr lang="en-US" altLang="zh-CN" sz="2800" dirty="0" smtClean="0">
                <a:latin typeface="+mj-ea"/>
                <a:ea typeface="+mj-ea"/>
              </a:rPr>
              <a:t>"</a:t>
            </a:r>
            <a:r>
              <a:rPr lang="zh-CN" altLang="en-US" sz="2800" dirty="0" smtClean="0">
                <a:latin typeface="+mj-ea"/>
                <a:ea typeface="+mj-ea"/>
              </a:rPr>
              <a:t>金水河</a:t>
            </a:r>
            <a:r>
              <a:rPr lang="en-US" altLang="zh-CN" sz="2800" dirty="0" smtClean="0">
                <a:latin typeface="+mj-ea"/>
                <a:ea typeface="+mj-ea"/>
              </a:rPr>
              <a:t>"</a:t>
            </a:r>
            <a:r>
              <a:rPr lang="zh-CN" altLang="en-US" sz="2800" dirty="0" smtClean="0">
                <a:latin typeface="+mj-ea"/>
                <a:ea typeface="+mj-ea"/>
              </a:rPr>
              <a:t>）的入水口为今神武门西面筒子河内沿的单孔暗道。它们均在西北乾方即</a:t>
            </a:r>
            <a:r>
              <a:rPr lang="en-US" altLang="zh-CN" sz="2800" dirty="0" smtClean="0">
                <a:latin typeface="+mj-ea"/>
                <a:ea typeface="+mj-ea"/>
              </a:rPr>
              <a:t>"</a:t>
            </a:r>
            <a:r>
              <a:rPr lang="zh-CN" altLang="en-US" sz="2800" dirty="0" smtClean="0">
                <a:latin typeface="+mj-ea"/>
                <a:ea typeface="+mj-ea"/>
              </a:rPr>
              <a:t>天门</a:t>
            </a:r>
            <a:r>
              <a:rPr lang="en-US" altLang="zh-CN" sz="2800" dirty="0" smtClean="0">
                <a:latin typeface="+mj-ea"/>
                <a:ea typeface="+mj-ea"/>
              </a:rPr>
              <a:t>"</a:t>
            </a:r>
            <a:r>
              <a:rPr lang="zh-CN" altLang="en-US" sz="2800" dirty="0" smtClean="0">
                <a:latin typeface="+mj-ea"/>
                <a:ea typeface="+mj-ea"/>
              </a:rPr>
              <a:t>方位。</a:t>
            </a:r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zh-CN" altLang="en-US" sz="2800" dirty="0" smtClean="0">
                <a:latin typeface="+mj-ea"/>
                <a:ea typeface="+mj-ea"/>
              </a:rPr>
              <a:t>北京内城水系的出水口，均设在东南巽方即</a:t>
            </a:r>
            <a:r>
              <a:rPr lang="en-US" altLang="zh-CN" sz="2800" dirty="0" smtClean="0">
                <a:latin typeface="+mj-ea"/>
                <a:ea typeface="+mj-ea"/>
              </a:rPr>
              <a:t>"</a:t>
            </a:r>
            <a:r>
              <a:rPr lang="zh-CN" altLang="en-US" sz="2800" dirty="0" smtClean="0">
                <a:latin typeface="+mj-ea"/>
                <a:ea typeface="+mj-ea"/>
              </a:rPr>
              <a:t>地户</a:t>
            </a:r>
            <a:r>
              <a:rPr lang="en-US" altLang="zh-CN" sz="2800" dirty="0" smtClean="0">
                <a:latin typeface="+mj-ea"/>
                <a:ea typeface="+mj-ea"/>
              </a:rPr>
              <a:t>"</a:t>
            </a:r>
            <a:r>
              <a:rPr lang="zh-CN" altLang="en-US" sz="2800" dirty="0" smtClean="0">
                <a:latin typeface="+mj-ea"/>
                <a:ea typeface="+mj-ea"/>
              </a:rPr>
              <a:t>方位（入通惠河）。</a:t>
            </a:r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zh-CN" altLang="en-US" sz="2800" dirty="0" smtClean="0">
                <a:latin typeface="+mj-ea"/>
                <a:ea typeface="+mj-ea"/>
              </a:rPr>
              <a:t>按照风水学的理念，水主财，水来之处谓之天门，若不见源流谓之天门开；水去之处谓之地户，若不见去处谓之地户闭。天门开，象征财源不断地广闭，象征财用不竭。与此相应，在建筑设计上，北京内城城墙的西北角和筒子河西北角的外沿，都缺一角。西北之天门方位缺一角，谓之</a:t>
            </a:r>
            <a:r>
              <a:rPr lang="en-US" altLang="zh-CN" sz="2800" dirty="0" smtClean="0">
                <a:latin typeface="+mj-ea"/>
                <a:ea typeface="+mj-ea"/>
              </a:rPr>
              <a:t>"</a:t>
            </a:r>
            <a:r>
              <a:rPr lang="zh-CN" altLang="en-US" sz="2800" dirty="0" smtClean="0">
                <a:latin typeface="+mj-ea"/>
                <a:ea typeface="+mj-ea"/>
              </a:rPr>
              <a:t>天口缺</a:t>
            </a:r>
            <a:r>
              <a:rPr lang="en-US" altLang="zh-CN" sz="2800" dirty="0" smtClean="0">
                <a:latin typeface="+mj-ea"/>
                <a:ea typeface="+mj-ea"/>
              </a:rPr>
              <a:t>"</a:t>
            </a:r>
            <a:r>
              <a:rPr lang="zh-CN" altLang="en-US" sz="2800" dirty="0" smtClean="0">
                <a:latin typeface="+mj-ea"/>
                <a:ea typeface="+mj-ea"/>
              </a:rPr>
              <a:t>，象征天门开。人水口和出水口均为暗道，分别象征天门开和地户闭。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540cd90c985c048d67b8f2a6c6481a41.jp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0"/>
            <a:ext cx="5893594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C:\Users\Administrator\Desktop\b43670bb4fb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3556000"/>
            <a:ext cx="7620000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内容占位符 2"/>
          <p:cNvSpPr>
            <a:spLocks noGrp="1"/>
          </p:cNvSpPr>
          <p:nvPr>
            <p:ph idx="4294967295"/>
          </p:nvPr>
        </p:nvSpPr>
        <p:spPr>
          <a:xfrm>
            <a:off x="179388" y="333375"/>
            <a:ext cx="8677275" cy="5000625"/>
          </a:xfrm>
        </p:spPr>
        <p:txBody>
          <a:bodyPr/>
          <a:lstStyle/>
          <a:p>
            <a:pPr eaLnBrk="1" hangingPunct="1"/>
            <a:r>
              <a:rPr lang="zh-CN" altLang="en-US" smtClean="0"/>
              <a:t>“气乘风则散，界水则止，聚之使不散，行之使有止，故谓之风水。”</a:t>
            </a:r>
            <a:endParaRPr lang="en-US" altLang="zh-CN" smtClean="0"/>
          </a:p>
          <a:p>
            <a:pPr algn="r" eaLnBrk="1" hangingPunct="1"/>
            <a:r>
              <a:rPr lang="en-US" altLang="zh-CN" smtClean="0"/>
              <a:t>——</a:t>
            </a:r>
            <a:r>
              <a:rPr lang="zh-CN" altLang="en-US" smtClean="0"/>
              <a:t>郭璞</a:t>
            </a:r>
            <a:r>
              <a:rPr lang="en-US" altLang="zh-CN" smtClean="0"/>
              <a:t>《</a:t>
            </a:r>
            <a:r>
              <a:rPr lang="zh-CN" altLang="en-US" smtClean="0"/>
              <a:t>葬书</a:t>
            </a:r>
            <a:r>
              <a:rPr lang="en-US" altLang="zh-CN" smtClean="0"/>
              <a:t>》</a:t>
            </a:r>
          </a:p>
          <a:p>
            <a:pPr eaLnBrk="1" hangingPunct="1"/>
            <a:r>
              <a:rPr lang="zh-CN" altLang="en-US" smtClean="0"/>
              <a:t>风水的理论核心是“气”，它是天地万物的最基本构成单位。无形的存在是气，气凝聚即为有质有形之物，并贯通其内外。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Administrator\Desktop\c8c7622c3f4cea7eec0224d3ab0cd99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61438" cy="672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476672"/>
            <a:ext cx="8892480" cy="5649491"/>
          </a:xfrm>
        </p:spPr>
        <p:txBody>
          <a:bodyPr/>
          <a:lstStyle/>
          <a:p>
            <a:r>
              <a:rPr lang="zh-CN" altLang="en-US" dirty="0" smtClean="0"/>
              <a:t>夫齐之水道躁而复，故其民贪粗而好勇；楚之水淖弱而清，故其民轻果而贼；</a:t>
            </a:r>
            <a:endParaRPr lang="en-US" altLang="zh-CN" dirty="0" smtClean="0"/>
          </a:p>
          <a:p>
            <a:r>
              <a:rPr lang="zh-CN" altLang="en-US" dirty="0" smtClean="0"/>
              <a:t>越之水浊重而洎，故其民愚疾而垢；</a:t>
            </a:r>
            <a:endParaRPr lang="en-US" altLang="zh-CN" dirty="0" smtClean="0"/>
          </a:p>
          <a:p>
            <a:r>
              <a:rPr lang="zh-CN" altLang="en-US" dirty="0" smtClean="0"/>
              <a:t>秦之水泔冣而稽，淤滞而杂，故其民贪戾罔而好事；</a:t>
            </a:r>
            <a:endParaRPr lang="en-US" altLang="zh-CN" dirty="0" smtClean="0"/>
          </a:p>
          <a:p>
            <a:r>
              <a:rPr lang="zh-CN" altLang="en-US" dirty="0" smtClean="0"/>
              <a:t>齐晋之水枯旱而运，淤滞而杂，故其民谄谀葆诈，巧佞而好利；</a:t>
            </a:r>
            <a:endParaRPr lang="en-US" altLang="zh-CN" dirty="0" smtClean="0"/>
          </a:p>
          <a:p>
            <a:r>
              <a:rPr lang="zh-CN" altLang="en-US" dirty="0" smtClean="0"/>
              <a:t>燕之水萃下而弱，沈滞而杂，故其民愚戆而好贞，轻疾而易死；</a:t>
            </a:r>
            <a:endParaRPr lang="en-US" altLang="zh-CN" dirty="0" smtClean="0"/>
          </a:p>
          <a:p>
            <a:r>
              <a:rPr lang="zh-CN" altLang="en-US" dirty="0" smtClean="0"/>
              <a:t>宋之水轻劲而清，故其民闲易而好正。</a:t>
            </a:r>
            <a:endParaRPr lang="en-US" altLang="zh-CN" dirty="0" smtClean="0"/>
          </a:p>
          <a:p>
            <a:r>
              <a:rPr lang="en-US" altLang="zh-CN" dirty="0" smtClean="0"/>
              <a:t>——《</a:t>
            </a:r>
            <a:r>
              <a:rPr lang="zh-CN" altLang="en-US" dirty="0" smtClean="0"/>
              <a:t>管子水地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第三十九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择向</a:t>
            </a:r>
            <a:endParaRPr lang="zh-CN" altLang="en-US" dirty="0"/>
          </a:p>
        </p:txBody>
      </p:sp>
      <p:pic>
        <p:nvPicPr>
          <p:cNvPr id="6146" name="Picture 2" descr="D:\涂\e0ad17f6fe23a40025d43e5c46bcd2e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2267744" y="1340768"/>
            <a:ext cx="4502673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D:\涂\1550f70b6d3ca61998891989d570e307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198" y="0"/>
            <a:ext cx="6997603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Administrator\Desktop\c8c7622c3f4cea7eec0224d3ab0cd99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61438" cy="672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二、风水的特点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法天象地</a:t>
            </a:r>
            <a:endParaRPr lang="en-US" altLang="zh-CN" dirty="0" smtClean="0"/>
          </a:p>
          <a:p>
            <a:r>
              <a:rPr lang="zh-CN" altLang="en-US" dirty="0" smtClean="0"/>
              <a:t>单个的山峰、风水景观的其他组成部分以及一个地区的整个地理环境常被人格化。如仙女峰、卧牛山、伏虎山。</a:t>
            </a:r>
            <a:endParaRPr lang="en-US" altLang="zh-CN" dirty="0" smtClean="0"/>
          </a:p>
          <a:p>
            <a:r>
              <a:rPr lang="zh-CN" altLang="en-US" dirty="0" smtClean="0"/>
              <a:t>夫阴阳之气</a:t>
            </a:r>
            <a:r>
              <a:rPr lang="en-US" altLang="zh-CN" dirty="0" smtClean="0"/>
              <a:t>,</a:t>
            </a:r>
            <a:r>
              <a:rPr lang="zh-CN" altLang="en-US" dirty="0" smtClean="0"/>
              <a:t>噫而为风</a:t>
            </a:r>
            <a:r>
              <a:rPr lang="en-US" altLang="zh-CN" dirty="0" smtClean="0"/>
              <a:t>,</a:t>
            </a:r>
            <a:r>
              <a:rPr lang="zh-CN" altLang="en-US" dirty="0" smtClean="0"/>
              <a:t>升而为云</a:t>
            </a:r>
            <a:r>
              <a:rPr lang="en-US" altLang="zh-CN" dirty="0" smtClean="0"/>
              <a:t>,</a:t>
            </a:r>
            <a:r>
              <a:rPr lang="zh-CN" altLang="en-US" dirty="0" smtClean="0"/>
              <a:t>降而为雨</a:t>
            </a:r>
            <a:r>
              <a:rPr lang="en-US" altLang="zh-CN" dirty="0" smtClean="0"/>
              <a:t>,</a:t>
            </a:r>
            <a:r>
              <a:rPr lang="zh-CN" altLang="en-US" dirty="0" smtClean="0"/>
              <a:t>行乎地中而为生气。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 descr="D:\涂\b04591153382e93e8ecd2baeea99e67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20688"/>
            <a:ext cx="7416824" cy="55626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Administrator\Desktop\c8c7622c3f4cea7eec0224d3ab0cd99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61438" cy="672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476672"/>
            <a:ext cx="8892480" cy="5649491"/>
          </a:xfrm>
        </p:spPr>
        <p:txBody>
          <a:bodyPr/>
          <a:lstStyle/>
          <a:p>
            <a:r>
              <a:rPr lang="en-US" altLang="zh-CN" dirty="0" smtClean="0"/>
              <a:t>         </a:t>
            </a:r>
            <a:r>
              <a:rPr lang="zh-CN" altLang="zh-CN" dirty="0" smtClean="0"/>
              <a:t>中国古代将天空中央分为太微、紫微、天帝三垣。紫微垣为中央之中，是天帝所居处。明朝皇帝将皇宫定名为</a:t>
            </a:r>
            <a:r>
              <a:rPr lang="zh-CN" altLang="en-US" dirty="0" smtClean="0"/>
              <a:t>“</a:t>
            </a:r>
            <a:r>
              <a:rPr lang="zh-CN" altLang="zh-CN" dirty="0" smtClean="0"/>
              <a:t>紫微宫</a:t>
            </a:r>
            <a:r>
              <a:rPr lang="zh-CN" altLang="en-US" dirty="0" smtClean="0"/>
              <a:t>”</a:t>
            </a:r>
            <a:r>
              <a:rPr lang="zh-CN" altLang="zh-CN" dirty="0" smtClean="0"/>
              <a:t>（紫禁城之名由此而来）。</a:t>
            </a:r>
            <a:r>
              <a:rPr lang="zh-CN" altLang="en-US" dirty="0" smtClean="0"/>
              <a:t>宫城用“紫微”颜色装饰，使它象征着世界的中心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北极星的光辉。整座城市的中心是皇城；皇城的中心是宫城；宫城的中心是太和殿；太和殿的中心又有着象征宇宙中心的须弥山，其上有须弥座，它的九层台阶，象征着九重天。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Administrator\Desktop\c8c7622c3f4cea7eec0224d3ab0cd99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61438" cy="672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二、天人感应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7920880" cy="4713387"/>
          </a:xfrm>
        </p:spPr>
        <p:txBody>
          <a:bodyPr/>
          <a:lstStyle/>
          <a:p>
            <a:r>
              <a:rPr lang="zh-CN" altLang="en-US" dirty="0" smtClean="0"/>
              <a:t>物质、意识和精神都与客观的自然界相应想通</a:t>
            </a:r>
            <a:endParaRPr lang="en-US" altLang="zh-CN" dirty="0" smtClean="0"/>
          </a:p>
          <a:p>
            <a:r>
              <a:rPr lang="zh-CN" altLang="en-US" dirty="0" smtClean="0"/>
              <a:t>民俗学中的感应学说</a:t>
            </a:r>
            <a:endParaRPr lang="en-US" altLang="zh-CN" dirty="0" smtClean="0"/>
          </a:p>
          <a:p>
            <a:r>
              <a:rPr lang="zh-CN" altLang="en-US" dirty="0" smtClean="0"/>
              <a:t>人是自然界的一部分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涂\b812c8fcc3cec3fdd9663404d688d43f87942762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124744"/>
            <a:ext cx="5553075" cy="3914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Administrator\Desktop\c8c7622c3f4cea7eec0224d3ab0cd99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61438" cy="672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三、尚中思想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致中和，天地位焉，万物育焉。</a:t>
            </a:r>
            <a:endParaRPr lang="en-US" altLang="zh-CN" dirty="0" smtClean="0"/>
          </a:p>
          <a:p>
            <a:r>
              <a:rPr lang="zh-CN" altLang="en-US" dirty="0" smtClean="0"/>
              <a:t>需卦中说：位乎天位，以正中也。</a:t>
            </a:r>
            <a:endParaRPr lang="en-US" altLang="zh-CN" dirty="0" smtClean="0"/>
          </a:p>
          <a:p>
            <a:r>
              <a:rPr lang="zh-CN" altLang="en-US" dirty="0" smtClean="0"/>
              <a:t>九二：需于沙，小有言，终吉。</a:t>
            </a:r>
            <a:endParaRPr lang="en-US" altLang="zh-CN" dirty="0" smtClean="0"/>
          </a:p>
          <a:p>
            <a:r>
              <a:rPr lang="zh-CN" altLang="en-US" dirty="0" smtClean="0"/>
              <a:t>九五：需于酒食，贞吉。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讼卦：利见大人，尚中正也。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D:\涂\b9fd98668cadf51a222fbdd058a7b12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1916832"/>
            <a:ext cx="1714500" cy="1714500"/>
          </a:xfrm>
          <a:prstGeom prst="rect">
            <a:avLst/>
          </a:prstGeom>
          <a:noFill/>
        </p:spPr>
      </p:pic>
      <p:pic>
        <p:nvPicPr>
          <p:cNvPr id="1027" name="Picture 3" descr="D:\涂\b9fd98668cadf51a222fbdd058a7b12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4221088"/>
            <a:ext cx="1714286" cy="17142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0" y="0"/>
            <a:ext cx="6876256" cy="6119812"/>
          </a:xfrm>
        </p:spPr>
        <p:txBody>
          <a:bodyPr/>
          <a:lstStyle/>
          <a:p>
            <a:r>
              <a:rPr lang="zh-CN" altLang="en-US" dirty="0" smtClean="0"/>
              <a:t>隋建长安城，六条冈阜看做是乾卦的六爻，最高的一条九二置宫阙，是皇帝居住的地方；稍低的第二条九三立百司，为中央各部办公的地方。九五这一条虽然比九三低，但在乾卦中九五位贵，不是凡人居住之地。所以在此盖庙宇，修玄都观、兴善寺等，让神仙菩萨去住。统治者高高在上，主宰天下，传之万世的思想和气派。从安全上来说是可靠的，处于监视下层百姓的位置。从地理环境来说也是最好的，地势高，干燥，不易生病。</a:t>
            </a:r>
            <a:endParaRPr lang="zh-CN" altLang="en-US" dirty="0"/>
          </a:p>
        </p:txBody>
      </p:sp>
      <p:pic>
        <p:nvPicPr>
          <p:cNvPr id="3074" name="Picture 2" descr="D:\涂\5751be973a70d924e6b2d8a753349bb3.jp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1412776"/>
            <a:ext cx="1947862" cy="195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Administrator\Desktop\b43670bb4fb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556000"/>
            <a:ext cx="7620000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1"/>
            <a:ext cx="8363272" cy="3917031"/>
          </a:xfrm>
        </p:spPr>
        <p:txBody>
          <a:bodyPr/>
          <a:lstStyle/>
          <a:p>
            <a:r>
              <a:rPr lang="zh-CN" altLang="en-US" sz="4800" dirty="0" smtClean="0"/>
              <a:t>一、地理五诀：寻龙、察砂、点穴、寻水、择向。</a:t>
            </a:r>
            <a:endParaRPr lang="en-US" altLang="zh-CN" sz="4800" dirty="0" smtClean="0"/>
          </a:p>
          <a:p>
            <a:endParaRPr lang="en-US" altLang="zh-CN" sz="4800" dirty="0" smtClean="0"/>
          </a:p>
          <a:p>
            <a:r>
              <a:rPr lang="zh-CN" altLang="en-US" sz="4000" dirty="0" smtClean="0"/>
              <a:t>风水中借龙的名称来代表山脉的走向、起伏、转折、变化等。</a:t>
            </a:r>
            <a:endParaRPr lang="en-US" altLang="zh-CN" sz="4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Administrator\Desktop\c8c7622c3f4cea7eec0224d3ab0cd99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61438" cy="672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         巫魁的自然，人是不自由的，因此科学来去魁；彻底去魁的自然，是虚无的。中间的道路，自然适度的巫魁，科学要适度的科学。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Administrator\Desktop\b43670bb4fb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556000"/>
            <a:ext cx="7620000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764704"/>
            <a:ext cx="8892480" cy="5361459"/>
          </a:xfrm>
        </p:spPr>
        <p:txBody>
          <a:bodyPr/>
          <a:lstStyle/>
          <a:p>
            <a:r>
              <a:rPr lang="zh-CN" altLang="en-US" dirty="0" smtClean="0"/>
              <a:t>风水家以南海、长江、黄河、鸭绿江四水域为界，将中华山脉地势分别三大部分，称为三大干龙，即北条干龙、中条干龙、南条干龙。徐善继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人子须知</a:t>
            </a:r>
            <a:r>
              <a:rPr lang="en-US" altLang="zh-CN" dirty="0" smtClean="0"/>
              <a:t>·</a:t>
            </a:r>
            <a:r>
              <a:rPr lang="zh-CN" altLang="en-US" dirty="0" smtClean="0"/>
              <a:t>龙法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：“天下有三处大水；曰黄河、曰长江、鸭绿江。长江与南海夹南条尽于东南海，黄河与长江夹中条尽于东海，黄河与鸭绿江夹北条尽于辽海。”三干龙均以昆仑为源。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Administrator\Desktop\c8c7622c3f4cea7eec0224d3ab0cd99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61438" cy="672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692696"/>
            <a:ext cx="9144000" cy="6165304"/>
          </a:xfrm>
        </p:spPr>
        <p:txBody>
          <a:bodyPr/>
          <a:lstStyle/>
          <a:p>
            <a:r>
              <a:rPr lang="zh-CN" altLang="en-US" dirty="0" smtClean="0"/>
              <a:t>         北龙环阴山贺兰经幽燕入辽海，其枝干有恒山、太行山、燕山，以燕京为其止处。</a:t>
            </a:r>
            <a:endParaRPr lang="en-US" altLang="zh-CN" dirty="0" smtClean="0"/>
          </a:p>
          <a:p>
            <a:r>
              <a:rPr lang="zh-CN" altLang="en-US" dirty="0" smtClean="0"/>
              <a:t>         中龙入蜀汉、结关中，大散为终南、太华、泰岳篙山，抱准水入海。洛阳为天地之中，中原之淬。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南龙趋云南，东去沅陵，其枝为湘江武陵、九嶷衡山、匡庐庚吟、天目仙霞、括苍天台四明，金陵总其形势。风水家认为，要辫真龙，当先明大势。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Administrator\Desktop\c8c7622c3f4cea7eec0224d3ab0cd99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61438" cy="672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这三条龙的干脉生出支脉，支脉又生出支脉，犹如人体血管和经络一样，遍布于中华大地。</a:t>
            </a:r>
            <a:endParaRPr lang="en-US" altLang="zh-CN" dirty="0" smtClean="0"/>
          </a:p>
          <a:p>
            <a:r>
              <a:rPr lang="zh-CN" altLang="en-US" dirty="0" smtClean="0"/>
              <a:t>就地图看水源，察山脉，分清枝干，方能寻得真龙的穴。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c8c7622c3f4cea7eec0224d3ab0cd99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562" y="136525"/>
            <a:ext cx="8961438" cy="672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内容占位符 3" descr="八水.jpg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836712"/>
            <a:ext cx="72009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C:\Users\Administrator\Desktop\c8c7622c3f4cea7eec0224d3ab0cd99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61438" cy="672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778694"/>
            <a:ext cx="8229600" cy="778098"/>
          </a:xfrm>
        </p:spPr>
        <p:txBody>
          <a:bodyPr/>
          <a:lstStyle/>
          <a:p>
            <a:r>
              <a:rPr lang="zh-CN" altLang="en-US" dirty="0" smtClean="0"/>
              <a:t>察砂 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砂：环绕风水穴的山体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四神砂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“凡宅左有流水谓之青龙；右有长道谓之白虎；前有污池谓之朱雀；后有丘陵谓之玄武，为最贵地。”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——《</a:t>
            </a:r>
            <a:r>
              <a:rPr lang="zh-CN" altLang="en-US" dirty="0" smtClean="0"/>
              <a:t>阳宅十要</a:t>
            </a:r>
            <a:r>
              <a:rPr lang="en-US" altLang="zh-CN" dirty="0" smtClean="0"/>
              <a:t>》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http://pic.58pic.com/58pic/13/02/14/858PICN58PICjh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9275"/>
            <a:ext cx="9085263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内容占位符 4" descr="IMG_20160913_080424.jpg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124075" y="333375"/>
            <a:ext cx="4481513" cy="5975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499</TotalTime>
  <Words>1524</Words>
  <Application>Microsoft Office PowerPoint</Application>
  <PresentationFormat>全屏显示(4:3)</PresentationFormat>
  <Paragraphs>72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察砂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点穴</vt:lpstr>
      <vt:lpstr>寻水</vt:lpstr>
      <vt:lpstr>PowerPoint 演示文稿</vt:lpstr>
      <vt:lpstr>PowerPoint 演示文稿</vt:lpstr>
      <vt:lpstr>PowerPoint 演示文稿</vt:lpstr>
      <vt:lpstr>择向</vt:lpstr>
      <vt:lpstr>PowerPoint 演示文稿</vt:lpstr>
      <vt:lpstr>二、风水的特点</vt:lpstr>
      <vt:lpstr>PowerPoint 演示文稿</vt:lpstr>
      <vt:lpstr>PowerPoint 演示文稿</vt:lpstr>
      <vt:lpstr>二、天人感应</vt:lpstr>
      <vt:lpstr>PowerPoint 演示文稿</vt:lpstr>
      <vt:lpstr>三、尚中思想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微软用户</cp:lastModifiedBy>
  <cp:revision>83</cp:revision>
  <dcterms:created xsi:type="dcterms:W3CDTF">2016-09-12T13:02:19Z</dcterms:created>
  <dcterms:modified xsi:type="dcterms:W3CDTF">2018-09-27T10:01:23Z</dcterms:modified>
</cp:coreProperties>
</file>