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f1833c3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f1833c3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When starting this assignment, we began thinking bout how we would represent the data. The first thing that comes to our mind is to divide each game into columns and rows similar to how we would view it in real life, and then switch each letter with another array of three bits. So the end result became as we see in the figure in this slide. This way of representing data led to a very slow training process.</a:t>
            </a:r>
            <a:endParaRPr/>
          </a:p>
          <a:p>
            <a:pPr indent="0" lvl="0" marL="0" rtl="0" algn="l">
              <a:spcBef>
                <a:spcPts val="0"/>
              </a:spcBef>
              <a:spcAft>
                <a:spcPts val="0"/>
              </a:spcAft>
              <a:buNone/>
            </a:pPr>
            <a:r>
              <a:rPr lang="no"/>
              <a:t>This created an array of arrays of arrays of arrays, similar to the representation of the example dataset from mnist.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f1833c39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f1833c39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After we asked “Ahmed” about the reason for the slow process of training, it was found that data representation plays a major role in the speed and efficiency of the training. And we end up representing each line “game” with a single array.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f1833c39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f1833c39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When the data parsing was </a:t>
            </a:r>
            <a:r>
              <a:rPr lang="no"/>
              <a:t>completed</a:t>
            </a:r>
            <a:r>
              <a:rPr lang="no"/>
              <a:t>, we started training the machine, and over 100 epochs, the accuracy of the machine was roughly 80 percent.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1833c39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1833c39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6d2b8b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6d2b8b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eef29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eef292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tel"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D2002B"/>
              </a:buClr>
              <a:buSzPts val="6000"/>
              <a:buFont typeface="Helvetica Neue"/>
              <a:buNone/>
              <a:defRPr sz="6000">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 type="subTitle"/>
          </p:nvPr>
        </p:nvSpPr>
        <p:spPr>
          <a:xfrm>
            <a:off x="1143000" y="2701528"/>
            <a:ext cx="6858000" cy="1241700"/>
          </a:xfrm>
          <a:prstGeom prst="rect">
            <a:avLst/>
          </a:prstGeom>
          <a:noFill/>
          <a:ln>
            <a:noFill/>
          </a:ln>
        </p:spPr>
        <p:txBody>
          <a:bodyPr anchorCtr="0" anchor="t" bIns="45700" lIns="90000" spcFirstLastPara="1" rIns="91425" wrap="square" tIns="45700">
            <a:noAutofit/>
          </a:bodyPr>
          <a:lstStyle>
            <a:lvl1pPr lvl="0" algn="ctr">
              <a:lnSpc>
                <a:spcPct val="90000"/>
              </a:lnSpc>
              <a:spcBef>
                <a:spcPts val="1000"/>
              </a:spcBef>
              <a:spcAft>
                <a:spcPts val="0"/>
              </a:spcAft>
              <a:buClr>
                <a:srgbClr val="0C0C0C"/>
              </a:buClr>
              <a:buSzPts val="2400"/>
              <a:buNone/>
              <a:defRPr sz="2400">
                <a:solidFill>
                  <a:srgbClr val="0C0C0C"/>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2" name="Google Shape;12;p2"/>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nktliste"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720975" y="612445"/>
            <a:ext cx="7794300" cy="42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2002B"/>
              </a:buClr>
              <a:buSzPts val="2400"/>
              <a:buFont typeface="Helvetica Neue"/>
              <a:buNone/>
              <a:defRPr>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idx="1" type="body"/>
          </p:nvPr>
        </p:nvSpPr>
        <p:spPr>
          <a:xfrm>
            <a:off x="720969" y="1026319"/>
            <a:ext cx="7794300" cy="32634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sz="140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292100" lvl="2" marL="1371600" algn="l">
              <a:lnSpc>
                <a:spcPct val="115000"/>
              </a:lnSpc>
              <a:spcBef>
                <a:spcPts val="500"/>
              </a:spcBef>
              <a:spcAft>
                <a:spcPts val="0"/>
              </a:spcAft>
              <a:buClr>
                <a:schemeClr val="dk1"/>
              </a:buClr>
              <a:buSzPts val="1000"/>
              <a:buChar char="■"/>
              <a:defRPr/>
            </a:lvl3pPr>
            <a:lvl4pPr indent="-304800" lvl="3" marL="1828800" algn="l">
              <a:lnSpc>
                <a:spcPct val="115000"/>
              </a:lnSpc>
              <a:spcBef>
                <a:spcPts val="500"/>
              </a:spcBef>
              <a:spcAft>
                <a:spcPts val="0"/>
              </a:spcAft>
              <a:buClr>
                <a:schemeClr val="dk1"/>
              </a:buClr>
              <a:buSzPts val="1200"/>
              <a:buChar char="●"/>
              <a:defRPr sz="1200"/>
            </a:lvl4pPr>
            <a:lvl5pPr indent="-304800" lvl="4" marL="2286000" algn="l">
              <a:lnSpc>
                <a:spcPct val="115000"/>
              </a:lnSpc>
              <a:spcBef>
                <a:spcPts val="500"/>
              </a:spcBef>
              <a:spcAft>
                <a:spcPts val="0"/>
              </a:spcAft>
              <a:buClr>
                <a:schemeClr val="dk1"/>
              </a:buClr>
              <a:buSzPts val="1200"/>
              <a:buChar char="○"/>
              <a:defRPr sz="1200"/>
            </a:lvl5pPr>
            <a:lvl6pPr indent="-304800" lvl="5" marL="2743200" algn="l">
              <a:lnSpc>
                <a:spcPct val="115000"/>
              </a:lnSpc>
              <a:spcBef>
                <a:spcPts val="500"/>
              </a:spcBef>
              <a:spcAft>
                <a:spcPts val="0"/>
              </a:spcAft>
              <a:buClr>
                <a:schemeClr val="dk1"/>
              </a:buClr>
              <a:buSzPts val="1200"/>
              <a:buChar char="■"/>
              <a:defRPr sz="1200"/>
            </a:lvl6pPr>
            <a:lvl7pPr indent="-304800" lvl="6" marL="3200400" algn="l">
              <a:lnSpc>
                <a:spcPct val="115000"/>
              </a:lnSpc>
              <a:spcBef>
                <a:spcPts val="500"/>
              </a:spcBef>
              <a:spcAft>
                <a:spcPts val="0"/>
              </a:spcAft>
              <a:buClr>
                <a:schemeClr val="dk1"/>
              </a:buClr>
              <a:buSzPts val="1200"/>
              <a:buChar char="●"/>
              <a:defRPr sz="1200"/>
            </a:lvl7pPr>
            <a:lvl8pPr indent="-304800" lvl="7" marL="3657600" algn="l">
              <a:lnSpc>
                <a:spcPct val="115000"/>
              </a:lnSpc>
              <a:spcBef>
                <a:spcPts val="500"/>
              </a:spcBef>
              <a:spcAft>
                <a:spcPts val="0"/>
              </a:spcAft>
              <a:buClr>
                <a:schemeClr val="dk1"/>
              </a:buClr>
              <a:buSzPts val="1200"/>
              <a:buChar char="○"/>
              <a:defRPr sz="1200"/>
            </a:lvl8pPr>
            <a:lvl9pPr indent="-304800" lvl="8" marL="4114800" algn="l">
              <a:lnSpc>
                <a:spcPct val="115000"/>
              </a:lnSpc>
              <a:spcBef>
                <a:spcPts val="500"/>
              </a:spcBef>
              <a:spcAft>
                <a:spcPts val="0"/>
              </a:spcAft>
              <a:buClr>
                <a:schemeClr val="dk1"/>
              </a:buClr>
              <a:buSzPts val="1200"/>
              <a:buChar char="■"/>
              <a:defRPr sz="1200"/>
            </a:lvl9pPr>
          </a:lstStyle>
          <a:p/>
        </p:txBody>
      </p:sp>
      <p:pic>
        <p:nvPicPr>
          <p:cNvPr id="16" name="Google Shape;16;p3"/>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mmenligning" type="twoObj">
  <p:cSld name="TWO_OBJECTS">
    <p:spTree>
      <p:nvGrpSpPr>
        <p:cNvPr id="17" name="Shape 17"/>
        <p:cNvGrpSpPr/>
        <p:nvPr/>
      </p:nvGrpSpPr>
      <p:grpSpPr>
        <a:xfrm>
          <a:off x="0" y="0"/>
          <a:ext cx="0" cy="0"/>
          <a:chOff x="0" y="0"/>
          <a:chExt cx="0" cy="0"/>
        </a:xfrm>
      </p:grpSpPr>
      <p:sp>
        <p:nvSpPr>
          <p:cNvPr id="18" name="Google Shape;18;p4"/>
          <p:cNvSpPr txBox="1"/>
          <p:nvPr>
            <p:ph type="title"/>
          </p:nvPr>
        </p:nvSpPr>
        <p:spPr>
          <a:xfrm>
            <a:off x="721800" y="603450"/>
            <a:ext cx="7700400" cy="461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2002B"/>
              </a:buClr>
              <a:buSzPts val="2400"/>
              <a:buFont typeface="Helvetica Neue"/>
              <a:buNone/>
              <a:defRPr>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721800" y="1092975"/>
            <a:ext cx="3699900" cy="28539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304800" lvl="2" marL="1371600" algn="l">
              <a:lnSpc>
                <a:spcPct val="115000"/>
              </a:lnSpc>
              <a:spcBef>
                <a:spcPts val="500"/>
              </a:spcBef>
              <a:spcAft>
                <a:spcPts val="0"/>
              </a:spcAft>
              <a:buClr>
                <a:schemeClr val="dk1"/>
              </a:buClr>
              <a:buSzPts val="1200"/>
              <a:buChar char="■"/>
              <a:defRPr/>
            </a:lvl3pPr>
            <a:lvl4pPr indent="-304800" lvl="3" marL="1828800" algn="l">
              <a:lnSpc>
                <a:spcPct val="115000"/>
              </a:lnSpc>
              <a:spcBef>
                <a:spcPts val="500"/>
              </a:spcBef>
              <a:spcAft>
                <a:spcPts val="0"/>
              </a:spcAft>
              <a:buClr>
                <a:schemeClr val="dk1"/>
              </a:buClr>
              <a:buSzPts val="1200"/>
              <a:buChar char="●"/>
              <a:defRPr/>
            </a:lvl4pPr>
            <a:lvl5pPr indent="-304800" lvl="4" marL="2286000" algn="l">
              <a:lnSpc>
                <a:spcPct val="115000"/>
              </a:lnSpc>
              <a:spcBef>
                <a:spcPts val="500"/>
              </a:spcBef>
              <a:spcAft>
                <a:spcPts val="0"/>
              </a:spcAft>
              <a:buClr>
                <a:schemeClr val="dk1"/>
              </a:buClr>
              <a:buSzPts val="1200"/>
              <a:buChar char="○"/>
              <a:defRPr/>
            </a:lvl5pPr>
            <a:lvl6pPr indent="-304800" lvl="5" marL="2743200" algn="l">
              <a:lnSpc>
                <a:spcPct val="115000"/>
              </a:lnSpc>
              <a:spcBef>
                <a:spcPts val="500"/>
              </a:spcBef>
              <a:spcAft>
                <a:spcPts val="0"/>
              </a:spcAft>
              <a:buClr>
                <a:schemeClr val="dk1"/>
              </a:buClr>
              <a:buSzPts val="1200"/>
              <a:buChar char="■"/>
              <a:defRPr/>
            </a:lvl6pPr>
            <a:lvl7pPr indent="-304800" lvl="6" marL="3200400" algn="l">
              <a:lnSpc>
                <a:spcPct val="115000"/>
              </a:lnSpc>
              <a:spcBef>
                <a:spcPts val="500"/>
              </a:spcBef>
              <a:spcAft>
                <a:spcPts val="0"/>
              </a:spcAft>
              <a:buClr>
                <a:schemeClr val="dk1"/>
              </a:buClr>
              <a:buSzPts val="1200"/>
              <a:buChar char="●"/>
              <a:defRPr/>
            </a:lvl7pPr>
            <a:lvl8pPr indent="-304800" lvl="7" marL="3657600" algn="l">
              <a:lnSpc>
                <a:spcPct val="115000"/>
              </a:lnSpc>
              <a:spcBef>
                <a:spcPts val="500"/>
              </a:spcBef>
              <a:spcAft>
                <a:spcPts val="0"/>
              </a:spcAft>
              <a:buClr>
                <a:schemeClr val="dk1"/>
              </a:buClr>
              <a:buSzPts val="1200"/>
              <a:buChar char="○"/>
              <a:defRPr/>
            </a:lvl8pPr>
            <a:lvl9pPr indent="-304800" lvl="8" marL="4114800" algn="l">
              <a:lnSpc>
                <a:spcPct val="115000"/>
              </a:lnSpc>
              <a:spcBef>
                <a:spcPts val="500"/>
              </a:spcBef>
              <a:spcAft>
                <a:spcPts val="0"/>
              </a:spcAft>
              <a:buClr>
                <a:schemeClr val="dk1"/>
              </a:buClr>
              <a:buSzPts val="1200"/>
              <a:buChar char="■"/>
              <a:defRPr/>
            </a:lvl9pPr>
          </a:lstStyle>
          <a:p/>
        </p:txBody>
      </p:sp>
      <p:sp>
        <p:nvSpPr>
          <p:cNvPr id="20" name="Google Shape;20;p4"/>
          <p:cNvSpPr txBox="1"/>
          <p:nvPr>
            <p:ph idx="2" type="body"/>
          </p:nvPr>
        </p:nvSpPr>
        <p:spPr>
          <a:xfrm>
            <a:off x="4722300" y="1092919"/>
            <a:ext cx="3699900" cy="28539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304800" lvl="2" marL="1371600" algn="l">
              <a:lnSpc>
                <a:spcPct val="115000"/>
              </a:lnSpc>
              <a:spcBef>
                <a:spcPts val="500"/>
              </a:spcBef>
              <a:spcAft>
                <a:spcPts val="0"/>
              </a:spcAft>
              <a:buClr>
                <a:schemeClr val="dk1"/>
              </a:buClr>
              <a:buSzPts val="1200"/>
              <a:buChar char="■"/>
              <a:defRPr/>
            </a:lvl3pPr>
            <a:lvl4pPr indent="-304800" lvl="3" marL="1828800" algn="l">
              <a:lnSpc>
                <a:spcPct val="115000"/>
              </a:lnSpc>
              <a:spcBef>
                <a:spcPts val="500"/>
              </a:spcBef>
              <a:spcAft>
                <a:spcPts val="0"/>
              </a:spcAft>
              <a:buClr>
                <a:schemeClr val="dk1"/>
              </a:buClr>
              <a:buSzPts val="1200"/>
              <a:buChar char="●"/>
              <a:defRPr/>
            </a:lvl4pPr>
            <a:lvl5pPr indent="-304800" lvl="4" marL="2286000" algn="l">
              <a:lnSpc>
                <a:spcPct val="115000"/>
              </a:lnSpc>
              <a:spcBef>
                <a:spcPts val="500"/>
              </a:spcBef>
              <a:spcAft>
                <a:spcPts val="0"/>
              </a:spcAft>
              <a:buClr>
                <a:schemeClr val="dk1"/>
              </a:buClr>
              <a:buSzPts val="1200"/>
              <a:buChar char="○"/>
              <a:defRPr/>
            </a:lvl5pPr>
            <a:lvl6pPr indent="-304800" lvl="5" marL="2743200" algn="l">
              <a:lnSpc>
                <a:spcPct val="115000"/>
              </a:lnSpc>
              <a:spcBef>
                <a:spcPts val="500"/>
              </a:spcBef>
              <a:spcAft>
                <a:spcPts val="0"/>
              </a:spcAft>
              <a:buClr>
                <a:schemeClr val="dk1"/>
              </a:buClr>
              <a:buSzPts val="1200"/>
              <a:buChar char="■"/>
              <a:defRPr/>
            </a:lvl6pPr>
            <a:lvl7pPr indent="-304800" lvl="6" marL="3200400" algn="l">
              <a:lnSpc>
                <a:spcPct val="115000"/>
              </a:lnSpc>
              <a:spcBef>
                <a:spcPts val="500"/>
              </a:spcBef>
              <a:spcAft>
                <a:spcPts val="0"/>
              </a:spcAft>
              <a:buClr>
                <a:schemeClr val="dk1"/>
              </a:buClr>
              <a:buSzPts val="1200"/>
              <a:buChar char="●"/>
              <a:defRPr/>
            </a:lvl7pPr>
            <a:lvl8pPr indent="-304800" lvl="7" marL="3657600" algn="l">
              <a:lnSpc>
                <a:spcPct val="115000"/>
              </a:lnSpc>
              <a:spcBef>
                <a:spcPts val="500"/>
              </a:spcBef>
              <a:spcAft>
                <a:spcPts val="0"/>
              </a:spcAft>
              <a:buClr>
                <a:schemeClr val="dk1"/>
              </a:buClr>
              <a:buSzPts val="1200"/>
              <a:buChar char="○"/>
              <a:defRPr/>
            </a:lvl8pPr>
            <a:lvl9pPr indent="-304800" lvl="8" marL="4114800" algn="l">
              <a:lnSpc>
                <a:spcPct val="115000"/>
              </a:lnSpc>
              <a:spcBef>
                <a:spcPts val="500"/>
              </a:spcBef>
              <a:spcAft>
                <a:spcPts val="0"/>
              </a:spcAft>
              <a:buClr>
                <a:schemeClr val="dk1"/>
              </a:buClr>
              <a:buSzPts val="1200"/>
              <a:buChar char="■"/>
              <a:defRPr/>
            </a:lvl9pPr>
          </a:lstStyle>
          <a:p/>
        </p:txBody>
      </p:sp>
      <p:pic>
        <p:nvPicPr>
          <p:cNvPr id="21" name="Google Shape;21;p4"/>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WO_OBJECTS_1">
    <p:spTree>
      <p:nvGrpSpPr>
        <p:cNvPr id="22" name="Shape 22"/>
        <p:cNvGrpSpPr/>
        <p:nvPr/>
      </p:nvGrpSpPr>
      <p:grpSpPr>
        <a:xfrm>
          <a:off x="0" y="0"/>
          <a:ext cx="0" cy="0"/>
          <a:chOff x="0" y="0"/>
          <a:chExt cx="0" cy="0"/>
        </a:xfrm>
      </p:grpSpPr>
      <p:sp>
        <p:nvSpPr>
          <p:cNvPr id="23" name="Google Shape;23;p5"/>
          <p:cNvSpPr txBox="1"/>
          <p:nvPr>
            <p:ph type="title"/>
          </p:nvPr>
        </p:nvSpPr>
        <p:spPr>
          <a:xfrm>
            <a:off x="721800" y="654694"/>
            <a:ext cx="7700400" cy="368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D2002B"/>
              </a:buClr>
              <a:buSzPts val="2400"/>
              <a:buFont typeface="Helvetica Neue"/>
              <a:buNone/>
              <a:defRPr>
                <a:solidFill>
                  <a:srgbClr val="D2002B"/>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24" name="Google Shape;24;p5"/>
          <p:cNvPicPr preferRelativeResize="0"/>
          <p:nvPr/>
        </p:nvPicPr>
        <p:blipFill rotWithShape="1">
          <a:blip r:embed="rId2">
            <a:alphaModFix/>
          </a:blip>
          <a:srcRect b="0" l="0" r="0" t="0"/>
          <a:stretch/>
        </p:blipFill>
        <p:spPr>
          <a:xfrm>
            <a:off x="257076" y="4554809"/>
            <a:ext cx="575423" cy="2405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t" type="blank">
  <p:cSld name="BLANK">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975" y="612445"/>
            <a:ext cx="7794300" cy="427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20969" y="1026319"/>
            <a:ext cx="7794300" cy="3263400"/>
          </a:xfrm>
          <a:prstGeom prst="rect">
            <a:avLst/>
          </a:prstGeom>
          <a:noFill/>
          <a:ln>
            <a:noFill/>
          </a:ln>
        </p:spPr>
        <p:txBody>
          <a:bodyPr anchorCtr="0" anchor="t" bIns="45700" lIns="90000" spcFirstLastPara="1" rIns="91425" wrap="square" tIns="45700">
            <a:noAutofit/>
          </a:bodyPr>
          <a:lstStyle>
            <a:lvl1pPr indent="-317500" lvl="0" marL="457200" marR="0" rtl="0" algn="l">
              <a:lnSpc>
                <a:spcPct val="115000"/>
              </a:lnSpc>
              <a:spcBef>
                <a:spcPts val="1000"/>
              </a:spcBef>
              <a:spcAft>
                <a:spcPts val="0"/>
              </a:spcAft>
              <a:buClr>
                <a:schemeClr val="dk1"/>
              </a:buClr>
              <a:buSzPts val="1400"/>
              <a:buFont typeface="Arial"/>
              <a:buChar char="●"/>
              <a:defRPr b="0" i="0" u="none" cap="none" strike="noStrike">
                <a:solidFill>
                  <a:schemeClr val="dk1"/>
                </a:solidFill>
                <a:latin typeface="Helvetica Neue"/>
                <a:ea typeface="Helvetica Neue"/>
                <a:cs typeface="Helvetica Neue"/>
                <a:sym typeface="Helvetica Neue"/>
              </a:defRPr>
            </a:lvl1pPr>
            <a:lvl2pPr indent="-311150" lvl="1" marL="914400" marR="0" rtl="0" algn="l">
              <a:lnSpc>
                <a:spcPct val="115000"/>
              </a:lnSpc>
              <a:spcBef>
                <a:spcPts val="500"/>
              </a:spcBef>
              <a:spcAft>
                <a:spcPts val="0"/>
              </a:spcAft>
              <a:buClr>
                <a:schemeClr val="dk1"/>
              </a:buClr>
              <a:buSzPts val="1300"/>
              <a:buFont typeface="Arial"/>
              <a:buChar char="○"/>
              <a:defRPr b="0" i="0" sz="1300" u="none" cap="none" strike="noStrike">
                <a:solidFill>
                  <a:schemeClr val="dk1"/>
                </a:solidFill>
                <a:latin typeface="Helvetica Neue"/>
                <a:ea typeface="Helvetica Neue"/>
                <a:cs typeface="Helvetica Neue"/>
                <a:sym typeface="Helvetica Neue"/>
              </a:defRPr>
            </a:lvl2pPr>
            <a:lvl3pPr indent="-304800" lvl="2" marL="13716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8" name="Google Shape;8;p1"/>
          <p:cNvSpPr txBox="1"/>
          <p:nvPr/>
        </p:nvSpPr>
        <p:spPr>
          <a:xfrm>
            <a:off x="7505700" y="4914900"/>
            <a:ext cx="138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7"/>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no"/>
              <a:t>Connect-4</a:t>
            </a:r>
            <a:endParaRPr/>
          </a:p>
        </p:txBody>
      </p:sp>
      <p:sp>
        <p:nvSpPr>
          <p:cNvPr id="32" name="Google Shape;32;p7"/>
          <p:cNvSpPr txBox="1"/>
          <p:nvPr>
            <p:ph idx="1" type="subTitle"/>
          </p:nvPr>
        </p:nvSpPr>
        <p:spPr>
          <a:xfrm>
            <a:off x="523425" y="2701525"/>
            <a:ext cx="8097300" cy="1241700"/>
          </a:xfrm>
          <a:prstGeom prst="rect">
            <a:avLst/>
          </a:prstGeom>
        </p:spPr>
        <p:txBody>
          <a:bodyPr anchorCtr="0" anchor="t" bIns="45700" lIns="90000" spcFirstLastPara="1" rIns="91425" wrap="square" tIns="45700">
            <a:noAutofit/>
          </a:bodyPr>
          <a:lstStyle/>
          <a:p>
            <a:pPr indent="0" lvl="0" marL="0" rtl="0" algn="ctr">
              <a:spcBef>
                <a:spcPts val="1000"/>
              </a:spcBef>
              <a:spcAft>
                <a:spcPts val="0"/>
              </a:spcAft>
              <a:buNone/>
            </a:pPr>
            <a:r>
              <a:rPr lang="no"/>
              <a:t>Peshang Alo, Rune Alexander Laursen, Ole Gunvaldsen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3">
            <a:alphaModFix/>
          </a:blip>
          <a:srcRect b="38109" l="9468" r="10493" t="29697"/>
          <a:stretch/>
        </p:blipFill>
        <p:spPr>
          <a:xfrm>
            <a:off x="2724325" y="1663600"/>
            <a:ext cx="6238425" cy="3246126"/>
          </a:xfrm>
          <a:prstGeom prst="rect">
            <a:avLst/>
          </a:prstGeom>
          <a:noFill/>
          <a:ln>
            <a:noFill/>
          </a:ln>
        </p:spPr>
      </p:pic>
      <p:sp>
        <p:nvSpPr>
          <p:cNvPr id="38" name="Google Shape;38;p8"/>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DATA PARSING</a:t>
            </a:r>
            <a:endParaRPr/>
          </a:p>
        </p:txBody>
      </p:sp>
      <p:sp>
        <p:nvSpPr>
          <p:cNvPr id="39" name="Google Shape;39;p8"/>
          <p:cNvSpPr txBox="1"/>
          <p:nvPr>
            <p:ph idx="1" type="body"/>
          </p:nvPr>
        </p:nvSpPr>
        <p:spPr>
          <a:xfrm>
            <a:off x="720981" y="1026325"/>
            <a:ext cx="6680100" cy="19932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a:t>(#Clauses = 3000, T = 200, sum = 100) 9 </a:t>
            </a:r>
            <a:r>
              <a:rPr lang="no"/>
              <a:t>epochs</a:t>
            </a:r>
            <a:r>
              <a:rPr lang="no"/>
              <a:t>, accuracy ≈ 60% </a:t>
            </a:r>
            <a:br>
              <a:rPr lang="no"/>
            </a:br>
            <a:r>
              <a:rPr lang="no"/>
              <a:t>200s/epoc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9"/>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DATA PARSING</a:t>
            </a:r>
            <a:endParaRPr/>
          </a:p>
        </p:txBody>
      </p:sp>
      <p:sp>
        <p:nvSpPr>
          <p:cNvPr id="45" name="Google Shape;45;p9"/>
          <p:cNvSpPr txBox="1"/>
          <p:nvPr>
            <p:ph idx="1" type="body"/>
          </p:nvPr>
        </p:nvSpPr>
        <p:spPr>
          <a:xfrm>
            <a:off x="720969" y="1026319"/>
            <a:ext cx="7794300" cy="3263400"/>
          </a:xfrm>
          <a:prstGeom prst="rect">
            <a:avLst/>
          </a:prstGeom>
        </p:spPr>
        <p:txBody>
          <a:bodyPr anchorCtr="0" anchor="t" bIns="45700" lIns="90000" spcFirstLastPara="1" rIns="91425" wrap="square" tIns="45700">
            <a:noAutofit/>
          </a:bodyPr>
          <a:lstStyle/>
          <a:p>
            <a:pPr indent="0" lvl="0" marL="0" rtl="0" algn="l">
              <a:lnSpc>
                <a:spcPct val="100000"/>
              </a:lnSpc>
              <a:spcBef>
                <a:spcPts val="0"/>
              </a:spcBef>
              <a:spcAft>
                <a:spcPts val="0"/>
              </a:spcAft>
              <a:buNone/>
            </a:pPr>
            <a:r>
              <a:rPr lang="no"/>
              <a:t>(#Clauses = 10 000, T = 100, sum = 80) over </a:t>
            </a:r>
            <a:r>
              <a:rPr b="1" lang="no"/>
              <a:t>100</a:t>
            </a:r>
            <a:r>
              <a:rPr lang="no"/>
              <a:t> epochs </a:t>
            </a:r>
            <a:br>
              <a:rPr lang="no"/>
            </a:br>
            <a:r>
              <a:rPr lang="no"/>
              <a:t>gives accuracy ≈ 80% </a:t>
            </a:r>
            <a:br>
              <a:rPr lang="no"/>
            </a:br>
            <a:r>
              <a:rPr lang="no"/>
              <a:t>200s/epoch</a:t>
            </a:r>
            <a:endParaRPr/>
          </a:p>
          <a:p>
            <a:pPr indent="0" lvl="0" marL="0" rtl="0" algn="l">
              <a:spcBef>
                <a:spcPts val="1000"/>
              </a:spcBef>
              <a:spcAft>
                <a:spcPts val="0"/>
              </a:spcAft>
              <a:buNone/>
            </a:pPr>
            <a:r>
              <a:t/>
            </a:r>
            <a:endParaRPr/>
          </a:p>
        </p:txBody>
      </p:sp>
      <p:pic>
        <p:nvPicPr>
          <p:cNvPr id="46" name="Google Shape;46;p9"/>
          <p:cNvPicPr preferRelativeResize="0"/>
          <p:nvPr/>
        </p:nvPicPr>
        <p:blipFill rotWithShape="1">
          <a:blip r:embed="rId3">
            <a:alphaModFix/>
          </a:blip>
          <a:srcRect b="12670" l="11011" r="11553" t="66513"/>
          <a:stretch/>
        </p:blipFill>
        <p:spPr>
          <a:xfrm>
            <a:off x="2659850" y="2619375"/>
            <a:ext cx="6035476" cy="209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HYPER PARAMETERS &amp; </a:t>
            </a:r>
            <a:r>
              <a:rPr lang="no"/>
              <a:t>TESTING</a:t>
            </a:r>
            <a:endParaRPr/>
          </a:p>
        </p:txBody>
      </p:sp>
      <p:sp>
        <p:nvSpPr>
          <p:cNvPr id="52" name="Google Shape;52;p10"/>
          <p:cNvSpPr txBox="1"/>
          <p:nvPr>
            <p:ph idx="1" type="body"/>
          </p:nvPr>
        </p:nvSpPr>
        <p:spPr>
          <a:xfrm>
            <a:off x="720969" y="1026319"/>
            <a:ext cx="7794300" cy="3263400"/>
          </a:xfrm>
          <a:prstGeom prst="rect">
            <a:avLst/>
          </a:prstGeom>
        </p:spPr>
        <p:txBody>
          <a:bodyPr anchorCtr="0" anchor="t" bIns="45700" lIns="90000" spcFirstLastPara="1" rIns="91425" wrap="square" tIns="45700">
            <a:noAutofit/>
          </a:bodyPr>
          <a:lstStyle/>
          <a:p>
            <a:pPr indent="-317500" lvl="0" marL="457200" rtl="0" algn="l">
              <a:spcBef>
                <a:spcPts val="1000"/>
              </a:spcBef>
              <a:spcAft>
                <a:spcPts val="0"/>
              </a:spcAft>
              <a:buSzPts val="1400"/>
              <a:buChar char="●"/>
            </a:pPr>
            <a:r>
              <a:rPr lang="no"/>
              <a:t>For-loop for testing hyper parameters</a:t>
            </a:r>
            <a:endParaRPr/>
          </a:p>
          <a:p>
            <a:pPr indent="-317500" lvl="0" marL="457200" rtl="0" algn="l">
              <a:spcBef>
                <a:spcPts val="0"/>
              </a:spcBef>
              <a:spcAft>
                <a:spcPts val="0"/>
              </a:spcAft>
              <a:buSzPts val="1400"/>
              <a:buChar char="●"/>
            </a:pPr>
            <a:r>
              <a:rPr lang="no"/>
              <a:t>3 bits instead of 2</a:t>
            </a:r>
            <a:endParaRPr/>
          </a:p>
        </p:txBody>
      </p:sp>
      <p:pic>
        <p:nvPicPr>
          <p:cNvPr id="53" name="Google Shape;53;p10"/>
          <p:cNvPicPr preferRelativeResize="0"/>
          <p:nvPr/>
        </p:nvPicPr>
        <p:blipFill>
          <a:blip r:embed="rId3">
            <a:alphaModFix/>
          </a:blip>
          <a:stretch>
            <a:fillRect/>
          </a:stretch>
        </p:blipFill>
        <p:spPr>
          <a:xfrm>
            <a:off x="4914269" y="1662644"/>
            <a:ext cx="3210849" cy="2422575"/>
          </a:xfrm>
          <a:prstGeom prst="rect">
            <a:avLst/>
          </a:prstGeom>
          <a:noFill/>
          <a:ln>
            <a:noFill/>
          </a:ln>
        </p:spPr>
      </p:pic>
      <p:sp>
        <p:nvSpPr>
          <p:cNvPr id="54" name="Google Shape;54;p10"/>
          <p:cNvSpPr txBox="1"/>
          <p:nvPr/>
        </p:nvSpPr>
        <p:spPr>
          <a:xfrm>
            <a:off x="5119600" y="4128700"/>
            <a:ext cx="28770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no" sz="1200">
                <a:solidFill>
                  <a:schemeClr val="dk1"/>
                </a:solidFill>
                <a:highlight>
                  <a:schemeClr val="lt1"/>
                </a:highlight>
                <a:latin typeface="Helvetica Neue"/>
                <a:ea typeface="Helvetica Neue"/>
                <a:cs typeface="Helvetica Neue"/>
                <a:sym typeface="Helvetica Neue"/>
              </a:rPr>
              <a:t>Result with hyperparameter (500,100,80) over 50 epochs</a:t>
            </a:r>
            <a:endParaRPr>
              <a:solidFill>
                <a:schemeClr val="dk1"/>
              </a:solidFill>
              <a:highlight>
                <a:schemeClr val="lt1"/>
              </a:highlight>
              <a:latin typeface="Helvetica Neue"/>
              <a:ea typeface="Helvetica Neue"/>
              <a:cs typeface="Helvetica Neue"/>
              <a:sym typeface="Helvetica Neue"/>
            </a:endParaRPr>
          </a:p>
        </p:txBody>
      </p:sp>
      <p:pic>
        <p:nvPicPr>
          <p:cNvPr id="55" name="Google Shape;55;p10"/>
          <p:cNvPicPr preferRelativeResize="0"/>
          <p:nvPr/>
        </p:nvPicPr>
        <p:blipFill>
          <a:blip r:embed="rId4">
            <a:alphaModFix/>
          </a:blip>
          <a:stretch>
            <a:fillRect/>
          </a:stretch>
        </p:blipFill>
        <p:spPr>
          <a:xfrm>
            <a:off x="1212544" y="1823988"/>
            <a:ext cx="2771679" cy="2099899"/>
          </a:xfrm>
          <a:prstGeom prst="rect">
            <a:avLst/>
          </a:prstGeom>
          <a:noFill/>
          <a:ln>
            <a:noFill/>
          </a:ln>
        </p:spPr>
      </p:pic>
      <p:sp>
        <p:nvSpPr>
          <p:cNvPr id="56" name="Google Shape;56;p10"/>
          <p:cNvSpPr txBox="1"/>
          <p:nvPr/>
        </p:nvSpPr>
        <p:spPr>
          <a:xfrm>
            <a:off x="1280150" y="4046225"/>
            <a:ext cx="2286000" cy="95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no" sz="1200">
                <a:solidFill>
                  <a:schemeClr val="dk1"/>
                </a:solidFill>
                <a:highlight>
                  <a:schemeClr val="lt1"/>
                </a:highlight>
                <a:latin typeface="Helvetica Neue"/>
                <a:ea typeface="Helvetica Neue"/>
                <a:cs typeface="Helvetica Neue"/>
                <a:sym typeface="Helvetica Neue"/>
              </a:rPr>
              <a:t>Result with hyperparameter (15 000,100,100) over 100 epochs</a:t>
            </a:r>
            <a:endParaRPr>
              <a:solidFill>
                <a:schemeClr val="dk1"/>
              </a:solidFill>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Clauses</a:t>
            </a:r>
            <a:endParaRPr/>
          </a:p>
        </p:txBody>
      </p:sp>
      <p:sp>
        <p:nvSpPr>
          <p:cNvPr id="62" name="Google Shape;62;p11"/>
          <p:cNvSpPr txBox="1"/>
          <p:nvPr>
            <p:ph idx="1" type="body"/>
          </p:nvPr>
        </p:nvSpPr>
        <p:spPr>
          <a:xfrm>
            <a:off x="720972" y="1026325"/>
            <a:ext cx="3851100" cy="32634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a:t>Class 0 Positive Clauses:</a:t>
            </a:r>
            <a:br>
              <a:rPr lang="no"/>
            </a:br>
            <a:r>
              <a:rPr lang="no"/>
              <a:t>Clause #0: x3</a:t>
            </a:r>
            <a:br>
              <a:rPr lang="no"/>
            </a:br>
            <a:r>
              <a:rPr lang="no"/>
              <a:t>Clause #2: x13 ∧ x24</a:t>
            </a:r>
            <a:br>
              <a:rPr lang="no"/>
            </a:br>
            <a:r>
              <a:rPr lang="no"/>
              <a:t>Clause #4: x24</a:t>
            </a:r>
            <a:br>
              <a:rPr lang="no"/>
            </a:br>
            <a:r>
              <a:rPr lang="no"/>
              <a:t>Clause #6: ¬x20 ∧ ¬x33</a:t>
            </a:r>
            <a:br>
              <a:rPr lang="no"/>
            </a:br>
            <a:r>
              <a:rPr lang="no"/>
              <a:t>Clause #8: </a:t>
            </a:r>
            <a:br>
              <a:rPr lang="no"/>
            </a:br>
            <a:r>
              <a:rPr lang="no"/>
              <a:t>Clause #10: x27</a:t>
            </a:r>
            <a:br>
              <a:rPr lang="no"/>
            </a:br>
            <a:r>
              <a:rPr lang="no"/>
              <a:t>Clause #12: x13</a:t>
            </a:r>
            <a:br>
              <a:rPr lang="no"/>
            </a:br>
            <a:r>
              <a:rPr lang="no"/>
              <a:t>Clause #14: x24</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63" name="Google Shape;63;p11"/>
          <p:cNvSpPr txBox="1"/>
          <p:nvPr>
            <p:ph idx="1" type="body"/>
          </p:nvPr>
        </p:nvSpPr>
        <p:spPr>
          <a:xfrm>
            <a:off x="4572072" y="1026325"/>
            <a:ext cx="3851100" cy="32634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a:t>Class 0 Negative Clauses:</a:t>
            </a:r>
            <a:br>
              <a:rPr lang="no"/>
            </a:br>
            <a:r>
              <a:rPr lang="no"/>
              <a:t>Clause #1: x11 ∧ ¬x14</a:t>
            </a:r>
            <a:br>
              <a:rPr lang="no"/>
            </a:br>
            <a:r>
              <a:rPr lang="no"/>
              <a:t>Clause #3: x35 ∧ ¬x3 ∧ ¬x31</a:t>
            </a:r>
            <a:br>
              <a:rPr lang="no"/>
            </a:br>
            <a:r>
              <a:rPr lang="no"/>
              <a:t>Clause #5:</a:t>
            </a:r>
            <a:br>
              <a:rPr lang="no"/>
            </a:br>
            <a:r>
              <a:rPr lang="no"/>
              <a:t>Clause #7: ¬x18</a:t>
            </a:r>
            <a:br>
              <a:rPr lang="no"/>
            </a:br>
            <a:r>
              <a:rPr lang="no"/>
              <a:t>Clause #9: x11 ∧ ¬x19</a:t>
            </a:r>
            <a:br>
              <a:rPr lang="no"/>
            </a:br>
            <a:r>
              <a:rPr lang="no"/>
              <a:t>Clause #11: ¬x39</a:t>
            </a:r>
            <a:br>
              <a:rPr lang="no"/>
            </a:br>
            <a:r>
              <a:rPr lang="no"/>
              <a:t>Clause #13: x22</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RESULTS</a:t>
            </a:r>
            <a:endParaRPr/>
          </a:p>
        </p:txBody>
      </p:sp>
      <p:sp>
        <p:nvSpPr>
          <p:cNvPr id="69" name="Google Shape;69;p12"/>
          <p:cNvSpPr txBox="1"/>
          <p:nvPr/>
        </p:nvSpPr>
        <p:spPr>
          <a:xfrm>
            <a:off x="340400" y="1529800"/>
            <a:ext cx="33798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no" sz="1200">
                <a:latin typeface="Helvetica Neue"/>
                <a:ea typeface="Helvetica Neue"/>
                <a:cs typeface="Helvetica Neue"/>
                <a:sym typeface="Helvetica Neue"/>
              </a:rPr>
              <a:t>Attempt</a:t>
            </a:r>
            <a:r>
              <a:rPr lang="no" sz="1200">
                <a:latin typeface="Helvetica Neue"/>
                <a:ea typeface="Helvetica Neue"/>
                <a:cs typeface="Helvetica Neue"/>
                <a:sym typeface="Helvetica Neue"/>
              </a:rPr>
              <a:t> 1: (3000, 200-10, 100-3) e = 9</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no" sz="1200">
                <a:latin typeface="Helvetica Neue"/>
                <a:ea typeface="Helvetica Neue"/>
                <a:cs typeface="Helvetica Neue"/>
                <a:sym typeface="Helvetica Neue"/>
              </a:rPr>
              <a:t>Attempt 2: (10 000, 100, 80) e = 100</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no" sz="1200">
                <a:latin typeface="Helvetica Neue"/>
                <a:ea typeface="Helvetica Neue"/>
                <a:cs typeface="Helvetica Neue"/>
                <a:sym typeface="Helvetica Neue"/>
              </a:rPr>
              <a:t>Attempt 3: (100-500?, 10-200, 3-100)</a:t>
            </a:r>
            <a:endParaRPr sz="1200">
              <a:latin typeface="Helvetica Neue"/>
              <a:ea typeface="Helvetica Neue"/>
              <a:cs typeface="Helvetica Neue"/>
              <a:sym typeface="Helvetica Neue"/>
            </a:endParaRPr>
          </a:p>
        </p:txBody>
      </p:sp>
      <p:pic>
        <p:nvPicPr>
          <p:cNvPr id="70" name="Google Shape;70;p12"/>
          <p:cNvPicPr preferRelativeResize="0"/>
          <p:nvPr/>
        </p:nvPicPr>
        <p:blipFill>
          <a:blip r:embed="rId3">
            <a:alphaModFix/>
          </a:blip>
          <a:stretch>
            <a:fillRect/>
          </a:stretch>
        </p:blipFill>
        <p:spPr>
          <a:xfrm>
            <a:off x="4281850" y="1147575"/>
            <a:ext cx="4862149" cy="2976826"/>
          </a:xfrm>
          <a:prstGeom prst="rect">
            <a:avLst/>
          </a:prstGeom>
          <a:noFill/>
          <a:ln>
            <a:noFill/>
          </a:ln>
        </p:spPr>
      </p:pic>
      <p:pic>
        <p:nvPicPr>
          <p:cNvPr id="71" name="Google Shape;71;p12"/>
          <p:cNvPicPr preferRelativeResize="0"/>
          <p:nvPr/>
        </p:nvPicPr>
        <p:blipFill>
          <a:blip r:embed="rId4">
            <a:alphaModFix/>
          </a:blip>
          <a:stretch>
            <a:fillRect/>
          </a:stretch>
        </p:blipFill>
        <p:spPr>
          <a:xfrm>
            <a:off x="187025" y="2196750"/>
            <a:ext cx="4223981" cy="2609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Code</a:t>
            </a:r>
            <a:endParaRPr/>
          </a:p>
        </p:txBody>
      </p:sp>
      <p:sp>
        <p:nvSpPr>
          <p:cNvPr id="77" name="Google Shape;77;p13"/>
          <p:cNvSpPr txBox="1"/>
          <p:nvPr>
            <p:ph idx="1" type="body"/>
          </p:nvPr>
        </p:nvSpPr>
        <p:spPr>
          <a:xfrm>
            <a:off x="720969" y="1026319"/>
            <a:ext cx="7794300" cy="32634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a:t>https://github.com/voljumet/Learning-System/blob/main/connect-4/Connect-copy.py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iA - Ly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