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5" r:id="rId8"/>
    <p:sldId id="276" r:id="rId9"/>
    <p:sldId id="262" r:id="rId10"/>
    <p:sldId id="277" r:id="rId11"/>
    <p:sldId id="263" r:id="rId12"/>
    <p:sldId id="278" r:id="rId13"/>
    <p:sldId id="264" r:id="rId14"/>
    <p:sldId id="265" r:id="rId15"/>
    <p:sldId id="266" r:id="rId16"/>
    <p:sldId id="267" r:id="rId17"/>
    <p:sldId id="268" r:id="rId18"/>
    <p:sldId id="269" r:id="rId19"/>
    <p:sldId id="270" r:id="rId20"/>
    <p:sldId id="271" r:id="rId21"/>
    <p:sldId id="279"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ahout.apache.org/users/basics/algorithms.html#mahout-0120-features-by-engin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Apache Hadoop?</a:t>
            </a:r>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522265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20000"/>
          </a:bodyPr>
          <a:lstStyle/>
          <a:p>
            <a:r>
              <a:rPr lang="en-US" altLang="en-US" dirty="0" smtClean="0">
                <a:ea typeface="ＭＳ Ｐゴシック" pitchFamily="34" charset="-128"/>
              </a:rPr>
              <a:t>“</a:t>
            </a:r>
            <a:r>
              <a:rPr lang="en-US" altLang="en-US" dirty="0">
                <a:ea typeface="ＭＳ Ｐゴシック" pitchFamily="34" charset="-128"/>
              </a:rPr>
              <a:t>Google File System</a:t>
            </a:r>
            <a:r>
              <a:rPr lang="en-US" altLang="en-US" dirty="0" smtClean="0">
                <a:ea typeface="ＭＳ Ｐゴシック" pitchFamily="34" charset="-128"/>
              </a:rPr>
              <a:t>”</a:t>
            </a:r>
            <a:r>
              <a:rPr lang="tr-TR" altLang="en-US" dirty="0" smtClean="0">
                <a:ea typeface="ＭＳ Ｐゴシック" pitchFamily="34" charset="-128"/>
              </a:rPr>
              <a:t> den esinlenilmiştir.</a:t>
            </a:r>
          </a:p>
          <a:p>
            <a:r>
              <a:rPr lang="tr-TR" dirty="0"/>
              <a:t>Büyük dosyalar (genellikle gigabayt-terabayt) birden çok makine arasında saklar, birden çok ana bilgisayarda </a:t>
            </a:r>
            <a:r>
              <a:rPr lang="tr-TR" dirty="0" smtClean="0"/>
              <a:t>çoğaltır.</a:t>
            </a:r>
          </a:p>
          <a:p>
            <a:r>
              <a:rPr lang="tr-TR" dirty="0" smtClean="0"/>
              <a:t>Dosyaları </a:t>
            </a:r>
            <a:r>
              <a:rPr lang="tr-TR" dirty="0"/>
              <a:t>sabit boyutlu bloklara (genelde 64 MiB) böler, blokları dağıtır Bir dosyanın blokları hata toleransı için </a:t>
            </a:r>
            <a:r>
              <a:rPr lang="tr-TR" dirty="0" smtClean="0"/>
              <a:t>çoğaltılır.</a:t>
            </a:r>
          </a:p>
          <a:p>
            <a:r>
              <a:rPr lang="tr-TR" dirty="0" smtClean="0"/>
              <a:t>Blok </a:t>
            </a:r>
            <a:r>
              <a:rPr lang="tr-TR" dirty="0"/>
              <a:t>boyutu ve çoğaltma faktörü, dosya başına yapılandırılabilir Varsayılan çoğaltma değeri (3) - veriler üç düğümde depolanır: iki adet aynı rafta ve bir tane de farklı rafta</a:t>
            </a:r>
            <a:endParaRPr lang="en-US" altLang="en-US" dirty="0">
              <a:ea typeface="ＭＳ Ｐゴシック" pitchFamily="34" charset="-128"/>
            </a:endParaRPr>
          </a:p>
          <a:p>
            <a:endParaRPr lang="tr-TR" dirty="0"/>
          </a:p>
        </p:txBody>
      </p:sp>
    </p:spTree>
    <p:extLst>
      <p:ext uri="{BB962C8B-B14F-4D97-AF65-F5344CB8AC3E}">
        <p14:creationId xmlns:p14="http://schemas.microsoft.com/office/powerpoint/2010/main" val="276542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lnSpcReduction="10000"/>
          </a:bodyPr>
          <a:lstStyle/>
          <a:p>
            <a:r>
              <a:rPr lang="tr-TR" dirty="0"/>
              <a:t>HDFS, DataNode ve NameNode dediğimiz 2 processden meydana geliyor</a:t>
            </a:r>
            <a:r>
              <a:rPr lang="tr-TR" dirty="0" smtClean="0"/>
              <a:t>:</a:t>
            </a:r>
          </a:p>
          <a:p>
            <a:pPr lvl="1"/>
            <a:r>
              <a:rPr lang="tr-TR" b="1" dirty="0"/>
              <a:t>NameNode (Master) </a:t>
            </a:r>
            <a:r>
              <a:rPr lang="tr-TR" dirty="0"/>
              <a:t>ana süreç olarak blokların sunucular üzerindeki  dağılımından, yaratılmasından, silinmesinden, bir blokta sorun meydana geldiğinde yeniden oluşturulmasından ve her türlü dosya erişiminden sorumludur</a:t>
            </a:r>
            <a:r>
              <a:rPr lang="tr-TR" dirty="0" smtClean="0"/>
              <a:t>.</a:t>
            </a:r>
          </a:p>
          <a:p>
            <a:pPr lvl="1"/>
            <a:r>
              <a:rPr lang="tr-TR" b="1" dirty="0"/>
              <a:t>DataNode(Slave) </a:t>
            </a:r>
            <a:r>
              <a:rPr lang="tr-TR" dirty="0"/>
              <a:t>ise işlevi blokları saklamak olan işçi (slave) süreçtir. Her DataNode kendi yerel diskindeki veriden sorumludu</a:t>
            </a:r>
          </a:p>
        </p:txBody>
      </p:sp>
    </p:spTree>
    <p:extLst>
      <p:ext uri="{BB962C8B-B14F-4D97-AF65-F5344CB8AC3E}">
        <p14:creationId xmlns:p14="http://schemas.microsoft.com/office/powerpoint/2010/main" val="77258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a:t>Hadoop, herhangi bir dağıtılmış dosya sistemiyle </a:t>
            </a:r>
            <a:r>
              <a:rPr lang="tr-TR" dirty="0" smtClean="0"/>
              <a:t>çalışabilir.</a:t>
            </a:r>
          </a:p>
          <a:p>
            <a:r>
              <a:rPr lang="tr-TR" dirty="0" smtClean="0"/>
              <a:t>Ağ </a:t>
            </a:r>
            <a:r>
              <a:rPr lang="tr-TR" dirty="0"/>
              <a:t>trafiğini azaltmak için Hadoop hangi sunucuların verilere en yakın olduğunu bilmelidir; HDFS bunu yapar Hadoop iş </a:t>
            </a:r>
            <a:r>
              <a:rPr lang="tr-TR" dirty="0" smtClean="0"/>
              <a:t>izci(</a:t>
            </a:r>
            <a:r>
              <a:rPr lang="tr-TR" b="1" dirty="0"/>
              <a:t>JobTracker</a:t>
            </a:r>
            <a:r>
              <a:rPr lang="tr-TR" dirty="0" smtClean="0"/>
              <a:t>), </a:t>
            </a:r>
            <a:r>
              <a:rPr lang="tr-TR" dirty="0"/>
              <a:t>işleri, görev yeri izleyicilerine, veri konumu bilinciyle </a:t>
            </a:r>
            <a:r>
              <a:rPr lang="tr-TR" dirty="0" smtClean="0"/>
              <a:t>planlar.</a:t>
            </a:r>
          </a:p>
          <a:p>
            <a:r>
              <a:rPr lang="tr-TR" dirty="0" smtClean="0"/>
              <a:t>Örneğin</a:t>
            </a:r>
            <a:r>
              <a:rPr lang="tr-TR" dirty="0"/>
              <a:t>, düğüm A veri (x, y, z) içeriyorsa ve düğüm B veri (a, b, c) içeriyorsa, iş izci düğüm B'yi, (a, b, c) üzerinde görevler gerçekleştirmek üzere zamanlar ve düğüm A, (X, y, z) üzerinde görevler gerçekleştirmek için </a:t>
            </a:r>
            <a:r>
              <a:rPr lang="tr-TR" dirty="0" smtClean="0"/>
              <a:t>zamanlar.</a:t>
            </a:r>
          </a:p>
          <a:p>
            <a:r>
              <a:rPr lang="tr-TR" dirty="0" smtClean="0"/>
              <a:t>Bu</a:t>
            </a:r>
            <a:r>
              <a:rPr lang="tr-TR" dirty="0"/>
              <a:t>, şebeke üzerinden geçen trafik miktarını azaltır ve gereksiz veri aktarımını önler Yer bilinci, veri yoğun işleri çalıştırırken işin tamamlanma sürelerini önemli ölçüde azaltabilir</a:t>
            </a:r>
          </a:p>
        </p:txBody>
      </p:sp>
    </p:spTree>
    <p:extLst>
      <p:ext uri="{BB962C8B-B14F-4D97-AF65-F5344CB8AC3E}">
        <p14:creationId xmlns:p14="http://schemas.microsoft.com/office/powerpoint/2010/main" val="248835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MapReduce nedir</a:t>
            </a:r>
            <a:r>
              <a:rPr lang="tr-TR" dirty="0" smtClean="0"/>
              <a:t>?</a:t>
            </a:r>
            <a:endParaRPr lang="tr-TR" dirty="0"/>
          </a:p>
        </p:txBody>
      </p:sp>
      <p:sp>
        <p:nvSpPr>
          <p:cNvPr id="3" name="Content Placeholder 2"/>
          <p:cNvSpPr>
            <a:spLocks noGrp="1"/>
          </p:cNvSpPr>
          <p:nvPr>
            <p:ph idx="1"/>
          </p:nvPr>
        </p:nvSpPr>
        <p:spPr>
          <a:xfrm>
            <a:off x="228600" y="1600200"/>
            <a:ext cx="8686800" cy="4525963"/>
          </a:xfrm>
        </p:spPr>
        <p:txBody>
          <a:bodyPr/>
          <a:lstStyle/>
          <a:p>
            <a:r>
              <a:rPr lang="tr-TR" dirty="0"/>
              <a:t>HDFS üzerindeki büyük dosyaları, verileri işleyebilmek için kullanılan bir yöntemdir.İstediğiniz verileri filtrelemek için kullanılan Map fonksiyonu ve bu verilerden sonuç elde etmenizi sağlayan Reduce fonksiyonlarından oluşan program yazıldıktan sonra Hadoop üzerinde çalıştırılır.</a:t>
            </a:r>
          </a:p>
        </p:txBody>
      </p:sp>
    </p:spTree>
    <p:extLst>
      <p:ext uri="{BB962C8B-B14F-4D97-AF65-F5344CB8AC3E}">
        <p14:creationId xmlns:p14="http://schemas.microsoft.com/office/powerpoint/2010/main" val="1305598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dirty="0"/>
          </a:p>
        </p:txBody>
      </p:sp>
      <p:pic>
        <p:nvPicPr>
          <p:cNvPr id="2050"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5" y="1066800"/>
            <a:ext cx="908203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568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20000"/>
          </a:bodyPr>
          <a:lstStyle/>
          <a:p>
            <a:r>
              <a:rPr lang="tr-TR" dirty="0"/>
              <a:t>Kullanıcı Hadoop’ a bir MapReduce uygulaması gönderdiğinde</a:t>
            </a:r>
            <a:r>
              <a:rPr lang="tr-TR" dirty="0" smtClean="0"/>
              <a:t>:</a:t>
            </a:r>
          </a:p>
          <a:p>
            <a:r>
              <a:rPr lang="tr-TR" b="1" dirty="0"/>
              <a:t>JobClient </a:t>
            </a:r>
            <a:r>
              <a:rPr lang="tr-TR" dirty="0"/>
              <a:t>gelen uygulamayı (job) JobTracker’a teslim etmek için hazır hale getirir.</a:t>
            </a:r>
          </a:p>
          <a:p>
            <a:r>
              <a:rPr lang="tr-TR" b="1" dirty="0"/>
              <a:t>JobTracker </a:t>
            </a:r>
            <a:r>
              <a:rPr lang="tr-TR" dirty="0"/>
              <a:t>iş planlaması yapar (job scheduling) ve Map işlemini yapmak üzere işi TaskTracker’lara dağıtır.</a:t>
            </a:r>
          </a:p>
          <a:p>
            <a:r>
              <a:rPr lang="tr-TR" dirty="0"/>
              <a:t>Her bir TaskTracker bir MapTask yaratır ve verilen işlemi yapar. Bu sırada JobTracker işin ilerleme durumu hakkında TaskTracker’ lardan bilgi alır.</a:t>
            </a:r>
          </a:p>
          <a:p>
            <a:r>
              <a:rPr lang="tr-TR" dirty="0"/>
              <a:t>Map işlemlerinin sonuçları tamamlanmaya başladığında, JobTracker Reduce işlemini yapmak üzere işi TaskTracker’ lara dağıtır.</a:t>
            </a:r>
          </a:p>
          <a:p>
            <a:endParaRPr lang="tr-TR" dirty="0"/>
          </a:p>
        </p:txBody>
      </p:sp>
    </p:spTree>
    <p:extLst>
      <p:ext uri="{BB962C8B-B14F-4D97-AF65-F5344CB8AC3E}">
        <p14:creationId xmlns:p14="http://schemas.microsoft.com/office/powerpoint/2010/main" val="331393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3074" name="Picture 2"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8629"/>
            <a:ext cx="516255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43200"/>
            <a:ext cx="55149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95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Apache Mahout nedir</a:t>
            </a:r>
            <a:r>
              <a:rPr lang="tr-TR" dirty="0" smtClean="0"/>
              <a:t>?</a:t>
            </a:r>
            <a:endParaRPr lang="tr-TR" dirty="0"/>
          </a:p>
        </p:txBody>
      </p:sp>
      <p:sp>
        <p:nvSpPr>
          <p:cNvPr id="3" name="Content Placeholder 2"/>
          <p:cNvSpPr>
            <a:spLocks noGrp="1"/>
          </p:cNvSpPr>
          <p:nvPr>
            <p:ph idx="1"/>
          </p:nvPr>
        </p:nvSpPr>
        <p:spPr/>
        <p:txBody>
          <a:bodyPr/>
          <a:lstStyle/>
          <a:p>
            <a:r>
              <a:rPr lang="tr-TR" dirty="0"/>
              <a:t>Mahout; Apache tarafından geliştirilmiş bir Open Source Machine Learning kütüphanesidir. Günümüzde birçok e-ticaret siteleri ve büyük datalarla ilgilenmek zorunda kalan sosyal medya ve reklam şirketleri bu teknolojiden yararlanma eğilimindedir.</a:t>
            </a:r>
          </a:p>
        </p:txBody>
      </p:sp>
    </p:spTree>
    <p:extLst>
      <p:ext uri="{BB962C8B-B14F-4D97-AF65-F5344CB8AC3E}">
        <p14:creationId xmlns:p14="http://schemas.microsoft.com/office/powerpoint/2010/main" val="1748268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Apache Mahout üç temel konu içerir</a:t>
            </a:r>
            <a:r>
              <a:rPr lang="tr-TR" dirty="0" smtClean="0"/>
              <a:t>…</a:t>
            </a:r>
            <a:endParaRPr lang="tr-TR" dirty="0"/>
          </a:p>
        </p:txBody>
      </p:sp>
      <p:sp>
        <p:nvSpPr>
          <p:cNvPr id="3" name="Content Placeholder 2"/>
          <p:cNvSpPr>
            <a:spLocks noGrp="1"/>
          </p:cNvSpPr>
          <p:nvPr>
            <p:ph idx="1"/>
          </p:nvPr>
        </p:nvSpPr>
        <p:spPr/>
        <p:txBody>
          <a:bodyPr/>
          <a:lstStyle/>
          <a:p>
            <a:r>
              <a:rPr lang="tr-TR" i="1" dirty="0"/>
              <a:t>1. Collaborative filtering/Recommender </a:t>
            </a:r>
            <a:r>
              <a:rPr lang="tr-TR" i="1" dirty="0" smtClean="0"/>
              <a:t>Engines</a:t>
            </a:r>
          </a:p>
          <a:p>
            <a:endParaRPr lang="tr-TR" dirty="0"/>
          </a:p>
        </p:txBody>
      </p:sp>
      <p:pic>
        <p:nvPicPr>
          <p:cNvPr id="4098" name="Picture 2" descr="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743200"/>
            <a:ext cx="4303136" cy="235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i="1" dirty="0"/>
              <a:t>2. Clustering</a:t>
            </a:r>
          </a:p>
          <a:p>
            <a:pPr marL="0" indent="0">
              <a:buNone/>
            </a:pPr>
            <a:r>
              <a:rPr lang="tr-TR" dirty="0" smtClean="0"/>
              <a:t>    </a:t>
            </a:r>
            <a:r>
              <a:rPr lang="tr-TR" dirty="0"/>
              <a:t/>
            </a:r>
            <a:br>
              <a:rPr lang="tr-TR" dirty="0"/>
            </a:br>
            <a:endParaRPr lang="tr-TR" dirty="0"/>
          </a:p>
        </p:txBody>
      </p:sp>
      <p:pic>
        <p:nvPicPr>
          <p:cNvPr id="5122" name="Picture 2" descr="c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133600"/>
            <a:ext cx="4537099"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61708" y="2133600"/>
            <a:ext cx="2944091" cy="1200329"/>
          </a:xfrm>
          <a:prstGeom prst="rect">
            <a:avLst/>
          </a:prstGeom>
        </p:spPr>
        <p:txBody>
          <a:bodyPr wrap="square">
            <a:spAutoFit/>
          </a:bodyPr>
          <a:lstStyle/>
          <a:p>
            <a:r>
              <a:rPr lang="en-US" dirty="0"/>
              <a:t>Clustering tries to group a set of objects and find whether there is </a:t>
            </a:r>
            <a:r>
              <a:rPr lang="en-US" i="1" dirty="0"/>
              <a:t>some</a:t>
            </a:r>
            <a:r>
              <a:rPr lang="en-US" dirty="0"/>
              <a:t> relationship between the objects.</a:t>
            </a:r>
            <a:endParaRPr lang="tr-TR" dirty="0"/>
          </a:p>
        </p:txBody>
      </p:sp>
    </p:spTree>
    <p:extLst>
      <p:ext uri="{BB962C8B-B14F-4D97-AF65-F5344CB8AC3E}">
        <p14:creationId xmlns:p14="http://schemas.microsoft.com/office/powerpoint/2010/main" val="3113994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lnSpcReduction="10000"/>
          </a:bodyPr>
          <a:lstStyle/>
          <a:p>
            <a:r>
              <a:rPr lang="tr-TR" b="1" dirty="0"/>
              <a:t>Büyük veri</a:t>
            </a:r>
            <a:r>
              <a:rPr lang="tr-TR" dirty="0"/>
              <a:t>; toplumsal medya paylaşımları, ağ günlükleri, bloglar, fotoğraflar, videolar, log dosyaları vb. gibi değişik kaynaklardan toparlanan tüm verinin, anlamlı ve işlenebilir biçime dönüştürülmüş şekline verdiğimiz bir isim</a:t>
            </a:r>
            <a:r>
              <a:rPr lang="tr-TR" dirty="0" smtClean="0"/>
              <a:t>.</a:t>
            </a:r>
          </a:p>
          <a:p>
            <a:r>
              <a:rPr lang="tr-TR" dirty="0" smtClean="0"/>
              <a:t>* </a:t>
            </a:r>
            <a:r>
              <a:rPr lang="tr-TR" dirty="0"/>
              <a:t>Bugün baktığımızda </a:t>
            </a:r>
            <a:r>
              <a:rPr lang="tr-TR" b="1" dirty="0"/>
              <a:t>Twitter</a:t>
            </a:r>
            <a:r>
              <a:rPr lang="tr-TR" dirty="0"/>
              <a:t> her gün 7 TB, </a:t>
            </a:r>
            <a:r>
              <a:rPr lang="tr-TR" b="1" dirty="0"/>
              <a:t>Facebook</a:t>
            </a:r>
            <a:r>
              <a:rPr lang="tr-TR" dirty="0"/>
              <a:t> 10 TB ve bazı kurumlar her gün her saat TB’larca veri saklıyor.</a:t>
            </a:r>
          </a:p>
        </p:txBody>
      </p:sp>
    </p:spTree>
    <p:extLst>
      <p:ext uri="{BB962C8B-B14F-4D97-AF65-F5344CB8AC3E}">
        <p14:creationId xmlns:p14="http://schemas.microsoft.com/office/powerpoint/2010/main" val="571877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i="1" dirty="0"/>
              <a:t>3. Classification</a:t>
            </a:r>
          </a:p>
          <a:p>
            <a:r>
              <a:rPr lang="tr-TR" dirty="0"/>
              <a:t/>
            </a:r>
            <a:br>
              <a:rPr lang="tr-TR" dirty="0"/>
            </a:br>
            <a:endParaRPr lang="tr-TR" dirty="0"/>
          </a:p>
        </p:txBody>
      </p:sp>
      <p:pic>
        <p:nvPicPr>
          <p:cNvPr id="6146" name="Picture 2" descr="classs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36" y="2286000"/>
            <a:ext cx="4092864" cy="40928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1824335"/>
            <a:ext cx="2514600" cy="1477328"/>
          </a:xfrm>
          <a:prstGeom prst="rect">
            <a:avLst/>
          </a:prstGeom>
        </p:spPr>
        <p:txBody>
          <a:bodyPr wrap="square">
            <a:spAutoFit/>
          </a:bodyPr>
          <a:lstStyle/>
          <a:p>
            <a:r>
              <a:rPr lang="en-US" dirty="0"/>
              <a:t>classification you have a set of predefined classes and want to know which class a new object belongs to.</a:t>
            </a:r>
            <a:endParaRPr lang="tr-TR" dirty="0"/>
          </a:p>
        </p:txBody>
      </p:sp>
    </p:spTree>
    <p:extLst>
      <p:ext uri="{BB962C8B-B14F-4D97-AF65-F5344CB8AC3E}">
        <p14:creationId xmlns:p14="http://schemas.microsoft.com/office/powerpoint/2010/main" val="3578775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i="1" dirty="0"/>
              <a:t>Mahout 0.12.0 Features by Engine</a:t>
            </a:r>
            <a:r>
              <a:rPr lang="en-US" dirty="0" smtClean="0">
                <a:hlinkClick r:id="rId2" tooltip="Permanent link"/>
              </a:rPr>
              <a:t>¶</a:t>
            </a:r>
            <a:endParaRPr lang="tr-TR" dirty="0"/>
          </a:p>
        </p:txBody>
      </p:sp>
      <p:sp>
        <p:nvSpPr>
          <p:cNvPr id="3" name="Content Placeholder 2"/>
          <p:cNvSpPr>
            <a:spLocks noGrp="1"/>
          </p:cNvSpPr>
          <p:nvPr>
            <p:ph idx="1"/>
          </p:nvPr>
        </p:nvSpPr>
        <p:spPr/>
        <p:txBody>
          <a:bodyPr/>
          <a:lstStyle/>
          <a:p>
            <a:r>
              <a:rPr lang="tr-TR" dirty="0"/>
              <a:t>https://mahout.apache.org/users/basics/algorithms.html</a:t>
            </a:r>
          </a:p>
        </p:txBody>
      </p:sp>
    </p:spTree>
    <p:extLst>
      <p:ext uri="{BB962C8B-B14F-4D97-AF65-F5344CB8AC3E}">
        <p14:creationId xmlns:p14="http://schemas.microsoft.com/office/powerpoint/2010/main" val="410197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Kaynak</a:t>
            </a:r>
          </a:p>
        </p:txBody>
      </p:sp>
      <p:sp>
        <p:nvSpPr>
          <p:cNvPr id="3" name="Content Placeholder 2"/>
          <p:cNvSpPr>
            <a:spLocks noGrp="1"/>
          </p:cNvSpPr>
          <p:nvPr>
            <p:ph idx="1"/>
          </p:nvPr>
        </p:nvSpPr>
        <p:spPr/>
        <p:txBody>
          <a:bodyPr/>
          <a:lstStyle/>
          <a:p>
            <a:r>
              <a:rPr lang="tr-TR" dirty="0"/>
              <a:t>http://koddit.com/veri-madenciligi/hadoop-ve-mahout-ile-big-data-isleme/</a:t>
            </a:r>
          </a:p>
        </p:txBody>
      </p:sp>
    </p:spTree>
    <p:extLst>
      <p:ext uri="{BB962C8B-B14F-4D97-AF65-F5344CB8AC3E}">
        <p14:creationId xmlns:p14="http://schemas.microsoft.com/office/powerpoint/2010/main" val="1151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Veri saklama ve analiz etme</a:t>
            </a:r>
            <a:r>
              <a:rPr lang="tr-TR" dirty="0" smtClean="0"/>
              <a:t>…</a:t>
            </a:r>
            <a:endParaRPr lang="tr-TR" dirty="0"/>
          </a:p>
        </p:txBody>
      </p:sp>
      <p:sp>
        <p:nvSpPr>
          <p:cNvPr id="3" name="Content Placeholder 2"/>
          <p:cNvSpPr>
            <a:spLocks noGrp="1"/>
          </p:cNvSpPr>
          <p:nvPr>
            <p:ph idx="1"/>
          </p:nvPr>
        </p:nvSpPr>
        <p:spPr/>
        <p:txBody>
          <a:bodyPr>
            <a:normAutofit fontScale="92500"/>
          </a:bodyPr>
          <a:lstStyle/>
          <a:p>
            <a:r>
              <a:rPr lang="tr-TR" dirty="0"/>
              <a:t>Günümüz veritabanları bu çapta büyüyen verileri tutmakta yeterli değildir. Hard disklerin veri saklama kapasiteleri yıllar geçtikçe artarken, veriye erişim hızları bu hızlı artışa yetişememiştir</a:t>
            </a:r>
            <a:r>
              <a:rPr lang="tr-TR" dirty="0" smtClean="0"/>
              <a:t>.</a:t>
            </a:r>
          </a:p>
          <a:p>
            <a:r>
              <a:rPr lang="tr-TR" dirty="0" smtClean="0"/>
              <a:t>ÖrneğinTerabayt kasasitesindeki diskin </a:t>
            </a:r>
            <a:r>
              <a:rPr lang="tr-TR" dirty="0"/>
              <a:t>içerisindeki tüm veriye erişmek yaklaşık 2 saat 30 dakika sürüyordu ve bu uzun süreyi azaltmak için yapılabilecek en iyi yol bir seferde birden fazla diske erişim yapmaktı.</a:t>
            </a:r>
          </a:p>
        </p:txBody>
      </p:sp>
    </p:spTree>
    <p:extLst>
      <p:ext uri="{BB962C8B-B14F-4D97-AF65-F5344CB8AC3E}">
        <p14:creationId xmlns:p14="http://schemas.microsoft.com/office/powerpoint/2010/main" val="1415582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Huston Bir Sonumumuz Var</a:t>
            </a:r>
            <a:endParaRPr lang="tr-TR" dirty="0"/>
          </a:p>
        </p:txBody>
      </p:sp>
      <p:sp>
        <p:nvSpPr>
          <p:cNvPr id="3" name="Content Placeholder 2"/>
          <p:cNvSpPr>
            <a:spLocks noGrp="1"/>
          </p:cNvSpPr>
          <p:nvPr>
            <p:ph idx="1"/>
          </p:nvPr>
        </p:nvSpPr>
        <p:spPr/>
        <p:txBody>
          <a:bodyPr>
            <a:normAutofit fontScale="92500"/>
          </a:bodyPr>
          <a:lstStyle/>
          <a:p>
            <a:r>
              <a:rPr lang="tr-TR" dirty="0"/>
              <a:t>1) Birinci problem: Donanım arızaları sonucu veri </a:t>
            </a:r>
            <a:r>
              <a:rPr lang="tr-TR" dirty="0" smtClean="0"/>
              <a:t>kaybı  </a:t>
            </a:r>
          </a:p>
          <a:p>
            <a:pPr lvl="1"/>
            <a:r>
              <a:rPr lang="tr-TR" dirty="0" smtClean="0"/>
              <a:t>Yani </a:t>
            </a:r>
            <a:r>
              <a:rPr lang="tr-TR" dirty="0"/>
              <a:t>veri birden fazla diskte bulunduğu için, bir diskin başına gelebilecek herhangi bir donanımsal sıkıntıda içerisindeki veriler kaybolacaktır. Bunu önlemenin yolu, içerdiği verilerin birer kopyasının tutulmasıdır.</a:t>
            </a:r>
          </a:p>
          <a:p>
            <a:r>
              <a:rPr lang="tr-TR" dirty="0"/>
              <a:t>2) İkinci problem: Veri bütünlüğünün bozulması</a:t>
            </a:r>
          </a:p>
          <a:p>
            <a:pPr lvl="1"/>
            <a:r>
              <a:rPr lang="tr-TR" dirty="0"/>
              <a:t>Farklı disklerdeki veriler üzerinde yapılan işlemler sonucunda veri bütünlüğünün sağlanamaması.</a:t>
            </a:r>
          </a:p>
          <a:p>
            <a:endParaRPr lang="tr-TR" dirty="0"/>
          </a:p>
        </p:txBody>
      </p:sp>
    </p:spTree>
    <p:extLst>
      <p:ext uri="{BB962C8B-B14F-4D97-AF65-F5344CB8AC3E}">
        <p14:creationId xmlns:p14="http://schemas.microsoft.com/office/powerpoint/2010/main" val="1804056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Çözüm</a:t>
            </a:r>
            <a:endParaRPr lang="tr-TR" dirty="0"/>
          </a:p>
        </p:txBody>
      </p:sp>
      <p:sp>
        <p:nvSpPr>
          <p:cNvPr id="3" name="Content Placeholder 2"/>
          <p:cNvSpPr>
            <a:spLocks noGrp="1"/>
          </p:cNvSpPr>
          <p:nvPr>
            <p:ph idx="1"/>
          </p:nvPr>
        </p:nvSpPr>
        <p:spPr>
          <a:xfrm>
            <a:off x="457200" y="1600200"/>
            <a:ext cx="6324600" cy="4525963"/>
          </a:xfrm>
        </p:spPr>
        <p:txBody>
          <a:bodyPr>
            <a:normAutofit fontScale="40000" lnSpcReduction="20000"/>
          </a:bodyPr>
          <a:lstStyle/>
          <a:p>
            <a:r>
              <a:rPr lang="tr-TR" dirty="0"/>
              <a:t>Apache Hadoop</a:t>
            </a:r>
            <a:r>
              <a:rPr lang="tr-TR" dirty="0" smtClean="0"/>
              <a:t>?</a:t>
            </a:r>
          </a:p>
          <a:p>
            <a:pPr lvl="1"/>
            <a:r>
              <a:rPr lang="tr-TR" dirty="0"/>
              <a:t>Büyük veri kümelerinin </a:t>
            </a:r>
            <a:r>
              <a:rPr lang="tr-TR" dirty="0" smtClean="0"/>
              <a:t>bilgisayarlar arasında </a:t>
            </a:r>
            <a:r>
              <a:rPr lang="tr-TR" dirty="0"/>
              <a:t>dağıtılmış işlemesine olanak tanıyan çerçeve </a:t>
            </a:r>
          </a:p>
          <a:p>
            <a:pPr lvl="1"/>
            <a:endParaRPr lang="tr-TR" dirty="0" smtClean="0"/>
          </a:p>
          <a:p>
            <a:pPr lvl="1"/>
            <a:r>
              <a:rPr lang="tr-TR" dirty="0" smtClean="0"/>
              <a:t>Ölçeklenebilir: </a:t>
            </a:r>
            <a:r>
              <a:rPr lang="tr-TR" dirty="0"/>
              <a:t/>
            </a:r>
            <a:br>
              <a:rPr lang="tr-TR" dirty="0"/>
            </a:br>
            <a:r>
              <a:rPr lang="tr-TR" dirty="0"/>
              <a:t>Tekli sunuculardan her biri yerel hesaplama ve depolama olanağı sunan binlerce makineye ölçeklemek için </a:t>
            </a:r>
            <a:r>
              <a:rPr lang="tr-TR" dirty="0" smtClean="0"/>
              <a:t>tasarlanmıştır</a:t>
            </a:r>
          </a:p>
          <a:p>
            <a:pPr lvl="1"/>
            <a:endParaRPr lang="tr-TR" dirty="0"/>
          </a:p>
          <a:p>
            <a:pPr lvl="1"/>
            <a:r>
              <a:rPr lang="tr-TR" dirty="0"/>
              <a:t>İhtiyaç duyulduğunda, verinin kendisini, formatını, yerini değiştirmeden, çalışan işlerin ve uygulamaların nasıl yazıldığını dikkate almadan yeni düğüm noktası eklenebilir</a:t>
            </a:r>
            <a:r>
              <a:rPr lang="tr-TR" dirty="0" smtClean="0"/>
              <a:t>.</a:t>
            </a:r>
          </a:p>
          <a:p>
            <a:pPr marL="457200" lvl="1" indent="0">
              <a:buNone/>
            </a:pPr>
            <a:endParaRPr lang="tr-TR" dirty="0"/>
          </a:p>
          <a:p>
            <a:r>
              <a:rPr lang="tr-TR" dirty="0"/>
              <a:t>Hesaplı çözüm</a:t>
            </a:r>
          </a:p>
          <a:p>
            <a:pPr lvl="1"/>
            <a:r>
              <a:rPr lang="tr-TR" dirty="0"/>
              <a:t>Yüksek hacimli verinin, fazla CPU gücü ile işlenmesini gerektiren paralel çözüm ihtiyaçlarını, daha ucuz veya hesaplı bilgisayar altyapısı ile gerçekleştirilmesini sağlar</a:t>
            </a:r>
            <a:r>
              <a:rPr lang="tr-TR" dirty="0" smtClean="0"/>
              <a:t>.</a:t>
            </a:r>
          </a:p>
          <a:p>
            <a:pPr marL="457200" lvl="1" indent="0">
              <a:buNone/>
            </a:pPr>
            <a:endParaRPr lang="tr-TR" dirty="0"/>
          </a:p>
          <a:p>
            <a:r>
              <a:rPr lang="tr-TR" dirty="0"/>
              <a:t>Hatadan kurtarma</a:t>
            </a:r>
          </a:p>
          <a:p>
            <a:pPr lvl="1"/>
            <a:r>
              <a:rPr lang="tr-TR" dirty="0"/>
              <a:t>Düğüm noktalarından biri ulaşılamaz olduğunda, sistem, gelen yükü diğer düğüm noktalarına paylaştırarak kesintisiz hizmete devam eder</a:t>
            </a:r>
            <a:r>
              <a:rPr lang="tr-TR" dirty="0" smtClean="0"/>
              <a:t>.</a:t>
            </a:r>
          </a:p>
          <a:p>
            <a:pPr marL="457200" lvl="1" indent="0">
              <a:buNone/>
            </a:pPr>
            <a:endParaRPr lang="tr-TR" dirty="0" smtClean="0"/>
          </a:p>
          <a:p>
            <a:pPr marL="342900" lvl="1" indent="-342900">
              <a:buFont typeface="Arial" pitchFamily="34" charset="0"/>
              <a:buChar char="•"/>
            </a:pPr>
            <a:r>
              <a:rPr lang="tr-TR" sz="3300" dirty="0"/>
              <a:t>Kolay Programlama Yöntemleri</a:t>
            </a:r>
            <a:endParaRPr lang="tr-TR" sz="3300" dirty="0"/>
          </a:p>
          <a:p>
            <a:pPr marL="0" indent="0">
              <a:buNone/>
            </a:pPr>
            <a:r>
              <a:rPr lang="tr-TR" dirty="0"/>
              <a:t/>
            </a:r>
            <a:br>
              <a:rPr lang="tr-TR" dirty="0"/>
            </a:br>
            <a:endParaRPr lang="tr-TR" dirty="0"/>
          </a:p>
        </p:txBody>
      </p:sp>
      <p:pic>
        <p:nvPicPr>
          <p:cNvPr id="102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990600"/>
            <a:ext cx="250507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9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Hadoop ile proje geliştirdiğimizde HDFS üzerindeki verilerin kopyası faklı node’lara da kaydedildiği için hata durumunda veri kaybı </a:t>
            </a:r>
            <a:r>
              <a:rPr lang="tr-TR" dirty="0" smtClean="0"/>
              <a:t>yaşanmaz.</a:t>
            </a:r>
          </a:p>
          <a:p>
            <a:endParaRPr lang="tr-TR" dirty="0"/>
          </a:p>
        </p:txBody>
      </p:sp>
    </p:spTree>
    <p:extLst>
      <p:ext uri="{BB962C8B-B14F-4D97-AF65-F5344CB8AC3E}">
        <p14:creationId xmlns:p14="http://schemas.microsoft.com/office/powerpoint/2010/main" val="206237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Apache Hadoop - kilit bileşenler</a:t>
            </a:r>
          </a:p>
        </p:txBody>
      </p:sp>
      <p:sp>
        <p:nvSpPr>
          <p:cNvPr id="3" name="Content Placeholder 2"/>
          <p:cNvSpPr>
            <a:spLocks noGrp="1"/>
          </p:cNvSpPr>
          <p:nvPr>
            <p:ph idx="1"/>
          </p:nvPr>
        </p:nvSpPr>
        <p:spPr/>
        <p:txBody>
          <a:bodyPr/>
          <a:lstStyle/>
          <a:p>
            <a:r>
              <a:rPr lang="tr-TR" dirty="0"/>
              <a:t>Hadoop Yaygın: Ortak </a:t>
            </a:r>
            <a:r>
              <a:rPr lang="tr-TR" dirty="0" smtClean="0"/>
              <a:t>araçlar</a:t>
            </a:r>
          </a:p>
          <a:p>
            <a:r>
              <a:rPr lang="tr-TR" dirty="0" smtClean="0"/>
              <a:t>(</a:t>
            </a:r>
            <a:r>
              <a:rPr lang="tr-TR" dirty="0"/>
              <a:t>Depolama Bileşeni) Hadoop Dağıtılmış Dosya Sistemi (HDFS): Yüksek verimli erişim sağlayan dağıtılmış bir dosya sistemi Kullanılan diğer birçok veri depolama yaklaşımları E.G., Apache Cassandra, Apache Hbase, Apache Accumulo (NSA katkıda bulunanlar)</a:t>
            </a:r>
            <a:endParaRPr lang="tr-TR" dirty="0"/>
          </a:p>
        </p:txBody>
      </p:sp>
    </p:spTree>
    <p:extLst>
      <p:ext uri="{BB962C8B-B14F-4D97-AF65-F5344CB8AC3E}">
        <p14:creationId xmlns:p14="http://schemas.microsoft.com/office/powerpoint/2010/main" val="1782444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a:t>
            </a:r>
            <a:r>
              <a:rPr lang="tr-TR" dirty="0"/>
              <a:t>Çizelgeleme) Hadoop YARN: İş planlaması ve küme kaynağı yönetimi için bir </a:t>
            </a:r>
            <a:r>
              <a:rPr lang="tr-TR" dirty="0" smtClean="0"/>
              <a:t>çerçeve</a:t>
            </a:r>
          </a:p>
          <a:p>
            <a:r>
              <a:rPr lang="tr-TR" dirty="0"/>
              <a:t>(İşleme) Hadoop MapReduce (MR2): Büyük veri kümelerinin paralel işlenmesi için bir YARN tabanlı sistem Gittikçe yaygınlaşan diğer yürütme motorları, örneğin, Spark</a:t>
            </a:r>
          </a:p>
        </p:txBody>
      </p:sp>
    </p:spTree>
    <p:extLst>
      <p:ext uri="{BB962C8B-B14F-4D97-AF65-F5344CB8AC3E}">
        <p14:creationId xmlns:p14="http://schemas.microsoft.com/office/powerpoint/2010/main" val="52220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Peki nedir bu HDFS</a:t>
            </a:r>
            <a:r>
              <a:rPr lang="tr-TR" dirty="0" smtClean="0"/>
              <a:t>?</a:t>
            </a:r>
            <a:endParaRPr lang="tr-TR" dirty="0"/>
          </a:p>
        </p:txBody>
      </p:sp>
      <p:sp>
        <p:nvSpPr>
          <p:cNvPr id="3" name="Content Placeholder 2"/>
          <p:cNvSpPr>
            <a:spLocks noGrp="1"/>
          </p:cNvSpPr>
          <p:nvPr>
            <p:ph idx="1"/>
          </p:nvPr>
        </p:nvSpPr>
        <p:spPr/>
        <p:txBody>
          <a:bodyPr>
            <a:normAutofit fontScale="92500" lnSpcReduction="10000"/>
          </a:bodyPr>
          <a:lstStyle/>
          <a:p>
            <a:r>
              <a:rPr lang="tr-TR" dirty="0"/>
              <a:t>Büyük miktardaki veriye yüksek iş/zaman oranı (throughput) ile erişim sağlayan Dağıtık Dosya Yönetim Sistemidir.</a:t>
            </a:r>
          </a:p>
          <a:p>
            <a:r>
              <a:rPr lang="tr-TR" dirty="0"/>
              <a:t>Birçok makinedeki dosya sistemlerini birbiriyle bağlayarak tek bir dosya sistemi gibi gözükmesini sağlar.Bu dosya sistemi sayesinde sıradan sunucuların sabit diskleri bir araya getirilerek tek başına büyük bir sanal disk oluşturuluyor. Bu sayede çok büyük boyuttaki birden fazla dosyalar bu sistemde </a:t>
            </a:r>
            <a:r>
              <a:rPr lang="tr-TR" dirty="0" smtClean="0"/>
              <a:t>saklanabilmektedir.</a:t>
            </a:r>
            <a:endParaRPr lang="tr-TR" dirty="0"/>
          </a:p>
          <a:p>
            <a:endParaRPr lang="tr-TR" dirty="0"/>
          </a:p>
        </p:txBody>
      </p:sp>
    </p:spTree>
    <p:extLst>
      <p:ext uri="{BB962C8B-B14F-4D97-AF65-F5344CB8AC3E}">
        <p14:creationId xmlns:p14="http://schemas.microsoft.com/office/powerpoint/2010/main" val="1315336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682</Words>
  <Application>Microsoft Office PowerPoint</Application>
  <PresentationFormat>On-screen Show (4:3)</PresentationFormat>
  <Paragraphs>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Apache Hadoop?</vt:lpstr>
      <vt:lpstr>PowerPoint Presentation</vt:lpstr>
      <vt:lpstr>Veri saklama ve analiz etme…</vt:lpstr>
      <vt:lpstr>Huston Bir Sonumumuz Var</vt:lpstr>
      <vt:lpstr>Çözüm</vt:lpstr>
      <vt:lpstr>PowerPoint Presentation</vt:lpstr>
      <vt:lpstr>Apache Hadoop - kilit bileşenler</vt:lpstr>
      <vt:lpstr>PowerPoint Presentation</vt:lpstr>
      <vt:lpstr>Peki nedir bu HDFS?</vt:lpstr>
      <vt:lpstr>PowerPoint Presentation</vt:lpstr>
      <vt:lpstr>PowerPoint Presentation</vt:lpstr>
      <vt:lpstr>PowerPoint Presentation</vt:lpstr>
      <vt:lpstr>MapReduce nedir?</vt:lpstr>
      <vt:lpstr>PowerPoint Presentation</vt:lpstr>
      <vt:lpstr>PowerPoint Presentation</vt:lpstr>
      <vt:lpstr>PowerPoint Presentation</vt:lpstr>
      <vt:lpstr>Apache Mahout nedir?</vt:lpstr>
      <vt:lpstr>Apache Mahout üç temel konu içerir…</vt:lpstr>
      <vt:lpstr>PowerPoint Presentation</vt:lpstr>
      <vt:lpstr>PowerPoint Presentation</vt:lpstr>
      <vt:lpstr>Mahout 0.12.0 Features by Engine¶</vt:lpstr>
      <vt:lpstr>Kaynak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Asus</dc:creator>
  <cp:lastModifiedBy>Asus</cp:lastModifiedBy>
  <cp:revision>13</cp:revision>
  <dcterms:created xsi:type="dcterms:W3CDTF">2006-08-16T00:00:00Z</dcterms:created>
  <dcterms:modified xsi:type="dcterms:W3CDTF">2016-12-06T08:05:20Z</dcterms:modified>
</cp:coreProperties>
</file>