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pr.com/blog/5-minute-guide-understanding-significance-apache-spark" TargetMode="External"/><Relationship Id="rId2" Type="http://schemas.openxmlformats.org/officeDocument/2006/relationships/hyperlink" Target="http://devveri.com/big-data/apache-spark" TargetMode="External"/><Relationship Id="rId1" Type="http://schemas.openxmlformats.org/officeDocument/2006/relationships/slideLayout" Target="../slideLayouts/slideLayout2.xml"/><Relationship Id="rId5" Type="http://schemas.openxmlformats.org/officeDocument/2006/relationships/hyperlink" Target="https://www.cs.berkeley.edu/~matei/papers/2012/nsdi_spark.pdf" TargetMode="External"/><Relationship Id="rId4" Type="http://schemas.openxmlformats.org/officeDocument/2006/relationships/hyperlink" Target="http://spark-summit.org/2014/trainin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adoop.apache.org/docs/r1.2.1/mapred_tutorial.html#Example%3A+WordCount+v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Apache Spark</a:t>
            </a:r>
            <a:endParaRPr lang="tr-TR" dirty="0"/>
          </a:p>
        </p:txBody>
      </p:sp>
      <p:sp>
        <p:nvSpPr>
          <p:cNvPr id="3" name="Subtitle 2"/>
          <p:cNvSpPr>
            <a:spLocks noGrp="1"/>
          </p:cNvSpPr>
          <p:nvPr>
            <p:ph type="subTitle" idx="1"/>
          </p:nvPr>
        </p:nvSpPr>
        <p:spPr/>
        <p:txBody>
          <a:bodyPr/>
          <a:lstStyle/>
          <a:p>
            <a:endParaRPr lang="tr-TR"/>
          </a:p>
        </p:txBody>
      </p:sp>
      <p:pic>
        <p:nvPicPr>
          <p:cNvPr id="1026" name="Picture 2" descr="spark-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038600"/>
            <a:ext cx="245745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52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ea typeface="ＭＳ Ｐゴシック" pitchFamily="34" charset="-128"/>
              </a:rPr>
              <a:t>Gray sort competition: Winner Spark-based</a:t>
            </a:r>
            <a:endParaRPr lang="tr-TR" dirty="0"/>
          </a:p>
        </p:txBody>
      </p:sp>
      <p:graphicFrame>
        <p:nvGraphicFramePr>
          <p:cNvPr id="4" name="Content Placeholder 7"/>
          <p:cNvGraphicFramePr>
            <a:graphicFrameLocks noGrp="1"/>
          </p:cNvGraphicFramePr>
          <p:nvPr>
            <p:ph idx="1"/>
            <p:extLst>
              <p:ext uri="{D42A27DB-BD31-4B8C-83A1-F6EECF244321}">
                <p14:modId xmlns:p14="http://schemas.microsoft.com/office/powerpoint/2010/main" val="3349588940"/>
              </p:ext>
            </p:extLst>
          </p:nvPr>
        </p:nvGraphicFramePr>
        <p:xfrm>
          <a:off x="457200" y="1600200"/>
          <a:ext cx="6781800" cy="4109510"/>
        </p:xfrm>
        <a:graphic>
          <a:graphicData uri="http://schemas.openxmlformats.org/drawingml/2006/table">
            <a:tbl>
              <a:tblPr firstRow="1" bandRow="1">
                <a:tableStyleId>{5C22544A-7EE6-4342-B048-85BDC9FD1C3A}</a:tableStyleId>
              </a:tblPr>
              <a:tblGrid>
                <a:gridCol w="1895987"/>
                <a:gridCol w="1934473"/>
                <a:gridCol w="2951340"/>
              </a:tblGrid>
              <a:tr h="624821">
                <a:tc>
                  <a:txBody>
                    <a:bodyPr/>
                    <a:lstStyle/>
                    <a:p>
                      <a:pPr algn="ct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Hadoop MR</a:t>
                      </a:r>
                      <a:br>
                        <a:rPr lang="en-US" sz="1800" b="1" dirty="0">
                          <a:latin typeface="Tahoma" panose="020B0604030504040204" pitchFamily="34" charset="0"/>
                        </a:rPr>
                      </a:br>
                      <a:r>
                        <a:rPr lang="en-US" sz="1800" b="1" dirty="0">
                          <a:latin typeface="Tahoma" panose="020B0604030504040204" pitchFamily="34" charset="0"/>
                        </a:rPr>
                        <a:t>Record</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Spark</a:t>
                      </a:r>
                      <a:br>
                        <a:rPr lang="en-US" sz="1800" b="1" dirty="0">
                          <a:latin typeface="Tahoma" panose="020B0604030504040204" pitchFamily="34" charset="0"/>
                        </a:rPr>
                      </a:br>
                      <a:r>
                        <a:rPr lang="en-US" sz="1800" b="1" dirty="0" smtClean="0">
                          <a:latin typeface="Tahoma" panose="020B0604030504040204" pitchFamily="34" charset="0"/>
                        </a:rPr>
                        <a:t>Record (2014)</a:t>
                      </a:r>
                      <a:endParaRPr lang="en-US" sz="1800" dirty="0">
                        <a:latin typeface="Tahoma" panose="020B0604030504040204" pitchFamily="34" charset="0"/>
                      </a:endParaRPr>
                    </a:p>
                  </a:txBody>
                  <a:tcPr marL="38100" marR="38100" marT="38091" marB="38091" anchor="ctr"/>
                </a:tc>
              </a:tr>
              <a:tr h="370744">
                <a:tc>
                  <a:txBody>
                    <a:bodyPr/>
                    <a:lstStyle/>
                    <a:p>
                      <a:pPr algn="ctr"/>
                      <a:r>
                        <a:rPr lang="en-US" sz="1800" dirty="0">
                          <a:latin typeface="Tahoma" panose="020B0604030504040204" pitchFamily="34" charset="0"/>
                        </a:rPr>
                        <a:t>Data Size</a:t>
                      </a:r>
                    </a:p>
                  </a:txBody>
                  <a:tcPr marL="38100" marR="38100" marT="38091" marB="38091" anchor="ctr"/>
                </a:tc>
                <a:tc>
                  <a:txBody>
                    <a:bodyPr/>
                    <a:lstStyle/>
                    <a:p>
                      <a:pPr algn="ctr"/>
                      <a:r>
                        <a:rPr lang="en-US" sz="1800" dirty="0">
                          <a:latin typeface="Tahoma" panose="020B0604030504040204" pitchFamily="34" charset="0"/>
                        </a:rPr>
                        <a:t>102.5 TB</a:t>
                      </a:r>
                    </a:p>
                  </a:txBody>
                  <a:tcPr marL="38100" marR="38100" marT="38091" marB="38091" anchor="ctr"/>
                </a:tc>
                <a:tc>
                  <a:txBody>
                    <a:bodyPr/>
                    <a:lstStyle/>
                    <a:p>
                      <a:pPr algn="ctr"/>
                      <a:r>
                        <a:rPr lang="en-US" sz="1800" dirty="0">
                          <a:latin typeface="Tahoma" panose="020B0604030504040204" pitchFamily="34" charset="0"/>
                        </a:rPr>
                        <a:t>100 TB</a:t>
                      </a:r>
                    </a:p>
                  </a:txBody>
                  <a:tcPr marL="38100" marR="38100" marT="38091" marB="38091" anchor="ctr"/>
                </a:tc>
              </a:tr>
              <a:tr h="370744">
                <a:tc>
                  <a:txBody>
                    <a:bodyPr/>
                    <a:lstStyle/>
                    <a:p>
                      <a:pPr algn="ctr"/>
                      <a:r>
                        <a:rPr lang="en-US" sz="1800" dirty="0">
                          <a:latin typeface="Tahoma" panose="020B0604030504040204" pitchFamily="34" charset="0"/>
                        </a:rPr>
                        <a:t>Elapsed Time</a:t>
                      </a:r>
                    </a:p>
                  </a:txBody>
                  <a:tcPr marL="38100" marR="38100" marT="38091" marB="38091" anchor="ctr"/>
                </a:tc>
                <a:tc>
                  <a:txBody>
                    <a:bodyPr/>
                    <a:lstStyle/>
                    <a:p>
                      <a:pPr algn="ctr"/>
                      <a:r>
                        <a:rPr lang="en-US" sz="1800" dirty="0">
                          <a:latin typeface="Tahoma" panose="020B0604030504040204" pitchFamily="34" charset="0"/>
                        </a:rPr>
                        <a:t>72 mins</a:t>
                      </a:r>
                    </a:p>
                  </a:txBody>
                  <a:tcPr marL="38100" marR="38100" marT="38091" marB="38091" anchor="ctr"/>
                </a:tc>
                <a:tc>
                  <a:txBody>
                    <a:bodyPr/>
                    <a:lstStyle/>
                    <a:p>
                      <a:pPr algn="ctr"/>
                      <a:r>
                        <a:rPr lang="en-US" sz="1800" dirty="0">
                          <a:latin typeface="Tahoma" panose="020B0604030504040204" pitchFamily="34" charset="0"/>
                        </a:rPr>
                        <a:t>23 mins</a:t>
                      </a:r>
                    </a:p>
                  </a:txBody>
                  <a:tcPr marL="38100" marR="38100" marT="38091" marB="38091" anchor="ctr"/>
                </a:tc>
              </a:tr>
              <a:tr h="370744">
                <a:tc>
                  <a:txBody>
                    <a:bodyPr/>
                    <a:lstStyle/>
                    <a:p>
                      <a:pPr algn="ctr"/>
                      <a:r>
                        <a:rPr lang="en-US" sz="1800" dirty="0">
                          <a:latin typeface="Tahoma" panose="020B0604030504040204" pitchFamily="34" charset="0"/>
                        </a:rPr>
                        <a:t># Nodes</a:t>
                      </a:r>
                    </a:p>
                  </a:txBody>
                  <a:tcPr marL="38100" marR="38100" marT="38091" marB="38091" anchor="ctr"/>
                </a:tc>
                <a:tc>
                  <a:txBody>
                    <a:bodyPr/>
                    <a:lstStyle/>
                    <a:p>
                      <a:pPr algn="ctr"/>
                      <a:r>
                        <a:rPr lang="en-US" sz="1800" dirty="0">
                          <a:latin typeface="Tahoma" panose="020B0604030504040204" pitchFamily="34" charset="0"/>
                        </a:rPr>
                        <a:t>2100</a:t>
                      </a:r>
                    </a:p>
                  </a:txBody>
                  <a:tcPr marL="38100" marR="38100" marT="38091" marB="38091" anchor="ctr"/>
                </a:tc>
                <a:tc>
                  <a:txBody>
                    <a:bodyPr/>
                    <a:lstStyle/>
                    <a:p>
                      <a:pPr algn="ctr"/>
                      <a:r>
                        <a:rPr lang="en-US" sz="1800" dirty="0">
                          <a:latin typeface="Tahoma" panose="020B0604030504040204" pitchFamily="34" charset="0"/>
                        </a:rPr>
                        <a:t>206</a:t>
                      </a:r>
                    </a:p>
                  </a:txBody>
                  <a:tcPr marL="38100" marR="38100" marT="38091" marB="38091" anchor="ctr"/>
                </a:tc>
              </a:tr>
              <a:tr h="370744">
                <a:tc>
                  <a:txBody>
                    <a:bodyPr/>
                    <a:lstStyle/>
                    <a:p>
                      <a:pPr algn="ctr"/>
                      <a:r>
                        <a:rPr lang="en-US" sz="1800" dirty="0">
                          <a:latin typeface="Tahoma" panose="020B0604030504040204" pitchFamily="34" charset="0"/>
                        </a:rPr>
                        <a:t># Cores</a:t>
                      </a:r>
                    </a:p>
                  </a:txBody>
                  <a:tcPr marL="38100" marR="38100" marT="38091" marB="38091" anchor="ctr"/>
                </a:tc>
                <a:tc>
                  <a:txBody>
                    <a:bodyPr/>
                    <a:lstStyle/>
                    <a:p>
                      <a:pPr algn="ctr"/>
                      <a:r>
                        <a:rPr lang="en-US" sz="1800" dirty="0">
                          <a:latin typeface="Tahoma" panose="020B0604030504040204" pitchFamily="34" charset="0"/>
                        </a:rPr>
                        <a:t>50400 physical</a:t>
                      </a:r>
                    </a:p>
                  </a:txBody>
                  <a:tcPr marL="38100" marR="38100" marT="38091" marB="38091" anchor="ctr"/>
                </a:tc>
                <a:tc>
                  <a:txBody>
                    <a:bodyPr/>
                    <a:lstStyle/>
                    <a:p>
                      <a:pPr algn="ctr"/>
                      <a:r>
                        <a:rPr lang="en-US" sz="1800" dirty="0">
                          <a:latin typeface="Tahoma" panose="020B0604030504040204" pitchFamily="34" charset="0"/>
                        </a:rPr>
                        <a:t>6592 virtualized</a:t>
                      </a:r>
                    </a:p>
                  </a:txBody>
                  <a:tcPr marL="38100" marR="38100" marT="38091" marB="38091" anchor="ctr"/>
                </a:tc>
              </a:tr>
              <a:tr h="635402">
                <a:tc>
                  <a:txBody>
                    <a:bodyPr/>
                    <a:lstStyle/>
                    <a:p>
                      <a:pPr algn="ctr"/>
                      <a:r>
                        <a:rPr lang="en-US" sz="1800" dirty="0">
                          <a:latin typeface="Tahoma" panose="020B0604030504040204" pitchFamily="34" charset="0"/>
                        </a:rPr>
                        <a:t>Cluster disk throughput</a:t>
                      </a:r>
                    </a:p>
                  </a:txBody>
                  <a:tcPr marL="38100" marR="38100" marT="38091" marB="38091" anchor="ctr"/>
                </a:tc>
                <a:tc>
                  <a:txBody>
                    <a:bodyPr/>
                    <a:lstStyle/>
                    <a:p>
                      <a:pPr algn="ctr"/>
                      <a:r>
                        <a:rPr lang="en-US" sz="1800" dirty="0">
                          <a:latin typeface="Tahoma" panose="020B0604030504040204" pitchFamily="34" charset="0"/>
                        </a:rPr>
                        <a:t>3150 GB/s</a:t>
                      </a:r>
                      <a:br>
                        <a:rPr lang="en-US" sz="1800" dirty="0">
                          <a:latin typeface="Tahoma" panose="020B0604030504040204" pitchFamily="34" charset="0"/>
                        </a:rPr>
                      </a:br>
                      <a:r>
                        <a:rPr lang="en-US" sz="1800" dirty="0">
                          <a:latin typeface="Tahoma" panose="020B0604030504040204" pitchFamily="34" charset="0"/>
                        </a:rPr>
                        <a:t>(est.)</a:t>
                      </a:r>
                    </a:p>
                  </a:txBody>
                  <a:tcPr marL="38100" marR="38100" marT="38091" marB="38091" anchor="ctr"/>
                </a:tc>
                <a:tc>
                  <a:txBody>
                    <a:bodyPr/>
                    <a:lstStyle/>
                    <a:p>
                      <a:pPr algn="ctr"/>
                      <a:r>
                        <a:rPr lang="en-US" sz="1800" dirty="0">
                          <a:latin typeface="Tahoma" panose="020B0604030504040204" pitchFamily="34" charset="0"/>
                        </a:rPr>
                        <a:t>618 GB/s</a:t>
                      </a:r>
                    </a:p>
                  </a:txBody>
                  <a:tcPr marL="38100" marR="38100" marT="38091" marB="38091" anchor="ctr"/>
                </a:tc>
              </a:tr>
              <a:tr h="624821">
                <a:tc>
                  <a:txBody>
                    <a:bodyPr/>
                    <a:lstStyle/>
                    <a:p>
                      <a:pPr algn="ctr"/>
                      <a:r>
                        <a:rPr lang="en-US" sz="1800" dirty="0">
                          <a:latin typeface="Tahoma" panose="020B0604030504040204" pitchFamily="34" charset="0"/>
                        </a:rPr>
                        <a:t>Network</a:t>
                      </a:r>
                    </a:p>
                  </a:txBody>
                  <a:tcPr marL="38100" marR="38100" marT="38091" marB="38091" anchor="ctr"/>
                </a:tc>
                <a:tc>
                  <a:txBody>
                    <a:bodyPr/>
                    <a:lstStyle/>
                    <a:p>
                      <a:pPr algn="ctr"/>
                      <a:r>
                        <a:rPr lang="en-US" sz="1800" dirty="0">
                          <a:latin typeface="Tahoma" panose="020B0604030504040204" pitchFamily="34" charset="0"/>
                        </a:rPr>
                        <a:t>dedicated data center, 10Gbps</a:t>
                      </a:r>
                    </a:p>
                  </a:txBody>
                  <a:tcPr marL="38100" marR="38100" marT="38091" marB="38091" anchor="ctr"/>
                </a:tc>
                <a:tc>
                  <a:txBody>
                    <a:bodyPr/>
                    <a:lstStyle/>
                    <a:p>
                      <a:pPr algn="ctr"/>
                      <a:r>
                        <a:rPr lang="en-US" sz="1800" dirty="0">
                          <a:latin typeface="Tahoma" panose="020B0604030504040204" pitchFamily="34" charset="0"/>
                        </a:rPr>
                        <a:t>virtualized (EC2) 10Gbps network</a:t>
                      </a:r>
                    </a:p>
                  </a:txBody>
                  <a:tcPr marL="38100" marR="38100" marT="38091" marB="38091" anchor="ctr"/>
                </a:tc>
              </a:tr>
              <a:tr h="370744">
                <a:tc>
                  <a:txBody>
                    <a:bodyPr/>
                    <a:lstStyle/>
                    <a:p>
                      <a:pPr algn="ctr"/>
                      <a:r>
                        <a:rPr lang="en-US" sz="1800" b="1" dirty="0">
                          <a:latin typeface="Tahoma" panose="020B0604030504040204" pitchFamily="34" charset="0"/>
                        </a:rPr>
                        <a:t>Sort rate</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1.42 TB/min</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4.27 TB/min</a:t>
                      </a:r>
                      <a:endParaRPr lang="en-US" sz="1800" dirty="0">
                        <a:latin typeface="Tahoma" panose="020B0604030504040204" pitchFamily="34" charset="0"/>
                      </a:endParaRPr>
                    </a:p>
                  </a:txBody>
                  <a:tcPr marL="38100" marR="38100" marT="38091" marB="38091" anchor="ctr"/>
                </a:tc>
              </a:tr>
              <a:tr h="370744">
                <a:tc>
                  <a:txBody>
                    <a:bodyPr/>
                    <a:lstStyle/>
                    <a:p>
                      <a:pPr algn="ctr"/>
                      <a:r>
                        <a:rPr lang="en-US" sz="1800" b="1" dirty="0">
                          <a:latin typeface="Tahoma" panose="020B0604030504040204" pitchFamily="34" charset="0"/>
                        </a:rPr>
                        <a:t>Sort rate/node</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0.67 GB/min</a:t>
                      </a:r>
                      <a:endParaRPr lang="en-US" sz="1800" dirty="0">
                        <a:latin typeface="Tahoma" panose="020B0604030504040204" pitchFamily="34" charset="0"/>
                      </a:endParaRPr>
                    </a:p>
                  </a:txBody>
                  <a:tcPr marL="38100" marR="38100" marT="38091" marB="38091" anchor="ctr"/>
                </a:tc>
                <a:tc>
                  <a:txBody>
                    <a:bodyPr/>
                    <a:lstStyle/>
                    <a:p>
                      <a:pPr algn="ctr"/>
                      <a:r>
                        <a:rPr lang="en-US" sz="1800" b="1" dirty="0">
                          <a:latin typeface="Tahoma" panose="020B0604030504040204" pitchFamily="34" charset="0"/>
                        </a:rPr>
                        <a:t>20.7 GB/min</a:t>
                      </a:r>
                      <a:endParaRPr lang="en-US" sz="1800" dirty="0">
                        <a:latin typeface="Tahoma" panose="020B0604030504040204" pitchFamily="34" charset="0"/>
                      </a:endParaRPr>
                    </a:p>
                  </a:txBody>
                  <a:tcPr marL="38100" marR="38100" marT="38091" marB="38091" anchor="ctr"/>
                </a:tc>
              </a:tr>
            </a:tbl>
          </a:graphicData>
        </a:graphic>
      </p:graphicFrame>
      <p:sp>
        <p:nvSpPr>
          <p:cNvPr id="5" name="Rectangle 4"/>
          <p:cNvSpPr/>
          <p:nvPr/>
        </p:nvSpPr>
        <p:spPr>
          <a:xfrm>
            <a:off x="457200" y="5715000"/>
            <a:ext cx="6934200" cy="646331"/>
          </a:xfrm>
          <a:prstGeom prst="rect">
            <a:avLst/>
          </a:prstGeom>
        </p:spPr>
        <p:txBody>
          <a:bodyPr wrap="square">
            <a:spAutoFit/>
          </a:bodyPr>
          <a:lstStyle/>
          <a:p>
            <a:r>
              <a:rPr lang="en-US" altLang="en-US" dirty="0">
                <a:latin typeface="Arial" charset="0"/>
              </a:rPr>
              <a:t>Sort benchmark, Daytona Gray: sort of 100 TB of data (1 trillion records)</a:t>
            </a:r>
            <a:endParaRPr lang="en-US" altLang="en-US" dirty="0">
              <a:latin typeface="Arial" charset="0"/>
            </a:endParaRPr>
          </a:p>
        </p:txBody>
      </p:sp>
    </p:spTree>
    <p:extLst>
      <p:ext uri="{BB962C8B-B14F-4D97-AF65-F5344CB8AC3E}">
        <p14:creationId xmlns:p14="http://schemas.microsoft.com/office/powerpoint/2010/main" val="35864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Spark vs. </a:t>
            </a:r>
            <a:r>
              <a:rPr lang="en-US" altLang="en-US" dirty="0" err="1">
                <a:ea typeface="ＭＳ Ｐゴシック" pitchFamily="34" charset="-128"/>
              </a:rPr>
              <a:t>Hadoop</a:t>
            </a:r>
            <a:r>
              <a:rPr lang="en-US" altLang="en-US" dirty="0">
                <a:ea typeface="ＭＳ Ｐゴシック" pitchFamily="34" charset="-128"/>
              </a:rPr>
              <a:t> </a:t>
            </a:r>
            <a:r>
              <a:rPr lang="en-US" altLang="en-US" dirty="0" err="1">
                <a:ea typeface="ＭＳ Ｐゴシック" pitchFamily="34" charset="-128"/>
              </a:rPr>
              <a:t>MapReduce</a:t>
            </a:r>
            <a:endParaRPr lang="tr-TR" dirty="0"/>
          </a:p>
        </p:txBody>
      </p:sp>
      <p:sp>
        <p:nvSpPr>
          <p:cNvPr id="3" name="Content Placeholder 2"/>
          <p:cNvSpPr>
            <a:spLocks noGrp="1"/>
          </p:cNvSpPr>
          <p:nvPr>
            <p:ph idx="1"/>
          </p:nvPr>
        </p:nvSpPr>
        <p:spPr/>
        <p:txBody>
          <a:bodyPr/>
          <a:lstStyle/>
          <a:p>
            <a:r>
              <a:rPr lang="en-US" altLang="en-US" sz="2400" dirty="0">
                <a:ea typeface="ＭＳ Ｐゴシック" pitchFamily="34" charset="-128"/>
              </a:rPr>
              <a:t>Performance: Spark normally faster but with caveats</a:t>
            </a:r>
          </a:p>
          <a:p>
            <a:pPr lvl="1"/>
            <a:r>
              <a:rPr lang="en-US" altLang="en-US" sz="2000" dirty="0">
                <a:ea typeface="ＭＳ Ｐゴシック" pitchFamily="34" charset="-128"/>
              </a:rPr>
              <a:t>Spark can process data in-memory; </a:t>
            </a:r>
            <a:r>
              <a:rPr lang="en-US" altLang="en-US" sz="2000" dirty="0" err="1">
                <a:ea typeface="ＭＳ Ｐゴシック" pitchFamily="34" charset="-128"/>
              </a:rPr>
              <a:t>Hadoop</a:t>
            </a:r>
            <a:r>
              <a:rPr lang="en-US" altLang="en-US" sz="2000" dirty="0">
                <a:ea typeface="ＭＳ Ｐゴシック" pitchFamily="34" charset="-128"/>
              </a:rPr>
              <a:t> </a:t>
            </a:r>
            <a:r>
              <a:rPr lang="en-US" altLang="en-US" sz="2000" dirty="0" err="1">
                <a:ea typeface="ＭＳ Ｐゴシック" pitchFamily="34" charset="-128"/>
              </a:rPr>
              <a:t>MapReduce</a:t>
            </a:r>
            <a:r>
              <a:rPr lang="en-US" altLang="en-US" sz="2000" dirty="0">
                <a:ea typeface="ＭＳ Ｐゴシック" pitchFamily="34" charset="-128"/>
              </a:rPr>
              <a:t> persists back to the disk after a map or reduce action</a:t>
            </a:r>
          </a:p>
          <a:p>
            <a:pPr lvl="1"/>
            <a:r>
              <a:rPr lang="en-US" altLang="en-US" sz="2000" dirty="0">
                <a:ea typeface="ＭＳ Ｐゴシック" pitchFamily="34" charset="-128"/>
              </a:rPr>
              <a:t>Spark generally outperforms </a:t>
            </a:r>
            <a:r>
              <a:rPr lang="en-US" altLang="en-US" sz="2000" dirty="0" err="1">
                <a:ea typeface="ＭＳ Ｐゴシック" pitchFamily="34" charset="-128"/>
              </a:rPr>
              <a:t>MapReduce</a:t>
            </a:r>
            <a:r>
              <a:rPr lang="en-US" altLang="en-US" sz="2000" dirty="0">
                <a:ea typeface="ＭＳ Ｐゴシック" pitchFamily="34" charset="-128"/>
              </a:rPr>
              <a:t>, but it often needs lots of memory to do well; if there are other resource-demanding services or can’t fit in memory, Spark degrades</a:t>
            </a:r>
          </a:p>
          <a:p>
            <a:pPr lvl="1"/>
            <a:r>
              <a:rPr lang="en-US" altLang="en-US" sz="2000" dirty="0" err="1">
                <a:ea typeface="ＭＳ Ｐゴシック" pitchFamily="34" charset="-128"/>
              </a:rPr>
              <a:t>MapReduce</a:t>
            </a:r>
            <a:r>
              <a:rPr lang="en-US" altLang="en-US" sz="2000" dirty="0">
                <a:ea typeface="ＭＳ Ｐゴシック" pitchFamily="34" charset="-128"/>
              </a:rPr>
              <a:t> easily runs alongside other services with minor performance differences, &amp; works well with the 1-pass jobs it was designed for</a:t>
            </a:r>
          </a:p>
          <a:p>
            <a:r>
              <a:rPr lang="en-US" altLang="en-US" sz="2400" dirty="0">
                <a:ea typeface="ＭＳ Ｐゴシック" pitchFamily="34" charset="-128"/>
              </a:rPr>
              <a:t>Ease of use: Spark is easier to program</a:t>
            </a:r>
          </a:p>
          <a:p>
            <a:r>
              <a:rPr lang="en-US" altLang="en-US" sz="2400" dirty="0">
                <a:ea typeface="ＭＳ Ｐゴシック" pitchFamily="34" charset="-128"/>
              </a:rPr>
              <a:t>Data processing: Spark more general</a:t>
            </a:r>
          </a:p>
          <a:p>
            <a:r>
              <a:rPr lang="en-US" altLang="en-US" sz="2400" dirty="0">
                <a:ea typeface="ＭＳ Ｐゴシック" pitchFamily="34" charset="-128"/>
              </a:rPr>
              <a:t>Maturity: Spark maturing, </a:t>
            </a:r>
            <a:r>
              <a:rPr lang="en-US" altLang="en-US" sz="2400" dirty="0" err="1">
                <a:ea typeface="ＭＳ Ｐゴシック" pitchFamily="34" charset="-128"/>
              </a:rPr>
              <a:t>Hadoop</a:t>
            </a:r>
            <a:r>
              <a:rPr lang="en-US" altLang="en-US" sz="2400" dirty="0">
                <a:ea typeface="ＭＳ Ｐゴシック" pitchFamily="34" charset="-128"/>
              </a:rPr>
              <a:t> </a:t>
            </a:r>
            <a:r>
              <a:rPr lang="en-US" altLang="en-US" sz="2400" dirty="0" err="1">
                <a:ea typeface="ＭＳ Ｐゴシック" pitchFamily="34" charset="-128"/>
              </a:rPr>
              <a:t>MapReduce</a:t>
            </a:r>
            <a:r>
              <a:rPr lang="en-US" altLang="en-US" sz="2400" dirty="0">
                <a:ea typeface="ＭＳ Ｐゴシック" pitchFamily="34" charset="-128"/>
              </a:rPr>
              <a:t> mature</a:t>
            </a:r>
          </a:p>
          <a:p>
            <a:endParaRPr lang="tr-TR" dirty="0"/>
          </a:p>
        </p:txBody>
      </p:sp>
    </p:spTree>
    <p:extLst>
      <p:ext uri="{BB962C8B-B14F-4D97-AF65-F5344CB8AC3E}">
        <p14:creationId xmlns:p14="http://schemas.microsoft.com/office/powerpoint/2010/main" val="224344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Kaynak</a:t>
            </a:r>
            <a:endParaRPr lang="tr-TR" dirty="0"/>
          </a:p>
        </p:txBody>
      </p:sp>
      <p:sp>
        <p:nvSpPr>
          <p:cNvPr id="3" name="Content Placeholder 2"/>
          <p:cNvSpPr>
            <a:spLocks noGrp="1"/>
          </p:cNvSpPr>
          <p:nvPr>
            <p:ph idx="1"/>
          </p:nvPr>
        </p:nvSpPr>
        <p:spPr/>
        <p:txBody>
          <a:bodyPr>
            <a:normAutofit fontScale="92500" lnSpcReduction="10000"/>
          </a:bodyPr>
          <a:lstStyle/>
          <a:p>
            <a:r>
              <a:rPr lang="tr-TR" dirty="0">
                <a:hlinkClick r:id="rId2"/>
              </a:rPr>
              <a:t>http://</a:t>
            </a:r>
            <a:r>
              <a:rPr lang="tr-TR" dirty="0" smtClean="0">
                <a:hlinkClick r:id="rId2"/>
              </a:rPr>
              <a:t>devveri.com/big-data/apache-spark</a:t>
            </a:r>
            <a:endParaRPr lang="tr-TR" dirty="0" smtClean="0"/>
          </a:p>
          <a:p>
            <a:r>
              <a:rPr lang="tr-TR" dirty="0">
                <a:hlinkClick r:id="rId3"/>
              </a:rPr>
              <a:t>https://</a:t>
            </a:r>
            <a:r>
              <a:rPr lang="tr-TR" dirty="0" smtClean="0">
                <a:hlinkClick r:id="rId3"/>
              </a:rPr>
              <a:t>www.mapr.com/blog/5-minute-guide-understanding-significance-apache-spark</a:t>
            </a:r>
            <a:endParaRPr lang="tr-TR" dirty="0" smtClean="0"/>
          </a:p>
          <a:p>
            <a:r>
              <a:rPr lang="en-US" altLang="en-US" dirty="0">
                <a:ea typeface="ＭＳ Ｐゴシック" pitchFamily="34" charset="-128"/>
              </a:rPr>
              <a:t>Spark </a:t>
            </a:r>
            <a:r>
              <a:rPr lang="tr-TR" altLang="en-US" dirty="0" smtClean="0">
                <a:ea typeface="ＭＳ Ｐゴシック" pitchFamily="34" charset="-128"/>
              </a:rPr>
              <a:t>eğitimleri:</a:t>
            </a:r>
            <a:endParaRPr lang="en-US" altLang="en-US" dirty="0">
              <a:ea typeface="ＭＳ Ｐゴシック" pitchFamily="34" charset="-128"/>
            </a:endParaRPr>
          </a:p>
          <a:p>
            <a:pPr lvl="1"/>
            <a:r>
              <a:rPr lang="en-US" altLang="en-US" dirty="0">
                <a:ea typeface="ＭＳ Ｐゴシック" pitchFamily="34" charset="-128"/>
                <a:hlinkClick r:id="rId4"/>
              </a:rPr>
              <a:t>http://spark-summit.org/2014/training</a:t>
            </a:r>
            <a:endParaRPr lang="en-US" altLang="en-US" dirty="0">
              <a:ea typeface="ＭＳ Ｐゴシック" pitchFamily="34" charset="-128"/>
            </a:endParaRPr>
          </a:p>
          <a:p>
            <a:r>
              <a:rPr lang="en-US" altLang="en-US" dirty="0">
                <a:ea typeface="ＭＳ Ｐゴシック" pitchFamily="34" charset="-128"/>
              </a:rPr>
              <a:t>“Resilient Distributed Datasets: A Fault-Tolerant Abstraction for In-Memory Cluster Computing” by </a:t>
            </a:r>
            <a:r>
              <a:rPr lang="en-US" altLang="en-US" dirty="0" err="1">
                <a:ea typeface="ＭＳ Ｐゴシック" pitchFamily="34" charset="-128"/>
              </a:rPr>
              <a:t>Matei</a:t>
            </a:r>
            <a:r>
              <a:rPr lang="en-US" altLang="en-US" dirty="0">
                <a:ea typeface="ＭＳ Ｐゴシック" pitchFamily="34" charset="-128"/>
              </a:rPr>
              <a:t> </a:t>
            </a:r>
            <a:r>
              <a:rPr lang="en-US" altLang="en-US" dirty="0" err="1">
                <a:ea typeface="ＭＳ Ｐゴシック" pitchFamily="34" charset="-128"/>
              </a:rPr>
              <a:t>Zaharia</a:t>
            </a:r>
            <a:r>
              <a:rPr lang="en-US" altLang="en-US" dirty="0">
                <a:ea typeface="ＭＳ Ｐゴシック" pitchFamily="34" charset="-128"/>
              </a:rPr>
              <a:t> et al</a:t>
            </a:r>
          </a:p>
          <a:p>
            <a:pPr lvl="1"/>
            <a:r>
              <a:rPr lang="en-US" altLang="en-US" dirty="0">
                <a:ea typeface="ＭＳ Ｐゴシック" pitchFamily="34" charset="-128"/>
                <a:hlinkClick r:id="rId5"/>
              </a:rPr>
              <a:t>https://www.cs.berkeley.edu/~matei/papers/2012/nsdi_spark.pdf</a:t>
            </a:r>
            <a:endParaRPr lang="en-US" altLang="en-US" dirty="0">
              <a:ea typeface="ＭＳ Ｐゴシック" pitchFamily="34" charset="-128"/>
            </a:endParaRPr>
          </a:p>
          <a:p>
            <a:endParaRPr lang="tr-TR" dirty="0"/>
          </a:p>
        </p:txBody>
      </p:sp>
    </p:spTree>
    <p:extLst>
      <p:ext uri="{BB962C8B-B14F-4D97-AF65-F5344CB8AC3E}">
        <p14:creationId xmlns:p14="http://schemas.microsoft.com/office/powerpoint/2010/main" val="3909906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Apache Spark</a:t>
            </a:r>
            <a:r>
              <a:rPr lang="tr-TR" dirty="0"/>
              <a:t> bugünlerde ismini daha sık duymaya başladığımız, büyük veri işleme amaçlı bir diğer proje</a:t>
            </a:r>
            <a:r>
              <a:rPr lang="tr-TR" dirty="0" smtClean="0"/>
              <a:t>.</a:t>
            </a:r>
          </a:p>
          <a:p>
            <a:r>
              <a:rPr lang="tr-TR" dirty="0"/>
              <a:t>Hadoop’tan 100 kat daha hızlı olmak gibi bir iddia ile birlikte, gelişmiş “</a:t>
            </a:r>
            <a:r>
              <a:rPr lang="tr-TR" u="sng" dirty="0">
                <a:hlinkClick r:id="rId2"/>
              </a:rPr>
              <a:t>Directed Acyclic Graph</a:t>
            </a:r>
            <a:r>
              <a:rPr lang="tr-TR" dirty="0"/>
              <a:t>” motoruna sahip, </a:t>
            </a:r>
            <a:r>
              <a:rPr lang="tr-TR" b="1" dirty="0"/>
              <a:t>Scala</a:t>
            </a:r>
            <a:r>
              <a:rPr lang="tr-TR" dirty="0"/>
              <a:t> dili ile yazılmış ve bellek-içi (in-memory) veri işleme </a:t>
            </a:r>
            <a:r>
              <a:rPr lang="tr-TR" dirty="0" smtClean="0"/>
              <a:t>özelliğine sağiptir.</a:t>
            </a:r>
            <a:endParaRPr lang="tr-TR" dirty="0"/>
          </a:p>
        </p:txBody>
      </p:sp>
    </p:spTree>
    <p:extLst>
      <p:ext uri="{BB962C8B-B14F-4D97-AF65-F5344CB8AC3E}">
        <p14:creationId xmlns:p14="http://schemas.microsoft.com/office/powerpoint/2010/main" val="1300586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Özellikle Yapay Öğrenme algoritmalarının dağıtık implementasyonu konusunda Hadoop’tan daha performanslı olduğunu söyleyebiliriz. </a:t>
            </a:r>
            <a:endParaRPr lang="tr-TR" dirty="0" smtClean="0"/>
          </a:p>
          <a:p>
            <a:r>
              <a:rPr lang="tr-TR" dirty="0" smtClean="0"/>
              <a:t>Öyle </a:t>
            </a:r>
            <a:r>
              <a:rPr lang="tr-TR" dirty="0"/>
              <a:t>ki, </a:t>
            </a:r>
            <a:r>
              <a:rPr lang="tr-TR" b="1" dirty="0"/>
              <a:t>Apache Mahout</a:t>
            </a:r>
            <a:r>
              <a:rPr lang="tr-TR" dirty="0"/>
              <a:t> projesi bundan böyle Hadoop ile değil Spark üzerinde çalışacak şekilde geliştirilmeye etme </a:t>
            </a:r>
            <a:r>
              <a:rPr lang="tr-TR" dirty="0" smtClean="0"/>
              <a:t>karar verilmiştir.</a:t>
            </a:r>
            <a:endParaRPr lang="tr-TR" dirty="0"/>
          </a:p>
        </p:txBody>
      </p:sp>
    </p:spTree>
    <p:extLst>
      <p:ext uri="{BB962C8B-B14F-4D97-AF65-F5344CB8AC3E}">
        <p14:creationId xmlns:p14="http://schemas.microsoft.com/office/powerpoint/2010/main" val="1795795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0000" lnSpcReduction="20000"/>
          </a:bodyPr>
          <a:lstStyle/>
          <a:p>
            <a:r>
              <a:rPr lang="tr-TR" dirty="0"/>
              <a:t>Spark Hadoop’un yerine geçecek bir teknoloji olmaktan ziyade, Hadoop ailesinin bir üyesi olup Hadoop’un zayıf kaldığı bazı konulardaki eksiklikleri giderecek gibi </a:t>
            </a:r>
            <a:r>
              <a:rPr lang="tr-TR" dirty="0" smtClean="0"/>
              <a:t>görünmektedir.</a:t>
            </a:r>
            <a:r>
              <a:rPr lang="tr-TR" dirty="0"/>
              <a:t> </a:t>
            </a:r>
            <a:endParaRPr lang="tr-TR" dirty="0" smtClean="0"/>
          </a:p>
          <a:p>
            <a:endParaRPr lang="tr-TR" dirty="0" smtClean="0"/>
          </a:p>
          <a:p>
            <a:r>
              <a:rPr lang="tr-TR" dirty="0" smtClean="0"/>
              <a:t>Hadoop </a:t>
            </a:r>
            <a:r>
              <a:rPr lang="tr-TR" dirty="0"/>
              <a:t>binlerce sunucu üzerinde petabyte’larca veriyi stabil şekilde saklayıp analiz edebilecek şekilde tasarlanmışken, Spark göreceli olarak daha az miktarda veriyi özellikle in-memory olarak işlemek ve daha hızlı sonuç almak amacıyla tasarlanmış. </a:t>
            </a:r>
            <a:endParaRPr lang="tr-TR" dirty="0" smtClean="0"/>
          </a:p>
          <a:p>
            <a:endParaRPr lang="tr-TR" dirty="0" smtClean="0"/>
          </a:p>
          <a:p>
            <a:r>
              <a:rPr lang="tr-TR" dirty="0" smtClean="0"/>
              <a:t>Spark </a:t>
            </a:r>
            <a:r>
              <a:rPr lang="tr-TR" dirty="0"/>
              <a:t>HDFS gibi herhangi bir storage çözümü sunmuyor ancak HDFS üzerinden okuma yazma yapabiliyor. </a:t>
            </a:r>
            <a:endParaRPr lang="tr-TR" dirty="0" smtClean="0"/>
          </a:p>
          <a:p>
            <a:endParaRPr lang="tr-TR" dirty="0" smtClean="0"/>
          </a:p>
          <a:p>
            <a:r>
              <a:rPr lang="tr-TR" dirty="0" smtClean="0"/>
              <a:t>Java </a:t>
            </a:r>
            <a:r>
              <a:rPr lang="tr-TR" dirty="0"/>
              <a:t>ile Hadoop MapReduce uygulamaları geliştirmek çok low-level sayılırken, Spark ile bir uygulama geliştirmek çok daha kullanıcı dostu.</a:t>
            </a:r>
          </a:p>
        </p:txBody>
      </p:sp>
    </p:spTree>
    <p:extLst>
      <p:ext uri="{BB962C8B-B14F-4D97-AF65-F5344CB8AC3E}">
        <p14:creationId xmlns:p14="http://schemas.microsoft.com/office/powerpoint/2010/main" val="256121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i="1" dirty="0"/>
              <a:t>Logistic regression algoritmasının Hadoop ve Spark üzerinde çalıştırılması sonucu elde edilen performans örneklenmiş.</a:t>
            </a:r>
            <a:endParaRPr lang="tr-TR" dirty="0"/>
          </a:p>
        </p:txBody>
      </p:sp>
      <p:pic>
        <p:nvPicPr>
          <p:cNvPr id="2050" name="Picture 2" descr="http://devveri.com/wp-content/uploads/2014/05/logistic-regr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4800600" cy="247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3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a:bodyPr>
          <a:lstStyle/>
          <a:p>
            <a:r>
              <a:rPr lang="tr-TR" dirty="0"/>
              <a:t>Spark kümesini standalone çalıştırmanın dışında Amazon EC2, Mesos ve YARN ile beraber çalıştırmanız mümkün</a:t>
            </a:r>
            <a:r>
              <a:rPr lang="tr-TR" dirty="0" smtClean="0"/>
              <a:t>.</a:t>
            </a:r>
          </a:p>
          <a:p>
            <a:r>
              <a:rPr lang="tr-TR" dirty="0"/>
              <a:t>Dilerseniz test amaçlı olarak tek sunucuda lokal modunda da çalıştırabilirsiniz. Küme olarak çalıştırdığınızda bir master ve birden çok slave düğümü oluyor. Slave düğümlerinde kaç worker çalışacağını, bunların kaç cpu core ve ne kadar memory kullanacağını ayarlayamanız gerekiyor.</a:t>
            </a:r>
            <a:endParaRPr lang="tr-TR" dirty="0" smtClean="0"/>
          </a:p>
          <a:p>
            <a:endParaRPr lang="tr-TR" dirty="0"/>
          </a:p>
        </p:txBody>
      </p:sp>
    </p:spTree>
    <p:extLst>
      <p:ext uri="{BB962C8B-B14F-4D97-AF65-F5344CB8AC3E}">
        <p14:creationId xmlns:p14="http://schemas.microsoft.com/office/powerpoint/2010/main" val="420159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a:t>Scala dışında Java ve Python dillerini de </a:t>
            </a:r>
            <a:r>
              <a:rPr lang="tr-TR" dirty="0" smtClean="0"/>
              <a:t>desteklemektedir.</a:t>
            </a:r>
          </a:p>
          <a:p>
            <a:r>
              <a:rPr lang="tr-TR" dirty="0" smtClean="0"/>
              <a:t>Apache Sparkta, Esnek </a:t>
            </a:r>
            <a:r>
              <a:rPr lang="tr-TR" dirty="0"/>
              <a:t>Dağıtık Verisetleri ile (</a:t>
            </a:r>
            <a:r>
              <a:rPr lang="tr-TR" b="1" dirty="0"/>
              <a:t>Resilient Distributed Dataset</a:t>
            </a:r>
            <a:r>
              <a:rPr lang="tr-TR" dirty="0"/>
              <a:t>, kısaca RDD) veriyi sanki bir collection objesini işler gibi işlememiz sağlanmış. </a:t>
            </a:r>
            <a:endParaRPr lang="tr-TR" dirty="0" smtClean="0"/>
          </a:p>
          <a:p>
            <a:r>
              <a:rPr lang="tr-TR" dirty="0" smtClean="0"/>
              <a:t>RDD’ler </a:t>
            </a:r>
            <a:r>
              <a:rPr lang="tr-TR" dirty="0"/>
              <a:t>veri işlemeyi </a:t>
            </a:r>
            <a:r>
              <a:rPr lang="tr-TR" dirty="0" smtClean="0"/>
              <a:t>kolaylaştıracak</a:t>
            </a:r>
          </a:p>
          <a:p>
            <a:pPr marL="0" indent="0">
              <a:buNone/>
            </a:pPr>
            <a:r>
              <a:rPr lang="tr-TR" dirty="0"/>
              <a:t> </a:t>
            </a:r>
            <a:r>
              <a:rPr lang="tr-TR" dirty="0" smtClean="0"/>
              <a:t>    </a:t>
            </a:r>
            <a:r>
              <a:rPr lang="tr-TR" b="1" dirty="0" smtClean="0"/>
              <a:t>map</a:t>
            </a:r>
            <a:r>
              <a:rPr lang="tr-TR" b="1" dirty="0"/>
              <a:t>, filter, union, cartesian, join, groupByKey, </a:t>
            </a:r>
            <a:r>
              <a:rPr lang="tr-TR" b="1" dirty="0" smtClean="0"/>
              <a:t>  sortByKey</a:t>
            </a:r>
            <a:r>
              <a:rPr lang="tr-TR" dirty="0"/>
              <a:t> gibi birçok transformasyon metodunun yanı </a:t>
            </a:r>
            <a:r>
              <a:rPr lang="tr-TR" dirty="0" smtClean="0"/>
              <a:t>sıra </a:t>
            </a:r>
          </a:p>
          <a:p>
            <a:pPr marL="0" indent="0">
              <a:buNone/>
            </a:pPr>
            <a:r>
              <a:rPr lang="tr-TR" dirty="0"/>
              <a:t> </a:t>
            </a:r>
            <a:r>
              <a:rPr lang="tr-TR" dirty="0" smtClean="0"/>
              <a:t>  </a:t>
            </a:r>
            <a:r>
              <a:rPr lang="tr-TR" dirty="0"/>
              <a:t> </a:t>
            </a:r>
            <a:r>
              <a:rPr lang="tr-TR" b="1" dirty="0"/>
              <a:t>reduce, collect, count, distinct</a:t>
            </a:r>
            <a:r>
              <a:rPr lang="tr-TR" dirty="0"/>
              <a:t> gibi aksiyon metodlarını içeriyor. </a:t>
            </a:r>
            <a:endParaRPr lang="tr-TR" dirty="0" smtClean="0"/>
          </a:p>
          <a:p>
            <a:pPr marL="0" indent="0">
              <a:buNone/>
            </a:pPr>
            <a:r>
              <a:rPr lang="tr-TR" dirty="0" smtClean="0"/>
              <a:t>Bir </a:t>
            </a:r>
            <a:r>
              <a:rPr lang="tr-TR" dirty="0"/>
              <a:t>dosyayı veya bir collection objesini RDD’ye çevirip bu metodları ardışıl bir şekilde çağırarak veriyi işliyoruz. </a:t>
            </a:r>
          </a:p>
        </p:txBody>
      </p:sp>
    </p:spTree>
    <p:extLst>
      <p:ext uri="{BB962C8B-B14F-4D97-AF65-F5344CB8AC3E}">
        <p14:creationId xmlns:p14="http://schemas.microsoft.com/office/powerpoint/2010/main" val="1977933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Spark ve MapReduce arasındaki en önemli farklar nelerdir?</a:t>
            </a:r>
            <a:endParaRPr lang="tr-TR" dirty="0"/>
          </a:p>
        </p:txBody>
      </p:sp>
      <p:sp>
        <p:nvSpPr>
          <p:cNvPr id="3" name="Content Placeholder 2"/>
          <p:cNvSpPr>
            <a:spLocks noGrp="1"/>
          </p:cNvSpPr>
          <p:nvPr>
            <p:ph idx="1"/>
          </p:nvPr>
        </p:nvSpPr>
        <p:spPr/>
        <p:txBody>
          <a:bodyPr/>
          <a:lstStyle/>
          <a:p>
            <a:r>
              <a:rPr lang="tr-TR" dirty="0" smtClean="0"/>
              <a:t>Spark nesneleri hafızasında </a:t>
            </a:r>
            <a:r>
              <a:rPr lang="tr-TR" dirty="0"/>
              <a:t>tutmaya çalışır; buna karşın MapReduce </a:t>
            </a:r>
            <a:r>
              <a:rPr lang="tr-TR" dirty="0"/>
              <a:t>nesneleri </a:t>
            </a:r>
            <a:r>
              <a:rPr lang="tr-TR" dirty="0" smtClean="0"/>
              <a:t>diske tutar.</a:t>
            </a:r>
          </a:p>
          <a:p>
            <a:r>
              <a:rPr lang="tr-TR" dirty="0" smtClean="0"/>
              <a:t>Spark'ın </a:t>
            </a:r>
            <a:r>
              <a:rPr lang="tr-TR" dirty="0"/>
              <a:t>geliştirilmesi daha kolaydır. </a:t>
            </a:r>
            <a:r>
              <a:rPr lang="en-US" dirty="0"/>
              <a:t> </a:t>
            </a:r>
            <a:endParaRPr lang="tr-TR" dirty="0" smtClean="0"/>
          </a:p>
          <a:p>
            <a:r>
              <a:rPr lang="tr-TR" dirty="0">
                <a:hlinkClick r:id="rId2"/>
              </a:rPr>
              <a:t>https://</a:t>
            </a:r>
            <a:r>
              <a:rPr lang="tr-TR" dirty="0" smtClean="0">
                <a:hlinkClick r:id="rId2"/>
              </a:rPr>
              <a:t>hadoop.apache.org/docs/r1.2.1/mapred_tutorial.html#Example%3A+WordCount+v2.0</a:t>
            </a:r>
            <a:endParaRPr lang="tr-TR" dirty="0" smtClean="0"/>
          </a:p>
          <a:p>
            <a:r>
              <a:rPr lang="tr-TR" dirty="0"/>
              <a:t>https://spark.apache.org/examples.html</a:t>
            </a:r>
          </a:p>
          <a:p>
            <a:endParaRPr lang="tr-TR" dirty="0"/>
          </a:p>
        </p:txBody>
      </p:sp>
    </p:spTree>
    <p:extLst>
      <p:ext uri="{BB962C8B-B14F-4D97-AF65-F5344CB8AC3E}">
        <p14:creationId xmlns:p14="http://schemas.microsoft.com/office/powerpoint/2010/main" val="562777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Daha Önemlisi</a:t>
            </a:r>
            <a:endParaRPr lang="tr-TR" dirty="0"/>
          </a:p>
        </p:txBody>
      </p:sp>
      <p:sp>
        <p:nvSpPr>
          <p:cNvPr id="3" name="Content Placeholder 2"/>
          <p:cNvSpPr>
            <a:spLocks noGrp="1"/>
          </p:cNvSpPr>
          <p:nvPr>
            <p:ph idx="1"/>
          </p:nvPr>
        </p:nvSpPr>
        <p:spPr/>
        <p:txBody>
          <a:bodyPr/>
          <a:lstStyle/>
          <a:p>
            <a:r>
              <a:rPr lang="tr-TR" dirty="0"/>
              <a:t>https://mahout.apache.org/users/basics/algorithms.html</a:t>
            </a:r>
          </a:p>
        </p:txBody>
      </p:sp>
    </p:spTree>
    <p:extLst>
      <p:ext uri="{BB962C8B-B14F-4D97-AF65-F5344CB8AC3E}">
        <p14:creationId xmlns:p14="http://schemas.microsoft.com/office/powerpoint/2010/main" val="4034406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318</Words>
  <Application>Microsoft Office PowerPoint</Application>
  <PresentationFormat>On-screen Show (4:3)</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Apache Spark</vt:lpstr>
      <vt:lpstr>PowerPoint Presentation</vt:lpstr>
      <vt:lpstr>PowerPoint Presentation</vt:lpstr>
      <vt:lpstr>PowerPoint Presentation</vt:lpstr>
      <vt:lpstr>PowerPoint Presentation</vt:lpstr>
      <vt:lpstr>PowerPoint Presentation</vt:lpstr>
      <vt:lpstr>PowerPoint Presentation</vt:lpstr>
      <vt:lpstr>Spark ve MapReduce arasındaki en önemli farklar nelerdir?</vt:lpstr>
      <vt:lpstr>Daha Önemlisi</vt:lpstr>
      <vt:lpstr>Gray sort competition: Winner Spark-based</vt:lpstr>
      <vt:lpstr>Spark vs. Hadoop MapReduce</vt:lpstr>
      <vt:lpstr>Kaynak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Asus</dc:creator>
  <cp:lastModifiedBy>Asus</cp:lastModifiedBy>
  <cp:revision>8</cp:revision>
  <dcterms:created xsi:type="dcterms:W3CDTF">2006-08-16T00:00:00Z</dcterms:created>
  <dcterms:modified xsi:type="dcterms:W3CDTF">2016-12-06T10:54:11Z</dcterms:modified>
</cp:coreProperties>
</file>