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57" r:id="rId6"/>
    <p:sldId id="258" r:id="rId7"/>
    <p:sldId id="262" r:id="rId8"/>
    <p:sldId id="263" r:id="rId9"/>
    <p:sldId id="264" r:id="rId10"/>
    <p:sldId id="271" r:id="rId11"/>
    <p:sldId id="25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akyokus.com/presentations/wspresent.pp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file:///E:\Selim\web\webservices\understanding\VADD%20-%20Understanding%20Web%20Services_files\Figure-3.jpg"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http://www.techmetrix.com/images/tmk/tmk0201/Toolkit3.gif"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smtClean="0"/>
              <a:t>WebServisleri</a:t>
            </a:r>
            <a:endParaRPr lang="tr-TR" dirty="0"/>
          </a:p>
        </p:txBody>
      </p:sp>
      <p:sp>
        <p:nvSpPr>
          <p:cNvPr id="3" name="Subtitle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343692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Güvenlik ?</a:t>
            </a:r>
            <a:endParaRPr lang="tr-TR" dirty="0"/>
          </a:p>
        </p:txBody>
      </p:sp>
      <p:sp>
        <p:nvSpPr>
          <p:cNvPr id="3" name="Content Placeholder 2"/>
          <p:cNvSpPr>
            <a:spLocks noGrp="1"/>
          </p:cNvSpPr>
          <p:nvPr>
            <p:ph idx="1"/>
          </p:nvPr>
        </p:nvSpPr>
        <p:spPr/>
        <p:txBody>
          <a:bodyPr/>
          <a:lstStyle/>
          <a:p>
            <a:endParaRPr lang="tr-TR" dirty="0"/>
          </a:p>
        </p:txBody>
      </p:sp>
      <p:pic>
        <p:nvPicPr>
          <p:cNvPr id="2050" name="Picture 2" descr="hacker ile ilgili gö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447800"/>
            <a:ext cx="5857875"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04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smtClean="0">
                <a:hlinkClick r:id="rId2"/>
              </a:rPr>
              <a:t>www.akyokus.com/</a:t>
            </a:r>
            <a:r>
              <a:rPr lang="tr-TR" b="1" dirty="0" smtClean="0">
                <a:hlinkClick r:id="rId2"/>
              </a:rPr>
              <a:t>presentation</a:t>
            </a:r>
            <a:r>
              <a:rPr lang="tr-TR" dirty="0" smtClean="0">
                <a:hlinkClick r:id="rId2"/>
              </a:rPr>
              <a:t>s/wspresent.</a:t>
            </a:r>
            <a:r>
              <a:rPr lang="tr-TR" b="1" dirty="0" smtClean="0">
                <a:hlinkClick r:id="rId2"/>
              </a:rPr>
              <a:t>ppt</a:t>
            </a:r>
            <a:endParaRPr lang="tr-TR" b="1" dirty="0" smtClean="0"/>
          </a:p>
          <a:p>
            <a:r>
              <a:rPr lang="tr-TR" dirty="0"/>
              <a:t>http://web.firat.edu.tr/bilmuh/gaydin/dersler/0809/bmu401/ppt/webservices.doc</a:t>
            </a:r>
          </a:p>
        </p:txBody>
      </p:sp>
    </p:spTree>
    <p:extLst>
      <p:ext uri="{BB962C8B-B14F-4D97-AF65-F5344CB8AC3E}">
        <p14:creationId xmlns:p14="http://schemas.microsoft.com/office/powerpoint/2010/main" val="16129738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b="1" dirty="0"/>
              <a:t>API</a:t>
            </a:r>
            <a:r>
              <a:rPr lang="tr-TR" dirty="0"/>
              <a:t>(Application Programming Interface)</a:t>
            </a:r>
            <a:br>
              <a:rPr lang="tr-TR" dirty="0"/>
            </a:br>
            <a:endParaRPr lang="tr-TR" dirty="0"/>
          </a:p>
        </p:txBody>
      </p:sp>
      <p:sp>
        <p:nvSpPr>
          <p:cNvPr id="3" name="Content Placeholder 2"/>
          <p:cNvSpPr>
            <a:spLocks noGrp="1"/>
          </p:cNvSpPr>
          <p:nvPr>
            <p:ph idx="1"/>
          </p:nvPr>
        </p:nvSpPr>
        <p:spPr/>
        <p:txBody>
          <a:bodyPr>
            <a:normAutofit fontScale="77500" lnSpcReduction="20000"/>
          </a:bodyPr>
          <a:lstStyle/>
          <a:p>
            <a:pPr lvl="0"/>
            <a:r>
              <a:rPr lang="tr-TR" dirty="0" smtClean="0"/>
              <a:t>API:bir </a:t>
            </a:r>
            <a:r>
              <a:rPr lang="tr-TR" dirty="0"/>
              <a:t>programın işlevselliğini başka programların da kullanabilmesini sağlayan fonksiyonlara verilen addır.</a:t>
            </a:r>
          </a:p>
          <a:p>
            <a:pPr marL="0" indent="0">
              <a:buNone/>
            </a:pPr>
            <a:r>
              <a:rPr lang="tr-TR" dirty="0"/>
              <a:t> </a:t>
            </a:r>
          </a:p>
          <a:p>
            <a:r>
              <a:rPr lang="tr-TR" b="1" dirty="0"/>
              <a:t>         API ‘ye ÖRNEK</a:t>
            </a:r>
            <a:endParaRPr lang="tr-TR" dirty="0"/>
          </a:p>
          <a:p>
            <a:pPr marL="0" indent="0">
              <a:buNone/>
            </a:pPr>
            <a:r>
              <a:rPr lang="tr-TR" dirty="0"/>
              <a:t> </a:t>
            </a:r>
          </a:p>
          <a:p>
            <a:pPr lvl="0"/>
            <a:r>
              <a:rPr lang="tr-TR" dirty="0"/>
              <a:t>Hepimizin bildiği gibi ICQ programının temel iki fonksiyonu vardır.Mesaj göndermek ve dosya göndermek.</a:t>
            </a:r>
          </a:p>
          <a:p>
            <a:pPr lvl="0"/>
            <a:r>
              <a:rPr lang="tr-TR" dirty="0"/>
              <a:t>ICQ yapısı içinde bulunan bir .DLL dosyası bu fonksiyonları içerir.</a:t>
            </a:r>
          </a:p>
          <a:p>
            <a:pPr lvl="0"/>
            <a:r>
              <a:rPr lang="tr-TR" dirty="0"/>
              <a:t>İşte bu .DLL dosyası bir API’dir.</a:t>
            </a:r>
          </a:p>
          <a:p>
            <a:pPr lvl="0"/>
            <a:r>
              <a:rPr lang="tr-TR" dirty="0"/>
              <a:t>Bu .DLL dosyası kullanılarak o fonksiyonları çağırarak mesaj ve dosya gönderebiliriz.</a:t>
            </a:r>
          </a:p>
          <a:p>
            <a:endParaRPr lang="tr-TR" dirty="0"/>
          </a:p>
        </p:txBody>
      </p:sp>
    </p:spTree>
    <p:extLst>
      <p:ext uri="{BB962C8B-B14F-4D97-AF65-F5344CB8AC3E}">
        <p14:creationId xmlns:p14="http://schemas.microsoft.com/office/powerpoint/2010/main" val="112494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92500" lnSpcReduction="10000"/>
          </a:bodyPr>
          <a:lstStyle/>
          <a:p>
            <a:r>
              <a:rPr lang="tr-TR" b="1" dirty="0"/>
              <a:t>API ‘LERİN DEZAVANTAJLARI</a:t>
            </a:r>
            <a:endParaRPr lang="tr-TR" dirty="0"/>
          </a:p>
          <a:p>
            <a:r>
              <a:rPr lang="tr-TR" dirty="0"/>
              <a:t> </a:t>
            </a:r>
          </a:p>
          <a:p>
            <a:pPr lvl="0"/>
            <a:r>
              <a:rPr lang="tr-TR" dirty="0"/>
              <a:t>API’lere herkesin ulaşabilmesi güvenlik açısından büyük bir dezavantajdır.</a:t>
            </a:r>
          </a:p>
          <a:p>
            <a:pPr lvl="0"/>
            <a:r>
              <a:rPr lang="tr-TR" dirty="0"/>
              <a:t>Diğer bir dezavantaj ise günümüzde unix,linux,windows ..gibi farklı işletim sistemleri;.net,java gibi farklı uygulama platformlarının bulunmasından dolayı,her uygulama için ayrı ayrı API’ler yazılma zorunluluğudur.</a:t>
            </a:r>
          </a:p>
          <a:p>
            <a:endParaRPr lang="tr-TR" dirty="0"/>
          </a:p>
        </p:txBody>
      </p:sp>
    </p:spTree>
    <p:extLst>
      <p:ext uri="{BB962C8B-B14F-4D97-AF65-F5344CB8AC3E}">
        <p14:creationId xmlns:p14="http://schemas.microsoft.com/office/powerpoint/2010/main" val="27072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a:t>WEB SERVİCE NEDİR</a:t>
            </a:r>
            <a:r>
              <a:rPr lang="tr-TR" b="1" dirty="0" smtClean="0"/>
              <a:t>?</a:t>
            </a:r>
            <a:endParaRPr lang="tr-TR" dirty="0"/>
          </a:p>
        </p:txBody>
      </p:sp>
      <p:sp>
        <p:nvSpPr>
          <p:cNvPr id="3" name="Content Placeholder 2"/>
          <p:cNvSpPr>
            <a:spLocks noGrp="1"/>
          </p:cNvSpPr>
          <p:nvPr>
            <p:ph idx="1"/>
          </p:nvPr>
        </p:nvSpPr>
        <p:spPr/>
        <p:txBody>
          <a:bodyPr>
            <a:normAutofit fontScale="47500" lnSpcReduction="20000"/>
          </a:bodyPr>
          <a:lstStyle/>
          <a:p>
            <a:pPr lvl="0"/>
            <a:r>
              <a:rPr lang="tr-TR" dirty="0"/>
              <a:t>API’nin ne olduğunu öğrendikten sonra web service kavramını açıklayabiliriz.</a:t>
            </a:r>
          </a:p>
          <a:p>
            <a:pPr lvl="0"/>
            <a:r>
              <a:rPr lang="tr-TR" dirty="0"/>
              <a:t>Web service için internet çağının API’leri diyebiliriz.</a:t>
            </a:r>
          </a:p>
          <a:p>
            <a:pPr lvl="0"/>
            <a:r>
              <a:rPr lang="tr-TR" dirty="0"/>
              <a:t>Tek cümleyle web service “internet üzerinden kullanılabilen platform bağımsız  API” diye nitelendirilebilir.</a:t>
            </a:r>
          </a:p>
          <a:p>
            <a:r>
              <a:rPr lang="tr-TR" dirty="0"/>
              <a:t> </a:t>
            </a:r>
          </a:p>
          <a:p>
            <a:r>
              <a:rPr lang="tr-TR" b="1" dirty="0"/>
              <a:t>        AVANTAJLARI</a:t>
            </a:r>
            <a:endParaRPr lang="tr-TR" dirty="0"/>
          </a:p>
          <a:p>
            <a:r>
              <a:rPr lang="tr-TR" dirty="0"/>
              <a:t> </a:t>
            </a:r>
          </a:p>
          <a:p>
            <a:pPr lvl="0"/>
            <a:r>
              <a:rPr lang="tr-TR" dirty="0"/>
              <a:t>Haberleşecek sistemlerin birbirlerinin gerçeklenmelerinden haberdar olması veya platformlarının uyumlu olması gerekmez.</a:t>
            </a:r>
          </a:p>
          <a:p>
            <a:pPr lvl="0"/>
            <a:r>
              <a:rPr lang="tr-TR" dirty="0"/>
              <a:t>Örneğin, Java ile geliştirilmiş ve UNIX sistem üzerinde çalışan bir uygulama ile .NET ile geliştirilmiş ve Windows işletim sistemi üzerinde çalışan bir uygulama, birbirlerinin çalışma ortamlarından bağımsız olarak, XML iletişim standartları aracılığıyla iletişim kurabilir.  </a:t>
            </a:r>
          </a:p>
          <a:p>
            <a:pPr lvl="0"/>
            <a:r>
              <a:rPr lang="tr-TR" dirty="0"/>
              <a:t>Bir uygulamanın fonksiyonlarını, internet üzerinden çok geniş bir kullanıcı kitlesine açmak mümkündür.</a:t>
            </a:r>
          </a:p>
          <a:p>
            <a:pPr lvl="0"/>
            <a:r>
              <a:rPr lang="tr-TR" dirty="0"/>
              <a:t>Örneğin;Merkez bankasından döviz kurlarını web sitelerinin, bankaların, ajansların vs.. alması.</a:t>
            </a:r>
          </a:p>
          <a:p>
            <a:r>
              <a:rPr lang="tr-TR" dirty="0"/>
              <a:t> </a:t>
            </a:r>
          </a:p>
          <a:p>
            <a:pPr lvl="0"/>
            <a:r>
              <a:rPr lang="tr-TR" dirty="0"/>
              <a:t>HTTP üzerinden çalıştırıldığı için, sistemleri dışarıya güvenlikten pek fazla ödün vermeden açmak mümkün olur. Firewall’lar, uygulamalar arasında veri paylaşmak istediğimizde bize engel olmaz.</a:t>
            </a:r>
          </a:p>
          <a:p>
            <a:r>
              <a:rPr lang="tr-TR" dirty="0"/>
              <a:t>API’lerde güvenlik sorunu vardı.Bu Web Service’in API’ye olan üstünlüğüdür</a:t>
            </a:r>
          </a:p>
        </p:txBody>
      </p:sp>
    </p:spTree>
    <p:extLst>
      <p:ext uri="{BB962C8B-B14F-4D97-AF65-F5344CB8AC3E}">
        <p14:creationId xmlns:p14="http://schemas.microsoft.com/office/powerpoint/2010/main" val="3131224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a:cs typeface="Times New Roman" pitchFamily="18" charset="0"/>
              </a:rPr>
              <a:t>Web servislerindeki temel amaç i</a:t>
            </a:r>
            <a:r>
              <a:rPr lang="tr-TR" dirty="0"/>
              <a:t>ş</a:t>
            </a:r>
            <a:r>
              <a:rPr lang="tr-TR" dirty="0">
                <a:cs typeface="Times New Roman" pitchFamily="18" charset="0"/>
              </a:rPr>
              <a:t>letme bilgi sistemlerindeki </a:t>
            </a:r>
            <a:r>
              <a:rPr lang="tr-TR" b="1" dirty="0">
                <a:solidFill>
                  <a:schemeClr val="folHlink"/>
                </a:solidFill>
                <a:cs typeface="Times New Roman" pitchFamily="18" charset="0"/>
              </a:rPr>
              <a:t>program modüllerinin etkile</a:t>
            </a:r>
            <a:r>
              <a:rPr lang="tr-TR" b="1" dirty="0">
                <a:solidFill>
                  <a:schemeClr val="folHlink"/>
                </a:solidFill>
              </a:rPr>
              <a:t>ş</a:t>
            </a:r>
            <a:r>
              <a:rPr lang="tr-TR" b="1" dirty="0">
                <a:solidFill>
                  <a:schemeClr val="folHlink"/>
                </a:solidFill>
                <a:cs typeface="Times New Roman" pitchFamily="18" charset="0"/>
              </a:rPr>
              <a:t>imini</a:t>
            </a:r>
            <a:r>
              <a:rPr lang="tr-TR" dirty="0">
                <a:cs typeface="Times New Roman" pitchFamily="18" charset="0"/>
              </a:rPr>
              <a:t> sa</a:t>
            </a:r>
            <a:r>
              <a:rPr lang="tr-TR" dirty="0"/>
              <a:t>ğ</a:t>
            </a:r>
            <a:r>
              <a:rPr lang="tr-TR" dirty="0">
                <a:cs typeface="Times New Roman" pitchFamily="18" charset="0"/>
              </a:rPr>
              <a:t>lamaktır. </a:t>
            </a:r>
            <a:endParaRPr lang="tr-TR" dirty="0"/>
          </a:p>
          <a:p>
            <a:r>
              <a:rPr lang="tr-TR" dirty="0">
                <a:cs typeface="Times New Roman" pitchFamily="18" charset="0"/>
              </a:rPr>
              <a:t>Web servisleri web ortamında </a:t>
            </a:r>
            <a:r>
              <a:rPr lang="tr-TR" b="1" dirty="0">
                <a:solidFill>
                  <a:schemeClr val="hlink"/>
                </a:solidFill>
                <a:cs typeface="Times New Roman" pitchFamily="18" charset="0"/>
              </a:rPr>
              <a:t>yay</a:t>
            </a:r>
            <a:r>
              <a:rPr lang="tr-TR" b="1" dirty="0">
                <a:solidFill>
                  <a:schemeClr val="hlink"/>
                </a:solidFill>
              </a:rPr>
              <a:t>ı</a:t>
            </a:r>
            <a:r>
              <a:rPr lang="tr-TR" b="1" dirty="0">
                <a:solidFill>
                  <a:schemeClr val="hlink"/>
                </a:solidFill>
                <a:cs typeface="Times New Roman" pitchFamily="18" charset="0"/>
              </a:rPr>
              <a:t>nlanabilen</a:t>
            </a:r>
            <a:r>
              <a:rPr lang="tr-TR" dirty="0">
                <a:cs typeface="Times New Roman" pitchFamily="18" charset="0"/>
              </a:rPr>
              <a:t>, </a:t>
            </a:r>
            <a:r>
              <a:rPr lang="tr-TR" b="1" dirty="0">
                <a:solidFill>
                  <a:schemeClr val="hlink"/>
                </a:solidFill>
                <a:cs typeface="Times New Roman" pitchFamily="18" charset="0"/>
              </a:rPr>
              <a:t>aran</a:t>
            </a:r>
            <a:r>
              <a:rPr lang="tr-TR" b="1" dirty="0">
                <a:solidFill>
                  <a:schemeClr val="hlink"/>
                </a:solidFill>
              </a:rPr>
              <a:t>ı</a:t>
            </a:r>
            <a:r>
              <a:rPr lang="tr-TR" b="1" dirty="0">
                <a:solidFill>
                  <a:schemeClr val="hlink"/>
                </a:solidFill>
                <a:cs typeface="Times New Roman" pitchFamily="18" charset="0"/>
              </a:rPr>
              <a:t>p bulunabilen</a:t>
            </a:r>
            <a:r>
              <a:rPr lang="tr-TR" dirty="0">
                <a:cs typeface="Times New Roman" pitchFamily="18" charset="0"/>
              </a:rPr>
              <a:t> ve </a:t>
            </a:r>
            <a:r>
              <a:rPr lang="tr-TR" b="1" dirty="0">
                <a:solidFill>
                  <a:schemeClr val="hlink"/>
                </a:solidFill>
                <a:cs typeface="Times New Roman" pitchFamily="18" charset="0"/>
              </a:rPr>
              <a:t>ça</a:t>
            </a:r>
            <a:r>
              <a:rPr lang="tr-TR" b="1" dirty="0">
                <a:solidFill>
                  <a:schemeClr val="hlink"/>
                </a:solidFill>
              </a:rPr>
              <a:t>ğ</a:t>
            </a:r>
            <a:r>
              <a:rPr lang="tr-TR" b="1" dirty="0">
                <a:solidFill>
                  <a:schemeClr val="hlink"/>
                </a:solidFill>
                <a:cs typeface="Times New Roman" pitchFamily="18" charset="0"/>
              </a:rPr>
              <a:t>r</a:t>
            </a:r>
            <a:r>
              <a:rPr lang="tr-TR" b="1" dirty="0">
                <a:solidFill>
                  <a:schemeClr val="hlink"/>
                </a:solidFill>
              </a:rPr>
              <a:t>ı</a:t>
            </a:r>
            <a:r>
              <a:rPr lang="tr-TR" b="1" dirty="0">
                <a:solidFill>
                  <a:schemeClr val="hlink"/>
                </a:solidFill>
                <a:cs typeface="Times New Roman" pitchFamily="18" charset="0"/>
              </a:rPr>
              <a:t>larak eri</a:t>
            </a:r>
            <a:r>
              <a:rPr lang="tr-TR" b="1" dirty="0">
                <a:solidFill>
                  <a:schemeClr val="hlink"/>
                </a:solidFill>
              </a:rPr>
              <a:t>ş</a:t>
            </a:r>
            <a:r>
              <a:rPr lang="tr-TR" b="1" dirty="0">
                <a:solidFill>
                  <a:schemeClr val="hlink"/>
                </a:solidFill>
                <a:cs typeface="Times New Roman" pitchFamily="18" charset="0"/>
              </a:rPr>
              <a:t>ilebilen</a:t>
            </a:r>
            <a:r>
              <a:rPr lang="tr-TR" dirty="0">
                <a:cs typeface="Times New Roman" pitchFamily="18" charset="0"/>
              </a:rPr>
              <a:t>  modüler uygulama </a:t>
            </a:r>
            <a:r>
              <a:rPr lang="tr-TR" b="1" dirty="0">
                <a:solidFill>
                  <a:srgbClr val="FF0066"/>
                </a:solidFill>
                <a:cs typeface="Times New Roman" pitchFamily="18" charset="0"/>
              </a:rPr>
              <a:t>fonksiyonlar</a:t>
            </a:r>
            <a:r>
              <a:rPr lang="tr-TR" b="1" dirty="0">
                <a:solidFill>
                  <a:srgbClr val="FF0066"/>
                </a:solidFill>
              </a:rPr>
              <a:t>ı</a:t>
            </a:r>
            <a:r>
              <a:rPr lang="tr-TR" b="1" dirty="0">
                <a:solidFill>
                  <a:srgbClr val="FF0066"/>
                </a:solidFill>
                <a:cs typeface="Times New Roman" pitchFamily="18" charset="0"/>
              </a:rPr>
              <a:t>d</a:t>
            </a:r>
            <a:r>
              <a:rPr lang="tr-TR" b="1" dirty="0">
                <a:solidFill>
                  <a:srgbClr val="FF0066"/>
                </a:solidFill>
              </a:rPr>
              <a:t>ı</a:t>
            </a:r>
            <a:r>
              <a:rPr lang="tr-TR" b="1" dirty="0">
                <a:solidFill>
                  <a:srgbClr val="FF0066"/>
                </a:solidFill>
                <a:cs typeface="Times New Roman" pitchFamily="18" charset="0"/>
              </a:rPr>
              <a:t>r</a:t>
            </a:r>
            <a:r>
              <a:rPr lang="tr-TR" dirty="0">
                <a:cs typeface="Times New Roman" pitchFamily="18" charset="0"/>
              </a:rPr>
              <a:t>. </a:t>
            </a:r>
            <a:endParaRPr lang="tr-TR" dirty="0"/>
          </a:p>
          <a:p>
            <a:endParaRPr lang="tr-TR" dirty="0"/>
          </a:p>
        </p:txBody>
      </p:sp>
    </p:spTree>
    <p:extLst>
      <p:ext uri="{BB962C8B-B14F-4D97-AF65-F5344CB8AC3E}">
        <p14:creationId xmlns:p14="http://schemas.microsoft.com/office/powerpoint/2010/main" val="2900742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dirty="0">
                <a:cs typeface="Times New Roman" pitchFamily="18" charset="0"/>
              </a:rPr>
              <a:t>Web servisi kavram</a:t>
            </a:r>
            <a:r>
              <a:rPr lang="tr-TR" dirty="0"/>
              <a:t>ı</a:t>
            </a:r>
            <a:r>
              <a:rPr lang="tr-TR" dirty="0">
                <a:cs typeface="Times New Roman" pitchFamily="18" charset="0"/>
              </a:rPr>
              <a:t> destekcilerinden Frank Boss’a göre “İleride  internet’te </a:t>
            </a:r>
            <a:r>
              <a:rPr lang="tr-TR" dirty="0">
                <a:solidFill>
                  <a:schemeClr val="hlink"/>
                </a:solidFill>
                <a:cs typeface="Times New Roman" pitchFamily="18" charset="0"/>
              </a:rPr>
              <a:t>web sayfas</a:t>
            </a:r>
            <a:r>
              <a:rPr lang="tr-TR" dirty="0">
                <a:solidFill>
                  <a:schemeClr val="hlink"/>
                </a:solidFill>
              </a:rPr>
              <a:t>ı</a:t>
            </a:r>
            <a:r>
              <a:rPr lang="tr-TR" dirty="0">
                <a:solidFill>
                  <a:schemeClr val="hlink"/>
                </a:solidFill>
                <a:cs typeface="Times New Roman" pitchFamily="18" charset="0"/>
              </a:rPr>
              <a:t>ndan daha çok web servisi</a:t>
            </a:r>
            <a:r>
              <a:rPr lang="tr-TR" dirty="0">
                <a:cs typeface="Times New Roman" pitchFamily="18" charset="0"/>
              </a:rPr>
              <a:t> bulunacaktır.” </a:t>
            </a:r>
            <a:endParaRPr lang="tr-TR" dirty="0"/>
          </a:p>
          <a:p>
            <a:endParaRPr lang="tr-TR" dirty="0"/>
          </a:p>
        </p:txBody>
      </p:sp>
    </p:spTree>
    <p:extLst>
      <p:ext uri="{BB962C8B-B14F-4D97-AF65-F5344CB8AC3E}">
        <p14:creationId xmlns:p14="http://schemas.microsoft.com/office/powerpoint/2010/main" val="1300053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a:p>
        </p:txBody>
      </p:sp>
      <p:pic>
        <p:nvPicPr>
          <p:cNvPr id="4" name="Picture 4" descr="The New Web Services Ecomony"/>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108364" y="1524000"/>
            <a:ext cx="68580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215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229600" cy="4525963"/>
          </a:xfrm>
        </p:spPr>
        <p:txBody>
          <a:bodyPr/>
          <a:lstStyle/>
          <a:p>
            <a:r>
              <a:rPr lang="tr-TR" sz="1400" dirty="0">
                <a:ea typeface="Arial Unicode MS" pitchFamily="34" charset="-128"/>
                <a:cs typeface="Arial Unicode MS" pitchFamily="34" charset="-128"/>
              </a:rPr>
              <a:t>Web servisleri modeli üç ana birimin etkileşimine dayanır. </a:t>
            </a:r>
            <a:endParaRPr lang="tr-TR" sz="1400" dirty="0"/>
          </a:p>
          <a:p>
            <a:pPr lvl="1"/>
            <a:r>
              <a:rPr lang="tr-TR" sz="1200" b="1" dirty="0">
                <a:solidFill>
                  <a:schemeClr val="hlink"/>
                </a:solidFill>
              </a:rPr>
              <a:t>Servis Sağlayıcı (Servis Provider):</a:t>
            </a:r>
            <a:r>
              <a:rPr lang="tr-TR" sz="1200" dirty="0"/>
              <a:t> Servis sağlayıcı istemcilerin sağlayıcıda bulunan servislere erişimini sağlar. Servis sağlayıcı kendi sitesinde bulunan web servisleri tanımını servis kayıt birimine (service registry) kaydederek bu servisinin nasıl çağrılacağı belirtir.</a:t>
            </a:r>
            <a:endParaRPr lang="tr-TR" sz="1200" dirty="0">
              <a:ea typeface="Arial Unicode MS" pitchFamily="34" charset="-128"/>
              <a:cs typeface="Arial Unicode MS" pitchFamily="34" charset="-128"/>
            </a:endParaRPr>
          </a:p>
          <a:p>
            <a:pPr lvl="1"/>
            <a:r>
              <a:rPr lang="tr-TR" sz="1200" b="1" dirty="0">
                <a:solidFill>
                  <a:schemeClr val="hlink"/>
                </a:solidFill>
              </a:rPr>
              <a:t>Servis İstemcisi (Service Requester) :</a:t>
            </a:r>
            <a:r>
              <a:rPr lang="tr-TR" sz="1200" dirty="0"/>
              <a:t> Servis sağlayıcısında bulunan web servislerini çağırarak kullanan istemci uygulamalardır. Web servisinin nasıl çağrılacağı ve ilgili parametreleri servis kayıt biriminden arayarak bulur ve çağırır.</a:t>
            </a:r>
            <a:endParaRPr lang="tr-TR" sz="1200" dirty="0">
              <a:ea typeface="Arial Unicode MS" pitchFamily="34" charset="-128"/>
              <a:cs typeface="Arial Unicode MS" pitchFamily="34" charset="-128"/>
            </a:endParaRPr>
          </a:p>
          <a:p>
            <a:pPr lvl="1"/>
            <a:r>
              <a:rPr lang="tr-TR" sz="1200" b="1" dirty="0">
                <a:solidFill>
                  <a:schemeClr val="hlink"/>
                </a:solidFill>
              </a:rPr>
              <a:t>Servis Kayıt Birimi (Service Registry)</a:t>
            </a:r>
            <a:r>
              <a:rPr lang="tr-TR" sz="1200" dirty="0">
                <a:solidFill>
                  <a:schemeClr val="hlink"/>
                </a:solidFill>
              </a:rPr>
              <a:t> :</a:t>
            </a:r>
            <a:r>
              <a:rPr lang="tr-TR" sz="1200" dirty="0"/>
              <a:t> Servis sağlayıcılarının yayınladıkları web servisi tanımlarını saklar ve aranıp bulunmasını sağlar. Servis sağlayıcıları servis kayıt birimini tarayarak istediği servislere hakkında bilgi alabilir. Servis kayıt birimi her servisin nasıl çağırılacağı konusunda tanım bilgileri içerir. </a:t>
            </a:r>
            <a:endParaRPr lang="en-US" sz="1200" dirty="0"/>
          </a:p>
          <a:p>
            <a:endParaRPr lang="tr-TR" dirty="0"/>
          </a:p>
        </p:txBody>
      </p:sp>
      <p:graphicFrame>
        <p:nvGraphicFramePr>
          <p:cNvPr id="4" name="Object 3"/>
          <p:cNvGraphicFramePr>
            <a:graphicFrameLocks noChangeAspect="1"/>
          </p:cNvGraphicFramePr>
          <p:nvPr>
            <p:extLst>
              <p:ext uri="{D42A27DB-BD31-4B8C-83A1-F6EECF244321}">
                <p14:modId xmlns:p14="http://schemas.microsoft.com/office/powerpoint/2010/main" val="3560139153"/>
              </p:ext>
            </p:extLst>
          </p:nvPr>
        </p:nvGraphicFramePr>
        <p:xfrm>
          <a:off x="990600" y="2209800"/>
          <a:ext cx="7416800" cy="4267200"/>
        </p:xfrm>
        <a:graphic>
          <a:graphicData uri="http://schemas.openxmlformats.org/presentationml/2006/ole">
            <mc:AlternateContent xmlns:mc="http://schemas.openxmlformats.org/markup-compatibility/2006">
              <mc:Choice xmlns:v="urn:schemas-microsoft-com:vml" Requires="v">
                <p:oleObj spid="_x0000_s1034" r:id="rId3" imgW="5885714" imgH="4323810" progId="PBrush">
                  <p:embed/>
                </p:oleObj>
              </mc:Choice>
              <mc:Fallback>
                <p:oleObj r:id="rId3" imgW="5885714" imgH="4323810"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209800"/>
                        <a:ext cx="7416800" cy="42672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9946703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pic>
        <p:nvPicPr>
          <p:cNvPr id="4" name="Picture 4" descr="http://www.techmetrix.com/images/tmk/tmk0201/Toolkit3.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793081" y="13855"/>
            <a:ext cx="5334000" cy="2971800"/>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116681" y="2951708"/>
            <a:ext cx="8686800" cy="1938992"/>
          </a:xfrm>
          <a:prstGeom prst="rect">
            <a:avLst/>
          </a:prstGeom>
        </p:spPr>
        <p:txBody>
          <a:bodyPr wrap="square">
            <a:spAutoFit/>
          </a:bodyPr>
          <a:lstStyle/>
          <a:p>
            <a:r>
              <a:rPr lang="tr-TR" dirty="0"/>
              <a:t> [WebMethod]</a:t>
            </a:r>
          </a:p>
          <a:p>
            <a:r>
              <a:rPr lang="tr-TR" dirty="0"/>
              <a:t>    public string HelloWorld() {</a:t>
            </a:r>
          </a:p>
          <a:p>
            <a:r>
              <a:rPr lang="tr-TR" dirty="0"/>
              <a:t>        return </a:t>
            </a:r>
            <a:r>
              <a:rPr lang="tr-TR" dirty="0" smtClean="0"/>
              <a:t>«Hello World»;</a:t>
            </a:r>
            <a:endParaRPr lang="tr-TR" dirty="0"/>
          </a:p>
          <a:p>
            <a:r>
              <a:rPr lang="tr-TR" dirty="0"/>
              <a:t>    }</a:t>
            </a:r>
          </a:p>
          <a:p>
            <a:endParaRPr lang="tr-TR" sz="1200" dirty="0"/>
          </a:p>
          <a:p>
            <a:endParaRPr lang="tr-TR" sz="1200" dirty="0"/>
          </a:p>
          <a:p>
            <a:r>
              <a:rPr lang="tr-TR" sz="1200" dirty="0"/>
              <a:t>    </a:t>
            </a:r>
          </a:p>
          <a:p>
            <a:endParaRPr lang="tr-TR" sz="1200" dirty="0"/>
          </a:p>
        </p:txBody>
      </p:sp>
    </p:spTree>
    <p:extLst>
      <p:ext uri="{BB962C8B-B14F-4D97-AF65-F5344CB8AC3E}">
        <p14:creationId xmlns:p14="http://schemas.microsoft.com/office/powerpoint/2010/main" val="3463396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250</Words>
  <Application>Microsoft Office PowerPoint</Application>
  <PresentationFormat>On-screen Show (4:3)</PresentationFormat>
  <Paragraphs>45</Paragraphs>
  <Slides>11</Slides>
  <Notes>0</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11</vt:i4>
      </vt:variant>
    </vt:vector>
  </HeadingPairs>
  <TitlesOfParts>
    <vt:vector size="12" baseType="lpstr">
      <vt:lpstr>Office Theme</vt:lpstr>
      <vt:lpstr>WebServisleri</vt:lpstr>
      <vt:lpstr>API(Application Programming Interface) </vt:lpstr>
      <vt:lpstr>PowerPoint Presentation</vt:lpstr>
      <vt:lpstr>WEB SERVİCE NEDİR?</vt:lpstr>
      <vt:lpstr>PowerPoint Presentation</vt:lpstr>
      <vt:lpstr>PowerPoint Presentation</vt:lpstr>
      <vt:lpstr>PowerPoint Presentation</vt:lpstr>
      <vt:lpstr>PowerPoint Presentation</vt:lpstr>
      <vt:lpstr>PowerPoint Presentation</vt:lpstr>
      <vt:lpstr>Güvenlik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WebServisleri</dc:title>
  <dc:creator>Asus</dc:creator>
  <cp:lastModifiedBy>Asus</cp:lastModifiedBy>
  <cp:revision>6</cp:revision>
  <dcterms:created xsi:type="dcterms:W3CDTF">2006-08-16T00:00:00Z</dcterms:created>
  <dcterms:modified xsi:type="dcterms:W3CDTF">2016-11-29T08:30:49Z</dcterms:modified>
</cp:coreProperties>
</file>